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74" r:id="rId2"/>
    <p:sldMasterId id="2147483682" r:id="rId3"/>
  </p:sldMasterIdLst>
  <p:notesMasterIdLst>
    <p:notesMasterId r:id="rId24"/>
  </p:notesMasterIdLst>
  <p:sldIdLst>
    <p:sldId id="260" r:id="rId4"/>
    <p:sldId id="261" r:id="rId5"/>
    <p:sldId id="262" r:id="rId6"/>
    <p:sldId id="264" r:id="rId7"/>
    <p:sldId id="303" r:id="rId8"/>
    <p:sldId id="314" r:id="rId9"/>
    <p:sldId id="315" r:id="rId10"/>
    <p:sldId id="316" r:id="rId11"/>
    <p:sldId id="326" r:id="rId12"/>
    <p:sldId id="327" r:id="rId13"/>
    <p:sldId id="328" r:id="rId14"/>
    <p:sldId id="329" r:id="rId15"/>
    <p:sldId id="330" r:id="rId16"/>
    <p:sldId id="331" r:id="rId17"/>
    <p:sldId id="333" r:id="rId18"/>
    <p:sldId id="334" r:id="rId19"/>
    <p:sldId id="265" r:id="rId20"/>
    <p:sldId id="266" r:id="rId21"/>
    <p:sldId id="267" r:id="rId22"/>
    <p:sldId id="26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A2"/>
    <a:srgbClr val="5C626C"/>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92" d="100"/>
          <a:sy n="92" d="100"/>
        </p:scale>
        <p:origin x="66" y="3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70DDC-2B9F-5045-992F-5209C3AB62F1}"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03066-4804-A542-B226-2591BD12F755}" type="slidenum">
              <a:rPr lang="en-US" smtClean="0"/>
              <a:t>‹#›</a:t>
            </a:fld>
            <a:endParaRPr lang="en-US"/>
          </a:p>
        </p:txBody>
      </p:sp>
    </p:spTree>
    <p:extLst>
      <p:ext uri="{BB962C8B-B14F-4D97-AF65-F5344CB8AC3E}">
        <p14:creationId xmlns:p14="http://schemas.microsoft.com/office/powerpoint/2010/main" val="57886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8203066-4804-A542-B226-2591BD12F755}" type="slidenum">
              <a:rPr lang="en-US" smtClean="0"/>
              <a:t>1</a:t>
            </a:fld>
            <a:endParaRPr lang="en-US"/>
          </a:p>
        </p:txBody>
      </p:sp>
    </p:spTree>
    <p:extLst>
      <p:ext uri="{BB962C8B-B14F-4D97-AF65-F5344CB8AC3E}">
        <p14:creationId xmlns:p14="http://schemas.microsoft.com/office/powerpoint/2010/main" val="3856688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ABA67-D8F9-024D-8AA3-A277E356309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4"/>
          </p:nvPr>
        </p:nvSpPr>
        <p:spPr>
          <a:xfrm>
            <a:off x="0" y="6513513"/>
            <a:ext cx="3962400" cy="34448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6" name="Header Placeholder 5"/>
          <p:cNvSpPr>
            <a:spLocks noGrp="1"/>
          </p:cNvSpPr>
          <p:nvPr>
            <p:ph type="hdr" sz="quarter"/>
          </p:nvPr>
        </p:nvSpPr>
        <p:spPr>
          <a:xfrm>
            <a:off x="0" y="0"/>
            <a:ext cx="3962400" cy="34448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264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ABA67-D8F9-024D-8AA3-A277E356309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4"/>
          </p:nvPr>
        </p:nvSpPr>
        <p:spPr>
          <a:xfrm>
            <a:off x="0" y="6513513"/>
            <a:ext cx="3962400" cy="34448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6" name="Header Placeholder 5"/>
          <p:cNvSpPr>
            <a:spLocks noGrp="1"/>
          </p:cNvSpPr>
          <p:nvPr>
            <p:ph type="hdr" sz="quarter"/>
          </p:nvPr>
        </p:nvSpPr>
        <p:spPr>
          <a:xfrm>
            <a:off x="0" y="0"/>
            <a:ext cx="3962400" cy="34448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1508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ABA67-D8F9-024D-8AA3-A277E356309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4"/>
          </p:nvPr>
        </p:nvSpPr>
        <p:spPr>
          <a:xfrm>
            <a:off x="0" y="6513513"/>
            <a:ext cx="3962400" cy="34448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6" name="Header Placeholder 5"/>
          <p:cNvSpPr>
            <a:spLocks noGrp="1"/>
          </p:cNvSpPr>
          <p:nvPr>
            <p:ph type="hdr" sz="quarter"/>
          </p:nvPr>
        </p:nvSpPr>
        <p:spPr>
          <a:xfrm>
            <a:off x="0" y="0"/>
            <a:ext cx="3962400" cy="34448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1621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ABA67-D8F9-024D-8AA3-A277E356309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4"/>
          </p:nvPr>
        </p:nvSpPr>
        <p:spPr>
          <a:xfrm>
            <a:off x="0" y="6513513"/>
            <a:ext cx="3962400" cy="34448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6" name="Header Placeholder 5"/>
          <p:cNvSpPr>
            <a:spLocks noGrp="1"/>
          </p:cNvSpPr>
          <p:nvPr>
            <p:ph type="hdr" sz="quarter"/>
          </p:nvPr>
        </p:nvSpPr>
        <p:spPr>
          <a:xfrm>
            <a:off x="0" y="0"/>
            <a:ext cx="3962400" cy="34448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952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ABA67-D8F9-024D-8AA3-A277E356309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4"/>
          </p:nvPr>
        </p:nvSpPr>
        <p:spPr>
          <a:xfrm>
            <a:off x="0" y="6513513"/>
            <a:ext cx="3962400" cy="34448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6" name="Header Placeholder 5"/>
          <p:cNvSpPr>
            <a:spLocks noGrp="1"/>
          </p:cNvSpPr>
          <p:nvPr>
            <p:ph type="hdr" sz="quarter"/>
          </p:nvPr>
        </p:nvSpPr>
        <p:spPr>
          <a:xfrm>
            <a:off x="0" y="0"/>
            <a:ext cx="3962400" cy="34448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07005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ABA67-D8F9-024D-8AA3-A277E356309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4"/>
          </p:nvPr>
        </p:nvSpPr>
        <p:spPr>
          <a:xfrm>
            <a:off x="0" y="6513513"/>
            <a:ext cx="3962400" cy="34448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6" name="Header Placeholder 5"/>
          <p:cNvSpPr>
            <a:spLocks noGrp="1"/>
          </p:cNvSpPr>
          <p:nvPr>
            <p:ph type="hdr" sz="quarter"/>
          </p:nvPr>
        </p:nvSpPr>
        <p:spPr>
          <a:xfrm>
            <a:off x="0" y="0"/>
            <a:ext cx="3962400" cy="34448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0883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ABA67-D8F9-024D-8AA3-A277E356309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4"/>
          </p:nvPr>
        </p:nvSpPr>
        <p:spPr>
          <a:xfrm>
            <a:off x="0" y="6513513"/>
            <a:ext cx="3962400" cy="34448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6" name="Header Placeholder 5"/>
          <p:cNvSpPr>
            <a:spLocks noGrp="1"/>
          </p:cNvSpPr>
          <p:nvPr>
            <p:ph type="hdr" sz="quarter"/>
          </p:nvPr>
        </p:nvSpPr>
        <p:spPr>
          <a:xfrm>
            <a:off x="0" y="0"/>
            <a:ext cx="3962400" cy="34448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1749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8203066-4804-A542-B226-2591BD12F755}" type="slidenum">
              <a:rPr lang="en-US" smtClean="0"/>
              <a:t>17</a:t>
            </a:fld>
            <a:endParaRPr lang="en-US"/>
          </a:p>
        </p:txBody>
      </p:sp>
    </p:spTree>
    <p:extLst>
      <p:ext uri="{BB962C8B-B14F-4D97-AF65-F5344CB8AC3E}">
        <p14:creationId xmlns:p14="http://schemas.microsoft.com/office/powerpoint/2010/main" val="4074350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8203066-4804-A542-B226-2591BD12F755}" type="slidenum">
              <a:rPr lang="en-US" smtClean="0"/>
              <a:t>18</a:t>
            </a:fld>
            <a:endParaRPr lang="en-US"/>
          </a:p>
        </p:txBody>
      </p:sp>
    </p:spTree>
    <p:extLst>
      <p:ext uri="{BB962C8B-B14F-4D97-AF65-F5344CB8AC3E}">
        <p14:creationId xmlns:p14="http://schemas.microsoft.com/office/powerpoint/2010/main" val="1706430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8203066-4804-A542-B226-2591BD12F755}" type="slidenum">
              <a:rPr lang="en-US" smtClean="0"/>
              <a:t>19</a:t>
            </a:fld>
            <a:endParaRPr lang="en-US"/>
          </a:p>
        </p:txBody>
      </p:sp>
    </p:spTree>
    <p:extLst>
      <p:ext uri="{BB962C8B-B14F-4D97-AF65-F5344CB8AC3E}">
        <p14:creationId xmlns:p14="http://schemas.microsoft.com/office/powerpoint/2010/main" val="1220110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8203066-4804-A542-B226-2591BD12F755}" type="slidenum">
              <a:rPr lang="en-US" smtClean="0"/>
              <a:t>2</a:t>
            </a:fld>
            <a:endParaRPr lang="en-US"/>
          </a:p>
        </p:txBody>
      </p:sp>
    </p:spTree>
    <p:extLst>
      <p:ext uri="{BB962C8B-B14F-4D97-AF65-F5344CB8AC3E}">
        <p14:creationId xmlns:p14="http://schemas.microsoft.com/office/powerpoint/2010/main" val="2440694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8203066-4804-A542-B226-2591BD12F755}" type="slidenum">
              <a:rPr lang="en-US" smtClean="0"/>
              <a:t>20</a:t>
            </a:fld>
            <a:endParaRPr lang="en-US"/>
          </a:p>
        </p:txBody>
      </p:sp>
    </p:spTree>
    <p:extLst>
      <p:ext uri="{BB962C8B-B14F-4D97-AF65-F5344CB8AC3E}">
        <p14:creationId xmlns:p14="http://schemas.microsoft.com/office/powerpoint/2010/main" val="3041096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8203066-4804-A542-B226-2591BD12F755}" type="slidenum">
              <a:rPr lang="en-US" smtClean="0"/>
              <a:t>3</a:t>
            </a:fld>
            <a:endParaRPr lang="en-US"/>
          </a:p>
        </p:txBody>
      </p:sp>
    </p:spTree>
    <p:extLst>
      <p:ext uri="{BB962C8B-B14F-4D97-AF65-F5344CB8AC3E}">
        <p14:creationId xmlns:p14="http://schemas.microsoft.com/office/powerpoint/2010/main" val="3349178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8203066-4804-A542-B226-2591BD12F755}" type="slidenum">
              <a:rPr lang="en-US" smtClean="0"/>
              <a:t>4</a:t>
            </a:fld>
            <a:endParaRPr lang="en-US"/>
          </a:p>
        </p:txBody>
      </p:sp>
    </p:spTree>
    <p:extLst>
      <p:ext uri="{BB962C8B-B14F-4D97-AF65-F5344CB8AC3E}">
        <p14:creationId xmlns:p14="http://schemas.microsoft.com/office/powerpoint/2010/main" val="499567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ABA67-D8F9-024D-8AA3-A277E356309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4"/>
          </p:nvPr>
        </p:nvSpPr>
        <p:spPr>
          <a:xfrm>
            <a:off x="0" y="6513513"/>
            <a:ext cx="3962400" cy="34448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6" name="Header Placeholder 5"/>
          <p:cNvSpPr>
            <a:spLocks noGrp="1"/>
          </p:cNvSpPr>
          <p:nvPr>
            <p:ph type="hdr" sz="quarter"/>
          </p:nvPr>
        </p:nvSpPr>
        <p:spPr>
          <a:xfrm>
            <a:off x="0" y="0"/>
            <a:ext cx="3962400" cy="34448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87692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ABA67-D8F9-024D-8AA3-A277E356309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4"/>
          </p:nvPr>
        </p:nvSpPr>
        <p:spPr>
          <a:xfrm>
            <a:off x="0" y="6513513"/>
            <a:ext cx="3962400" cy="34448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6" name="Header Placeholder 5"/>
          <p:cNvSpPr>
            <a:spLocks noGrp="1"/>
          </p:cNvSpPr>
          <p:nvPr>
            <p:ph type="hdr" sz="quarter"/>
          </p:nvPr>
        </p:nvSpPr>
        <p:spPr>
          <a:xfrm>
            <a:off x="0" y="0"/>
            <a:ext cx="3962400" cy="34448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65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ABA67-D8F9-024D-8AA3-A277E356309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4"/>
          </p:nvPr>
        </p:nvSpPr>
        <p:spPr>
          <a:xfrm>
            <a:off x="0" y="6513513"/>
            <a:ext cx="3962400" cy="34448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6" name="Header Placeholder 5"/>
          <p:cNvSpPr>
            <a:spLocks noGrp="1"/>
          </p:cNvSpPr>
          <p:nvPr>
            <p:ph type="hdr" sz="quarter"/>
          </p:nvPr>
        </p:nvSpPr>
        <p:spPr>
          <a:xfrm>
            <a:off x="0" y="0"/>
            <a:ext cx="3962400" cy="34448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38614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ABA67-D8F9-024D-8AA3-A277E356309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4"/>
          </p:nvPr>
        </p:nvSpPr>
        <p:spPr>
          <a:xfrm>
            <a:off x="0" y="6513513"/>
            <a:ext cx="3962400" cy="34448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6" name="Header Placeholder 5"/>
          <p:cNvSpPr>
            <a:spLocks noGrp="1"/>
          </p:cNvSpPr>
          <p:nvPr>
            <p:ph type="hdr" sz="quarter"/>
          </p:nvPr>
        </p:nvSpPr>
        <p:spPr>
          <a:xfrm>
            <a:off x="0" y="0"/>
            <a:ext cx="3962400" cy="34448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55113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ABA67-D8F9-024D-8AA3-A277E356309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4"/>
          </p:nvPr>
        </p:nvSpPr>
        <p:spPr>
          <a:xfrm>
            <a:off x="0" y="6513513"/>
            <a:ext cx="3962400" cy="34448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6" name="Header Placeholder 5"/>
          <p:cNvSpPr>
            <a:spLocks noGrp="1"/>
          </p:cNvSpPr>
          <p:nvPr>
            <p:ph type="hdr" sz="quarter"/>
          </p:nvPr>
        </p:nvSpPr>
        <p:spPr>
          <a:xfrm>
            <a:off x="0" y="0"/>
            <a:ext cx="3962400" cy="34448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36943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svg"/><Relationship Id="rId1" Type="http://schemas.openxmlformats.org/officeDocument/2006/relationships/slideMaster" Target="../slideMasters/slideMaster3.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FC1977F4-6DEC-48FC-AC21-6A0DC0CB726B}"/>
              </a:ext>
            </a:extLst>
          </p:cNvPr>
          <p:cNvSpPr/>
          <p:nvPr userDrawn="1"/>
        </p:nvSpPr>
        <p:spPr>
          <a:xfrm>
            <a:off x="0" y="0"/>
            <a:ext cx="12192000" cy="6920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694E8B76-1937-412C-B0C6-81A0FD649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1930" y="67235"/>
            <a:ext cx="9144000" cy="6858000"/>
          </a:xfrm>
          <a:prstGeom prst="rect">
            <a:avLst/>
          </a:prstGeom>
        </p:spPr>
      </p:pic>
    </p:spTree>
    <p:extLst>
      <p:ext uri="{BB962C8B-B14F-4D97-AF65-F5344CB8AC3E}">
        <p14:creationId xmlns:p14="http://schemas.microsoft.com/office/powerpoint/2010/main" val="286512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ndscape photo cover 2">
    <p:spTree>
      <p:nvGrpSpPr>
        <p:cNvPr id="1" name=""/>
        <p:cNvGrpSpPr/>
        <p:nvPr/>
      </p:nvGrpSpPr>
      <p:grpSpPr>
        <a:xfrm>
          <a:off x="0" y="0"/>
          <a:ext cx="0" cy="0"/>
          <a:chOff x="0" y="0"/>
          <a:chExt cx="0" cy="0"/>
        </a:xfrm>
      </p:grpSpPr>
      <p:pic>
        <p:nvPicPr>
          <p:cNvPr id="20" name="Image">
            <a:extLst>
              <a:ext uri="{FF2B5EF4-FFF2-40B4-BE49-F238E27FC236}">
                <a16:creationId xmlns:a16="http://schemas.microsoft.com/office/drawing/2014/main" id="{BDDEFF40-0E67-5D43-97B0-943090A10C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6" t="13804" r="5239" b="8224"/>
          <a:stretch/>
        </p:blipFill>
        <p:spPr>
          <a:xfrm>
            <a:off x="0" y="1"/>
            <a:ext cx="12191998" cy="6858000"/>
          </a:xfrm>
          <a:prstGeom prst="rect">
            <a:avLst/>
          </a:prstGeom>
        </p:spPr>
      </p:pic>
      <p:pic>
        <p:nvPicPr>
          <p:cNvPr id="29" name="Background">
            <a:extLst>
              <a:ext uri="{FF2B5EF4-FFF2-40B4-BE49-F238E27FC236}">
                <a16:creationId xmlns:a16="http://schemas.microsoft.com/office/drawing/2014/main" id="{8C106642-1D1A-8F44-B25D-53313089840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5" name="Title placeholder">
            <a:extLst>
              <a:ext uri="{FF2B5EF4-FFF2-40B4-BE49-F238E27FC236}">
                <a16:creationId xmlns:a16="http://schemas.microsoft.com/office/drawing/2014/main" id="{806AA3E0-FE5B-8745-BBC6-9730AF77E6D2}"/>
              </a:ext>
            </a:extLst>
          </p:cNvPr>
          <p:cNvSpPr>
            <a:spLocks noGrp="1"/>
          </p:cNvSpPr>
          <p:nvPr>
            <p:ph type="ctrTitle"/>
          </p:nvPr>
        </p:nvSpPr>
        <p:spPr>
          <a:xfrm>
            <a:off x="516393" y="5152374"/>
            <a:ext cx="8109580" cy="662523"/>
          </a:xfrm>
        </p:spPr>
        <p:txBody>
          <a:bodyPr anchor="t">
            <a:normAutofit/>
          </a:bodyPr>
          <a:lstStyle>
            <a:lvl1pPr algn="l">
              <a:defRPr sz="3500" b="1" i="0">
                <a:solidFill>
                  <a:schemeClr val="bg1"/>
                </a:solidFill>
                <a:latin typeface="Arial" panose="020B0604020202020204" pitchFamily="34" charset="0"/>
              </a:defRPr>
            </a:lvl1pPr>
          </a:lstStyle>
          <a:p>
            <a:r>
              <a:rPr lang="en-US"/>
              <a:t>Click to edit Master title style</a:t>
            </a:r>
            <a:endParaRPr lang="en-US" dirty="0"/>
          </a:p>
        </p:txBody>
      </p:sp>
      <p:sp>
        <p:nvSpPr>
          <p:cNvPr id="34" name="Subtitle placeholder">
            <a:extLst>
              <a:ext uri="{FF2B5EF4-FFF2-40B4-BE49-F238E27FC236}">
                <a16:creationId xmlns:a16="http://schemas.microsoft.com/office/drawing/2014/main" id="{0135FF7E-8D23-594A-A5A9-0DC1BD834051}"/>
              </a:ext>
            </a:extLst>
          </p:cNvPr>
          <p:cNvSpPr>
            <a:spLocks noGrp="1"/>
          </p:cNvSpPr>
          <p:nvPr>
            <p:ph type="subTitle" idx="1"/>
          </p:nvPr>
        </p:nvSpPr>
        <p:spPr>
          <a:xfrm>
            <a:off x="516393" y="5877174"/>
            <a:ext cx="5770372" cy="384141"/>
          </a:xfrm>
        </p:spPr>
        <p:txBody>
          <a:bodyPr>
            <a:normAutofit/>
          </a:bodyPr>
          <a:lstStyle>
            <a:lvl1pPr marL="0" indent="0" algn="l">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3" name="Date placeholder">
            <a:extLst>
              <a:ext uri="{FF2B5EF4-FFF2-40B4-BE49-F238E27FC236}">
                <a16:creationId xmlns:a16="http://schemas.microsoft.com/office/drawing/2014/main" id="{6B82AD1E-F749-8D41-8BD7-BD2C61E9EA5B}"/>
              </a:ext>
            </a:extLst>
          </p:cNvPr>
          <p:cNvSpPr>
            <a:spLocks noGrp="1"/>
          </p:cNvSpPr>
          <p:nvPr>
            <p:ph type="dt" sz="half" idx="15"/>
          </p:nvPr>
        </p:nvSpPr>
        <p:spPr>
          <a:xfrm>
            <a:off x="8625972" y="6016396"/>
            <a:ext cx="3072341" cy="244919"/>
          </a:xfrm>
          <a:prstGeom prst="rect">
            <a:avLst/>
          </a:prstGeom>
        </p:spPr>
        <p:txBody>
          <a:bodyPr/>
          <a:lstStyle>
            <a:lvl1pPr algn="r">
              <a:defRPr sz="1600">
                <a:solidFill>
                  <a:schemeClr val="bg1"/>
                </a:solidFill>
              </a:defRPr>
            </a:lvl1pPr>
          </a:lstStyle>
          <a:p>
            <a:r>
              <a:rPr lang="en-US" dirty="0"/>
              <a:t>XX Month Year</a:t>
            </a:r>
          </a:p>
        </p:txBody>
      </p:sp>
      <p:sp>
        <p:nvSpPr>
          <p:cNvPr id="32" name="Website">
            <a:extLst>
              <a:ext uri="{FF2B5EF4-FFF2-40B4-BE49-F238E27FC236}">
                <a16:creationId xmlns:a16="http://schemas.microsoft.com/office/drawing/2014/main" id="{EEA4F234-9583-AC45-8F6F-F0ECB45DAE50}"/>
              </a:ext>
            </a:extLst>
          </p:cNvPr>
          <p:cNvSpPr>
            <a:spLocks noGrp="1"/>
          </p:cNvSpPr>
          <p:nvPr>
            <p:ph type="body" sz="quarter" idx="14" hasCustomPrompt="1"/>
          </p:nvPr>
        </p:nvSpPr>
        <p:spPr>
          <a:xfrm>
            <a:off x="8625972" y="6322041"/>
            <a:ext cx="3072341" cy="244919"/>
          </a:xfrm>
        </p:spPr>
        <p:txBody>
          <a:bodyPr>
            <a:normAutofit/>
          </a:bodyPr>
          <a:lstStyle>
            <a:lvl1pPr algn="r">
              <a:defRPr sz="1600" b="1"/>
            </a:lvl1pPr>
          </a:lstStyle>
          <a:p>
            <a:pPr lvl="0"/>
            <a:r>
              <a:rPr lang="en-US" dirty="0"/>
              <a:t>ndis.gov.au</a:t>
            </a:r>
          </a:p>
        </p:txBody>
      </p:sp>
      <p:sp>
        <p:nvSpPr>
          <p:cNvPr id="2" name="Footer Placeholder 1"/>
          <p:cNvSpPr>
            <a:spLocks noGrp="1"/>
          </p:cNvSpPr>
          <p:nvPr>
            <p:ph type="ftr" sz="quarter" idx="16"/>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2834463346"/>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rtrait photo cover 1">
    <p:spTree>
      <p:nvGrpSpPr>
        <p:cNvPr id="1" name=""/>
        <p:cNvGrpSpPr/>
        <p:nvPr/>
      </p:nvGrpSpPr>
      <p:grpSpPr>
        <a:xfrm>
          <a:off x="0" y="0"/>
          <a:ext cx="0" cy="0"/>
          <a:chOff x="0" y="0"/>
          <a:chExt cx="0" cy="0"/>
        </a:xfrm>
      </p:grpSpPr>
      <p:pic>
        <p:nvPicPr>
          <p:cNvPr id="5" name="Image" descr="A couple of people walking down a dirt path with a scooter&#10;&#10;Description automatically generated with low confidence">
            <a:extLst>
              <a:ext uri="{FF2B5EF4-FFF2-40B4-BE49-F238E27FC236}">
                <a16:creationId xmlns:a16="http://schemas.microsoft.com/office/drawing/2014/main" id="{6B9C81CF-86DD-2844-AD2E-1F86310142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21" t="24315" r="16501" b="22551"/>
          <a:stretch/>
        </p:blipFill>
        <p:spPr>
          <a:xfrm>
            <a:off x="5215467" y="0"/>
            <a:ext cx="6976533" cy="6858000"/>
          </a:xfrm>
          <a:prstGeom prst="rect">
            <a:avLst/>
          </a:prstGeom>
        </p:spPr>
      </p:pic>
      <p:pic>
        <p:nvPicPr>
          <p:cNvPr id="8" name="Background" descr="Shape&#10;&#10;Description automatically generated">
            <a:extLst>
              <a:ext uri="{FF2B5EF4-FFF2-40B4-BE49-F238E27FC236}">
                <a16:creationId xmlns:a16="http://schemas.microsoft.com/office/drawing/2014/main" id="{FFFEADA7-B1A3-0841-ACA3-923FBAF582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a:extLst>
              <a:ext uri="{FF2B5EF4-FFF2-40B4-BE49-F238E27FC236}">
                <a16:creationId xmlns:a16="http://schemas.microsoft.com/office/drawing/2014/main" id="{70BF932F-D354-DB46-A7A6-0CB3E6B87AD2}"/>
              </a:ext>
            </a:extLst>
          </p:cNvPr>
          <p:cNvSpPr>
            <a:spLocks noGrp="1"/>
          </p:cNvSpPr>
          <p:nvPr>
            <p:ph type="ctrTitle"/>
          </p:nvPr>
        </p:nvSpPr>
        <p:spPr>
          <a:xfrm>
            <a:off x="601133" y="1743018"/>
            <a:ext cx="4526272" cy="1870075"/>
          </a:xfrm>
        </p:spPr>
        <p:txBody>
          <a:bodyPr anchor="t">
            <a:normAutofit/>
          </a:bodyPr>
          <a:lstStyle>
            <a:lvl1pPr algn="l">
              <a:defRPr sz="4000" b="1" i="0">
                <a:latin typeface="Arial" panose="020B0604020202020204" pitchFamily="34" charset="0"/>
              </a:defRPr>
            </a:lvl1pPr>
          </a:lstStyle>
          <a:p>
            <a:r>
              <a:rPr lang="en-US"/>
              <a:t>Click to edit Master title style</a:t>
            </a:r>
            <a:endParaRPr lang="en-US" dirty="0"/>
          </a:p>
        </p:txBody>
      </p:sp>
      <p:sp>
        <p:nvSpPr>
          <p:cNvPr id="3" name="Subtitle placeholder">
            <a:extLst>
              <a:ext uri="{FF2B5EF4-FFF2-40B4-BE49-F238E27FC236}">
                <a16:creationId xmlns:a16="http://schemas.microsoft.com/office/drawing/2014/main" id="{AB2B33E6-C4DB-3745-8279-65F4A35AC8DC}"/>
              </a:ext>
            </a:extLst>
          </p:cNvPr>
          <p:cNvSpPr>
            <a:spLocks noGrp="1"/>
          </p:cNvSpPr>
          <p:nvPr>
            <p:ph type="subTitle" idx="1"/>
          </p:nvPr>
        </p:nvSpPr>
        <p:spPr>
          <a:xfrm>
            <a:off x="601133" y="3917892"/>
            <a:ext cx="4526272" cy="817562"/>
          </a:xfrm>
        </p:spPr>
        <p:txBody>
          <a:bodyPr>
            <a:normAutofit/>
          </a:bodyPr>
          <a:lstStyle>
            <a:lvl1pPr marL="0" indent="0" algn="l">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Date placeholder">
            <a:extLst>
              <a:ext uri="{FF2B5EF4-FFF2-40B4-BE49-F238E27FC236}">
                <a16:creationId xmlns:a16="http://schemas.microsoft.com/office/drawing/2014/main" id="{48609E75-611E-9446-AEE1-896031842D7C}"/>
              </a:ext>
            </a:extLst>
          </p:cNvPr>
          <p:cNvSpPr>
            <a:spLocks noGrp="1"/>
          </p:cNvSpPr>
          <p:nvPr>
            <p:ph type="dt" sz="half" idx="15"/>
          </p:nvPr>
        </p:nvSpPr>
        <p:spPr>
          <a:xfrm>
            <a:off x="601133" y="5677674"/>
            <a:ext cx="3072341" cy="244919"/>
          </a:xfrm>
          <a:prstGeom prst="rect">
            <a:avLst/>
          </a:prstGeom>
        </p:spPr>
        <p:txBody>
          <a:bodyPr/>
          <a:lstStyle>
            <a:lvl1pPr>
              <a:defRPr sz="1600">
                <a:solidFill>
                  <a:schemeClr val="bg1"/>
                </a:solidFill>
              </a:defRPr>
            </a:lvl1pPr>
          </a:lstStyle>
          <a:p>
            <a:r>
              <a:rPr lang="en-US" dirty="0"/>
              <a:t>XX Month Year</a:t>
            </a:r>
          </a:p>
        </p:txBody>
      </p:sp>
      <p:sp>
        <p:nvSpPr>
          <p:cNvPr id="11" name="Website">
            <a:extLst>
              <a:ext uri="{FF2B5EF4-FFF2-40B4-BE49-F238E27FC236}">
                <a16:creationId xmlns:a16="http://schemas.microsoft.com/office/drawing/2014/main" id="{699A2611-06D4-3C4C-BCAA-EFFD8FA88DA0}"/>
              </a:ext>
            </a:extLst>
          </p:cNvPr>
          <p:cNvSpPr>
            <a:spLocks noGrp="1"/>
          </p:cNvSpPr>
          <p:nvPr>
            <p:ph type="body" sz="quarter" idx="14" hasCustomPrompt="1"/>
          </p:nvPr>
        </p:nvSpPr>
        <p:spPr>
          <a:xfrm>
            <a:off x="601133" y="5983319"/>
            <a:ext cx="3072341" cy="244919"/>
          </a:xfrm>
        </p:spPr>
        <p:txBody>
          <a:bodyPr>
            <a:normAutofit/>
          </a:bodyPr>
          <a:lstStyle>
            <a:lvl1pPr>
              <a:defRPr sz="1600" b="1"/>
            </a:lvl1pPr>
          </a:lstStyle>
          <a:p>
            <a:pPr lvl="0"/>
            <a:r>
              <a:rPr lang="en-US" dirty="0"/>
              <a:t>ndis.gov.au</a:t>
            </a:r>
          </a:p>
        </p:txBody>
      </p:sp>
      <p:sp>
        <p:nvSpPr>
          <p:cNvPr id="4" name="Footer Placeholder 3"/>
          <p:cNvSpPr>
            <a:spLocks noGrp="1"/>
          </p:cNvSpPr>
          <p:nvPr>
            <p:ph type="ftr" sz="quarter" idx="16"/>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290329969"/>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rait photo cover 2">
    <p:spTree>
      <p:nvGrpSpPr>
        <p:cNvPr id="1" name=""/>
        <p:cNvGrpSpPr/>
        <p:nvPr/>
      </p:nvGrpSpPr>
      <p:grpSpPr>
        <a:xfrm>
          <a:off x="0" y="0"/>
          <a:ext cx="0" cy="0"/>
          <a:chOff x="0" y="0"/>
          <a:chExt cx="0" cy="0"/>
        </a:xfrm>
      </p:grpSpPr>
      <p:pic>
        <p:nvPicPr>
          <p:cNvPr id="16" name="Image">
            <a:extLst>
              <a:ext uri="{FF2B5EF4-FFF2-40B4-BE49-F238E27FC236}">
                <a16:creationId xmlns:a16="http://schemas.microsoft.com/office/drawing/2014/main" id="{17A548C6-B54A-4245-B228-0BE9B3BF6B8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370" r="3333"/>
          <a:stretch/>
        </p:blipFill>
        <p:spPr>
          <a:xfrm>
            <a:off x="5215467" y="0"/>
            <a:ext cx="6976533" cy="6858000"/>
          </a:xfrm>
          <a:prstGeom prst="rect">
            <a:avLst/>
          </a:prstGeom>
        </p:spPr>
      </p:pic>
      <p:pic>
        <p:nvPicPr>
          <p:cNvPr id="18" name="Background" descr="Shape&#10;&#10;Description automatically generated">
            <a:extLst>
              <a:ext uri="{FF2B5EF4-FFF2-40B4-BE49-F238E27FC236}">
                <a16:creationId xmlns:a16="http://schemas.microsoft.com/office/drawing/2014/main" id="{0ADBEF12-EC66-C248-A720-0740F0919E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itle placeholder">
            <a:extLst>
              <a:ext uri="{FF2B5EF4-FFF2-40B4-BE49-F238E27FC236}">
                <a16:creationId xmlns:a16="http://schemas.microsoft.com/office/drawing/2014/main" id="{D1AB7769-6D12-124C-AE4E-2856E6C17A10}"/>
              </a:ext>
            </a:extLst>
          </p:cNvPr>
          <p:cNvSpPr>
            <a:spLocks noGrp="1"/>
          </p:cNvSpPr>
          <p:nvPr>
            <p:ph type="ctrTitle"/>
          </p:nvPr>
        </p:nvSpPr>
        <p:spPr>
          <a:xfrm>
            <a:off x="601133" y="1743018"/>
            <a:ext cx="4526272" cy="1870075"/>
          </a:xfrm>
        </p:spPr>
        <p:txBody>
          <a:bodyPr anchor="t">
            <a:normAutofit/>
          </a:bodyPr>
          <a:lstStyle>
            <a:lvl1pPr algn="l">
              <a:defRPr sz="4000" b="1" i="0">
                <a:latin typeface="Arial" panose="020B0604020202020204" pitchFamily="34" charset="0"/>
              </a:defRPr>
            </a:lvl1pPr>
          </a:lstStyle>
          <a:p>
            <a:r>
              <a:rPr lang="en-US"/>
              <a:t>Click to edit Master title style</a:t>
            </a:r>
            <a:endParaRPr lang="en-US" dirty="0"/>
          </a:p>
        </p:txBody>
      </p:sp>
      <p:sp>
        <p:nvSpPr>
          <p:cNvPr id="19" name="Subtitle placeholder">
            <a:extLst>
              <a:ext uri="{FF2B5EF4-FFF2-40B4-BE49-F238E27FC236}">
                <a16:creationId xmlns:a16="http://schemas.microsoft.com/office/drawing/2014/main" id="{E6097D2C-A437-3B43-8BAF-C9793371E5CC}"/>
              </a:ext>
            </a:extLst>
          </p:cNvPr>
          <p:cNvSpPr>
            <a:spLocks noGrp="1"/>
          </p:cNvSpPr>
          <p:nvPr>
            <p:ph type="subTitle" idx="1"/>
          </p:nvPr>
        </p:nvSpPr>
        <p:spPr>
          <a:xfrm>
            <a:off x="601133" y="3917892"/>
            <a:ext cx="4526272" cy="817562"/>
          </a:xfrm>
        </p:spPr>
        <p:txBody>
          <a:bodyPr>
            <a:normAutofit/>
          </a:bodyPr>
          <a:lstStyle>
            <a:lvl1pPr marL="0" indent="0" algn="l">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Date placeholder">
            <a:extLst>
              <a:ext uri="{FF2B5EF4-FFF2-40B4-BE49-F238E27FC236}">
                <a16:creationId xmlns:a16="http://schemas.microsoft.com/office/drawing/2014/main" id="{486BF976-360E-8144-AA15-80961E43E446}"/>
              </a:ext>
            </a:extLst>
          </p:cNvPr>
          <p:cNvSpPr>
            <a:spLocks noGrp="1"/>
          </p:cNvSpPr>
          <p:nvPr>
            <p:ph type="dt" sz="half" idx="15"/>
          </p:nvPr>
        </p:nvSpPr>
        <p:spPr>
          <a:xfrm>
            <a:off x="601133" y="5677674"/>
            <a:ext cx="3072341" cy="244919"/>
          </a:xfrm>
          <a:prstGeom prst="rect">
            <a:avLst/>
          </a:prstGeom>
        </p:spPr>
        <p:txBody>
          <a:bodyPr/>
          <a:lstStyle>
            <a:lvl1pPr>
              <a:defRPr sz="1600">
                <a:solidFill>
                  <a:schemeClr val="bg1"/>
                </a:solidFill>
              </a:defRPr>
            </a:lvl1pPr>
          </a:lstStyle>
          <a:p>
            <a:r>
              <a:rPr lang="en-US" dirty="0"/>
              <a:t>XX Month Year</a:t>
            </a:r>
          </a:p>
        </p:txBody>
      </p:sp>
      <p:sp>
        <p:nvSpPr>
          <p:cNvPr id="21" name="Website">
            <a:extLst>
              <a:ext uri="{FF2B5EF4-FFF2-40B4-BE49-F238E27FC236}">
                <a16:creationId xmlns:a16="http://schemas.microsoft.com/office/drawing/2014/main" id="{0010C182-6B56-CB4B-ACCE-0E6659254C93}"/>
              </a:ext>
            </a:extLst>
          </p:cNvPr>
          <p:cNvSpPr>
            <a:spLocks noGrp="1"/>
          </p:cNvSpPr>
          <p:nvPr>
            <p:ph type="body" sz="quarter" idx="14" hasCustomPrompt="1"/>
          </p:nvPr>
        </p:nvSpPr>
        <p:spPr>
          <a:xfrm>
            <a:off x="601133" y="5983319"/>
            <a:ext cx="3072341" cy="244919"/>
          </a:xfrm>
        </p:spPr>
        <p:txBody>
          <a:bodyPr>
            <a:normAutofit/>
          </a:bodyPr>
          <a:lstStyle>
            <a:lvl1pPr>
              <a:defRPr sz="1600" b="1"/>
            </a:lvl1pPr>
          </a:lstStyle>
          <a:p>
            <a:pPr lvl="0"/>
            <a:r>
              <a:rPr lang="en-US" dirty="0"/>
              <a:t>ndis.gov.au</a:t>
            </a:r>
          </a:p>
        </p:txBody>
      </p:sp>
      <p:sp>
        <p:nvSpPr>
          <p:cNvPr id="2" name="Footer Placeholder 1"/>
          <p:cNvSpPr>
            <a:spLocks noGrp="1"/>
          </p:cNvSpPr>
          <p:nvPr>
            <p:ph type="ftr" sz="quarter" idx="16"/>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3592201938"/>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3" name="Background" descr="Shape&#10;&#10;Description automatically generated with medium confidence">
            <a:extLst>
              <a:ext uri="{FF2B5EF4-FFF2-40B4-BE49-F238E27FC236}">
                <a16:creationId xmlns:a16="http://schemas.microsoft.com/office/drawing/2014/main" id="{26E97A11-D8E4-504B-A9BC-4684E239C1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le Placeholder">
            <a:extLst>
              <a:ext uri="{FF2B5EF4-FFF2-40B4-BE49-F238E27FC236}">
                <a16:creationId xmlns:a16="http://schemas.microsoft.com/office/drawing/2014/main" id="{83AA51BA-EE3B-394C-BAC2-44B0CC79024B}"/>
              </a:ext>
            </a:extLst>
          </p:cNvPr>
          <p:cNvSpPr>
            <a:spLocks noGrp="1"/>
          </p:cNvSpPr>
          <p:nvPr>
            <p:ph type="title" hasCustomPrompt="1"/>
          </p:nvPr>
        </p:nvSpPr>
        <p:spPr>
          <a:xfrm>
            <a:off x="682094" y="1524001"/>
            <a:ext cx="10915357" cy="509901"/>
          </a:xfrm>
          <a:prstGeom prst="rect">
            <a:avLst/>
          </a:prstGeom>
        </p:spPr>
        <p:txBody>
          <a:bodyPr vert="horz" lIns="91440" tIns="45720" rIns="91440" bIns="45720" rtlCol="0" anchor="t">
            <a:normAutofit/>
          </a:bodyPr>
          <a:lstStyle>
            <a:lvl1pPr>
              <a:defRPr/>
            </a:lvl1pPr>
          </a:lstStyle>
          <a:p>
            <a:r>
              <a:rPr lang="en-GB" dirty="0"/>
              <a:t>Acknowledgement of Country</a:t>
            </a:r>
            <a:endParaRPr lang="en-US" dirty="0"/>
          </a:p>
        </p:txBody>
      </p:sp>
      <p:sp>
        <p:nvSpPr>
          <p:cNvPr id="11" name="Content Placeholder">
            <a:extLst>
              <a:ext uri="{FF2B5EF4-FFF2-40B4-BE49-F238E27FC236}">
                <a16:creationId xmlns:a16="http://schemas.microsoft.com/office/drawing/2014/main" id="{DCFE683A-8D1B-164D-B372-462C03D6DD59}"/>
              </a:ext>
            </a:extLst>
          </p:cNvPr>
          <p:cNvSpPr>
            <a:spLocks noGrp="1"/>
          </p:cNvSpPr>
          <p:nvPr>
            <p:ph sz="quarter" idx="16"/>
          </p:nvPr>
        </p:nvSpPr>
        <p:spPr>
          <a:xfrm>
            <a:off x="2871893" y="2291645"/>
            <a:ext cx="8725558" cy="304235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text styles</a:t>
            </a:r>
          </a:p>
        </p:txBody>
      </p:sp>
      <p:sp>
        <p:nvSpPr>
          <p:cNvPr id="9" name="Slide Number Placeholder">
            <a:extLst>
              <a:ext uri="{FF2B5EF4-FFF2-40B4-BE49-F238E27FC236}">
                <a16:creationId xmlns:a16="http://schemas.microsoft.com/office/drawing/2014/main" id="{7F246A95-4618-9F48-824D-5B4F1E616CE3}"/>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pic>
        <p:nvPicPr>
          <p:cNvPr id="4" name="Picture 3" descr="Aboriginal and Torres Strait Islander flags">
            <a:extLst>
              <a:ext uri="{FF2B5EF4-FFF2-40B4-BE49-F238E27FC236}">
                <a16:creationId xmlns:a16="http://schemas.microsoft.com/office/drawing/2014/main" id="{DEC9A0D1-5B30-4CFE-A92C-BC64B147A9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095" y="2291646"/>
            <a:ext cx="1920370" cy="1044724"/>
          </a:xfrm>
          <a:prstGeom prst="rect">
            <a:avLst/>
          </a:prstGeom>
        </p:spPr>
      </p:pic>
      <p:sp>
        <p:nvSpPr>
          <p:cNvPr id="2" name="Footer Placeholder 1"/>
          <p:cNvSpPr>
            <a:spLocks noGrp="1"/>
          </p:cNvSpPr>
          <p:nvPr>
            <p:ph type="ftr" sz="quarter" idx="20"/>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2455433850"/>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heading">
    <p:spTree>
      <p:nvGrpSpPr>
        <p:cNvPr id="1" name=""/>
        <p:cNvGrpSpPr/>
        <p:nvPr/>
      </p:nvGrpSpPr>
      <p:grpSpPr>
        <a:xfrm>
          <a:off x="0" y="0"/>
          <a:ext cx="0" cy="0"/>
          <a:chOff x="0" y="0"/>
          <a:chExt cx="0" cy="0"/>
        </a:xfrm>
      </p:grpSpPr>
      <p:pic>
        <p:nvPicPr>
          <p:cNvPr id="3" name="Background" descr="Shape&#10;&#10;Description automatically generated with medium confidence">
            <a:extLst>
              <a:ext uri="{FF2B5EF4-FFF2-40B4-BE49-F238E27FC236}">
                <a16:creationId xmlns:a16="http://schemas.microsoft.com/office/drawing/2014/main" id="{26E97A11-D8E4-504B-A9BC-4684E239C1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le Placeholder">
            <a:extLst>
              <a:ext uri="{FF2B5EF4-FFF2-40B4-BE49-F238E27FC236}">
                <a16:creationId xmlns:a16="http://schemas.microsoft.com/office/drawing/2014/main" id="{83AA51BA-EE3B-394C-BAC2-44B0CC79024B}"/>
              </a:ext>
            </a:extLst>
          </p:cNvPr>
          <p:cNvSpPr>
            <a:spLocks noGrp="1"/>
          </p:cNvSpPr>
          <p:nvPr>
            <p:ph type="title"/>
          </p:nvPr>
        </p:nvSpPr>
        <p:spPr>
          <a:xfrm>
            <a:off x="682094" y="1524001"/>
            <a:ext cx="10915357" cy="509901"/>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11" name="Content Placeholder">
            <a:extLst>
              <a:ext uri="{FF2B5EF4-FFF2-40B4-BE49-F238E27FC236}">
                <a16:creationId xmlns:a16="http://schemas.microsoft.com/office/drawing/2014/main" id="{DCFE683A-8D1B-164D-B372-462C03D6DD59}"/>
              </a:ext>
            </a:extLst>
          </p:cNvPr>
          <p:cNvSpPr>
            <a:spLocks noGrp="1"/>
          </p:cNvSpPr>
          <p:nvPr>
            <p:ph sz="quarter" idx="16"/>
          </p:nvPr>
        </p:nvSpPr>
        <p:spPr>
          <a:xfrm>
            <a:off x="682094" y="2291645"/>
            <a:ext cx="10915357" cy="304235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a:extLst>
              <a:ext uri="{FF2B5EF4-FFF2-40B4-BE49-F238E27FC236}">
                <a16:creationId xmlns:a16="http://schemas.microsoft.com/office/drawing/2014/main" id="{7F246A95-4618-9F48-824D-5B4F1E616CE3}"/>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sp>
        <p:nvSpPr>
          <p:cNvPr id="2" name="Footer Placeholder 1"/>
          <p:cNvSpPr>
            <a:spLocks noGrp="1"/>
          </p:cNvSpPr>
          <p:nvPr>
            <p:ph type="ftr" sz="quarter" idx="20"/>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2616587053"/>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heading">
    <p:spTree>
      <p:nvGrpSpPr>
        <p:cNvPr id="1" name=""/>
        <p:cNvGrpSpPr/>
        <p:nvPr/>
      </p:nvGrpSpPr>
      <p:grpSpPr>
        <a:xfrm>
          <a:off x="0" y="0"/>
          <a:ext cx="0" cy="0"/>
          <a:chOff x="0" y="0"/>
          <a:chExt cx="0" cy="0"/>
        </a:xfrm>
      </p:grpSpPr>
      <p:pic>
        <p:nvPicPr>
          <p:cNvPr id="21" name="Background">
            <a:extLst>
              <a:ext uri="{FF2B5EF4-FFF2-40B4-BE49-F238E27FC236}">
                <a16:creationId xmlns:a16="http://schemas.microsoft.com/office/drawing/2014/main" id="{5A0FBC05-04A8-434E-A53A-F75741A210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Title Placeholder">
            <a:extLst>
              <a:ext uri="{FF2B5EF4-FFF2-40B4-BE49-F238E27FC236}">
                <a16:creationId xmlns:a16="http://schemas.microsoft.com/office/drawing/2014/main" id="{F7AB566C-7660-BC4E-BF5F-2E29A6B7CBA5}"/>
              </a:ext>
            </a:extLst>
          </p:cNvPr>
          <p:cNvSpPr>
            <a:spLocks noGrp="1"/>
          </p:cNvSpPr>
          <p:nvPr>
            <p:ph type="title"/>
          </p:nvPr>
        </p:nvSpPr>
        <p:spPr>
          <a:xfrm>
            <a:off x="682094" y="1524001"/>
            <a:ext cx="10915357" cy="509901"/>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15" name="Left Content Placeholder">
            <a:extLst>
              <a:ext uri="{FF2B5EF4-FFF2-40B4-BE49-F238E27FC236}">
                <a16:creationId xmlns:a16="http://schemas.microsoft.com/office/drawing/2014/main" id="{57F19D36-A7FB-014D-8A29-B07CD92FE11B}"/>
              </a:ext>
            </a:extLst>
          </p:cNvPr>
          <p:cNvSpPr>
            <a:spLocks noGrp="1"/>
          </p:cNvSpPr>
          <p:nvPr>
            <p:ph sz="quarter" idx="15"/>
          </p:nvPr>
        </p:nvSpPr>
        <p:spPr>
          <a:xfrm>
            <a:off x="682093" y="2291645"/>
            <a:ext cx="5090292" cy="304235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Right Content Placeholder">
            <a:extLst>
              <a:ext uri="{FF2B5EF4-FFF2-40B4-BE49-F238E27FC236}">
                <a16:creationId xmlns:a16="http://schemas.microsoft.com/office/drawing/2014/main" id="{7CCC1485-C661-4341-9511-6E9495178EA0}"/>
              </a:ext>
            </a:extLst>
          </p:cNvPr>
          <p:cNvSpPr>
            <a:spLocks noGrp="1"/>
          </p:cNvSpPr>
          <p:nvPr>
            <p:ph sz="quarter" idx="22"/>
          </p:nvPr>
        </p:nvSpPr>
        <p:spPr>
          <a:xfrm>
            <a:off x="6529738" y="2291645"/>
            <a:ext cx="5067713" cy="304235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Slide Number Placeholder">
            <a:extLst>
              <a:ext uri="{FF2B5EF4-FFF2-40B4-BE49-F238E27FC236}">
                <a16:creationId xmlns:a16="http://schemas.microsoft.com/office/drawing/2014/main" id="{16A3F0D4-4548-4E4F-A735-7FA8F28D593B}"/>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sp>
        <p:nvSpPr>
          <p:cNvPr id="2" name="Footer Placeholder 1"/>
          <p:cNvSpPr>
            <a:spLocks noGrp="1"/>
          </p:cNvSpPr>
          <p:nvPr>
            <p:ph type="ftr" sz="quarter" idx="23"/>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1737410110"/>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no heading">
    <p:spTree>
      <p:nvGrpSpPr>
        <p:cNvPr id="1" name=""/>
        <p:cNvGrpSpPr/>
        <p:nvPr/>
      </p:nvGrpSpPr>
      <p:grpSpPr>
        <a:xfrm>
          <a:off x="0" y="0"/>
          <a:ext cx="0" cy="0"/>
          <a:chOff x="0" y="0"/>
          <a:chExt cx="0" cy="0"/>
        </a:xfrm>
      </p:grpSpPr>
      <p:pic>
        <p:nvPicPr>
          <p:cNvPr id="18" name="Background">
            <a:extLst>
              <a:ext uri="{FF2B5EF4-FFF2-40B4-BE49-F238E27FC236}">
                <a16:creationId xmlns:a16="http://schemas.microsoft.com/office/drawing/2014/main" id="{1FEB42C6-54C8-C34A-B85B-2D3FA527BB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Content Placeholder">
            <a:extLst>
              <a:ext uri="{FF2B5EF4-FFF2-40B4-BE49-F238E27FC236}">
                <a16:creationId xmlns:a16="http://schemas.microsoft.com/office/drawing/2014/main" id="{E5568F64-99CD-024D-A7B8-F9F14E40EE12}"/>
              </a:ext>
            </a:extLst>
          </p:cNvPr>
          <p:cNvSpPr>
            <a:spLocks noGrp="1"/>
          </p:cNvSpPr>
          <p:nvPr>
            <p:ph sz="quarter" idx="16"/>
          </p:nvPr>
        </p:nvSpPr>
        <p:spPr>
          <a:xfrm>
            <a:off x="682094" y="1524001"/>
            <a:ext cx="10915357" cy="3809999"/>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a:extLst>
              <a:ext uri="{FF2B5EF4-FFF2-40B4-BE49-F238E27FC236}">
                <a16:creationId xmlns:a16="http://schemas.microsoft.com/office/drawing/2014/main" id="{68678245-DE5E-DE4E-98C0-36192E8139E0}"/>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sp>
        <p:nvSpPr>
          <p:cNvPr id="2" name="Footer Placeholder 1"/>
          <p:cNvSpPr>
            <a:spLocks noGrp="1"/>
          </p:cNvSpPr>
          <p:nvPr>
            <p:ph type="ftr" sz="quarter" idx="20"/>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1601989150"/>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 Columns no heading">
    <p:bg>
      <p:bgPr>
        <a:solidFill>
          <a:schemeClr val="bg1"/>
        </a:solidFill>
        <a:effectLst/>
      </p:bgPr>
    </p:bg>
    <p:spTree>
      <p:nvGrpSpPr>
        <p:cNvPr id="1" name=""/>
        <p:cNvGrpSpPr/>
        <p:nvPr/>
      </p:nvGrpSpPr>
      <p:grpSpPr>
        <a:xfrm>
          <a:off x="0" y="0"/>
          <a:ext cx="0" cy="0"/>
          <a:chOff x="0" y="0"/>
          <a:chExt cx="0" cy="0"/>
        </a:xfrm>
      </p:grpSpPr>
      <p:pic>
        <p:nvPicPr>
          <p:cNvPr id="15" name="Background">
            <a:extLst>
              <a:ext uri="{FF2B5EF4-FFF2-40B4-BE49-F238E27FC236}">
                <a16:creationId xmlns:a16="http://schemas.microsoft.com/office/drawing/2014/main" id="{4CF5006C-4CF8-CC40-81E5-CC442EF8B1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Left Content Placeholder">
            <a:extLst>
              <a:ext uri="{FF2B5EF4-FFF2-40B4-BE49-F238E27FC236}">
                <a16:creationId xmlns:a16="http://schemas.microsoft.com/office/drawing/2014/main" id="{D36FF5EE-A2A5-2044-998D-61D2B0259C36}"/>
              </a:ext>
            </a:extLst>
          </p:cNvPr>
          <p:cNvSpPr>
            <a:spLocks noGrp="1"/>
          </p:cNvSpPr>
          <p:nvPr>
            <p:ph sz="quarter" idx="20"/>
          </p:nvPr>
        </p:nvSpPr>
        <p:spPr>
          <a:xfrm>
            <a:off x="682094" y="1524000"/>
            <a:ext cx="5162785" cy="381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Right Content Placeholder">
            <a:extLst>
              <a:ext uri="{FF2B5EF4-FFF2-40B4-BE49-F238E27FC236}">
                <a16:creationId xmlns:a16="http://schemas.microsoft.com/office/drawing/2014/main" id="{F9F05E34-7B09-D84D-94A4-8B93ACE439D8}"/>
              </a:ext>
            </a:extLst>
          </p:cNvPr>
          <p:cNvSpPr>
            <a:spLocks noGrp="1"/>
          </p:cNvSpPr>
          <p:nvPr>
            <p:ph sz="quarter" idx="16"/>
          </p:nvPr>
        </p:nvSpPr>
        <p:spPr>
          <a:xfrm>
            <a:off x="6434666" y="1524000"/>
            <a:ext cx="5162785" cy="381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Slide Number Placeholder">
            <a:extLst>
              <a:ext uri="{FF2B5EF4-FFF2-40B4-BE49-F238E27FC236}">
                <a16:creationId xmlns:a16="http://schemas.microsoft.com/office/drawing/2014/main" id="{D11488C5-B18B-BC4C-90E6-30BBF60EFCB7}"/>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sp>
        <p:nvSpPr>
          <p:cNvPr id="2" name="Footer Placeholder 1"/>
          <p:cNvSpPr>
            <a:spLocks noGrp="1"/>
          </p:cNvSpPr>
          <p:nvPr>
            <p:ph type="ftr" sz="quarter" idx="21"/>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1153502674"/>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1" name="Background">
            <a:extLst>
              <a:ext uri="{FF2B5EF4-FFF2-40B4-BE49-F238E27FC236}">
                <a16:creationId xmlns:a16="http://schemas.microsoft.com/office/drawing/2014/main" id="{E8DED160-F5F3-C44F-A021-1DE97BF621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itle Placeholder">
            <a:extLst>
              <a:ext uri="{FF2B5EF4-FFF2-40B4-BE49-F238E27FC236}">
                <a16:creationId xmlns:a16="http://schemas.microsoft.com/office/drawing/2014/main" id="{3E6660F3-3607-4A48-9DCF-B6299D91459F}"/>
              </a:ext>
            </a:extLst>
          </p:cNvPr>
          <p:cNvSpPr>
            <a:spLocks noGrp="1"/>
          </p:cNvSpPr>
          <p:nvPr>
            <p:ph type="title"/>
          </p:nvPr>
        </p:nvSpPr>
        <p:spPr>
          <a:xfrm>
            <a:off x="682094" y="1303870"/>
            <a:ext cx="10915357" cy="509901"/>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14" name="Introduction Text Placeholder">
            <a:extLst>
              <a:ext uri="{FF2B5EF4-FFF2-40B4-BE49-F238E27FC236}">
                <a16:creationId xmlns:a16="http://schemas.microsoft.com/office/drawing/2014/main" id="{A2FC0ACB-53E4-2341-A8B6-545F78E5070F}"/>
              </a:ext>
            </a:extLst>
          </p:cNvPr>
          <p:cNvSpPr>
            <a:spLocks noGrp="1"/>
          </p:cNvSpPr>
          <p:nvPr>
            <p:ph type="body" sz="quarter" idx="20" hasCustomPrompt="1"/>
          </p:nvPr>
        </p:nvSpPr>
        <p:spPr>
          <a:xfrm>
            <a:off x="682091" y="1986844"/>
            <a:ext cx="10915356" cy="344311"/>
          </a:xfrm>
        </p:spPr>
        <p:txBody>
          <a:bodyPr/>
          <a:lstStyle>
            <a:lvl1pPr>
              <a:defRPr/>
            </a:lvl1pPr>
          </a:lstStyle>
          <a:p>
            <a:pPr lvl="0"/>
            <a:r>
              <a:rPr lang="en-US" dirty="0"/>
              <a:t>Click to edit Master text styles</a:t>
            </a:r>
          </a:p>
        </p:txBody>
      </p:sp>
      <p:sp>
        <p:nvSpPr>
          <p:cNvPr id="19" name="Media Placeholder">
            <a:extLst>
              <a:ext uri="{FF2B5EF4-FFF2-40B4-BE49-F238E27FC236}">
                <a16:creationId xmlns:a16="http://schemas.microsoft.com/office/drawing/2014/main" id="{7772AB46-255D-DD4A-BAE3-16A9869FA98C}"/>
              </a:ext>
            </a:extLst>
          </p:cNvPr>
          <p:cNvSpPr>
            <a:spLocks noGrp="1"/>
          </p:cNvSpPr>
          <p:nvPr>
            <p:ph type="media" sz="quarter" idx="21" hasCustomPrompt="1"/>
          </p:nvPr>
        </p:nvSpPr>
        <p:spPr>
          <a:xfrm>
            <a:off x="682092" y="2500488"/>
            <a:ext cx="10915361" cy="3053643"/>
          </a:xfrm>
        </p:spPr>
        <p:txBody>
          <a:bodyPr/>
          <a:lstStyle>
            <a:lvl1pPr>
              <a:defRPr baseline="0"/>
            </a:lvl1pPr>
          </a:lstStyle>
          <a:p>
            <a:r>
              <a:rPr lang="en-AU" dirty="0"/>
              <a:t>Click icon to add video</a:t>
            </a:r>
          </a:p>
        </p:txBody>
      </p:sp>
      <p:sp>
        <p:nvSpPr>
          <p:cNvPr id="11" name="Slide Number Placeholder">
            <a:extLst>
              <a:ext uri="{FF2B5EF4-FFF2-40B4-BE49-F238E27FC236}">
                <a16:creationId xmlns:a16="http://schemas.microsoft.com/office/drawing/2014/main" id="{5273CB51-AE1B-3C4D-8778-E12C29D0FE75}"/>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sp>
        <p:nvSpPr>
          <p:cNvPr id="2" name="Footer Placeholder 1"/>
          <p:cNvSpPr>
            <a:spLocks noGrp="1"/>
          </p:cNvSpPr>
          <p:nvPr>
            <p:ph type="ftr" sz="quarter" idx="22"/>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4174166606"/>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20" name="Background">
            <a:extLst>
              <a:ext uri="{FF2B5EF4-FFF2-40B4-BE49-F238E27FC236}">
                <a16:creationId xmlns:a16="http://schemas.microsoft.com/office/drawing/2014/main" id="{F0B428C8-F45F-4F49-83CE-738645BEE0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Title Placeholder">
            <a:extLst>
              <a:ext uri="{FF2B5EF4-FFF2-40B4-BE49-F238E27FC236}">
                <a16:creationId xmlns:a16="http://schemas.microsoft.com/office/drawing/2014/main" id="{47054D29-D732-024A-8121-76FA0678D49A}"/>
              </a:ext>
            </a:extLst>
          </p:cNvPr>
          <p:cNvSpPr>
            <a:spLocks noGrp="1"/>
          </p:cNvSpPr>
          <p:nvPr>
            <p:ph type="title"/>
          </p:nvPr>
        </p:nvSpPr>
        <p:spPr>
          <a:xfrm>
            <a:off x="682094" y="1303870"/>
            <a:ext cx="10915357" cy="509901"/>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14" name="Introduction Text Placeholder">
            <a:extLst>
              <a:ext uri="{FF2B5EF4-FFF2-40B4-BE49-F238E27FC236}">
                <a16:creationId xmlns:a16="http://schemas.microsoft.com/office/drawing/2014/main" id="{A17AAC25-4424-1E4E-BE87-87058AFCFB52}"/>
              </a:ext>
            </a:extLst>
          </p:cNvPr>
          <p:cNvSpPr>
            <a:spLocks noGrp="1"/>
          </p:cNvSpPr>
          <p:nvPr>
            <p:ph type="body" sz="quarter" idx="20" hasCustomPrompt="1"/>
          </p:nvPr>
        </p:nvSpPr>
        <p:spPr>
          <a:xfrm>
            <a:off x="682091" y="1986844"/>
            <a:ext cx="10915356" cy="344311"/>
          </a:xfrm>
        </p:spPr>
        <p:txBody>
          <a:bodyPr/>
          <a:lstStyle>
            <a:lvl1pPr>
              <a:defRPr/>
            </a:lvl1pPr>
          </a:lstStyle>
          <a:p>
            <a:pPr lvl="0"/>
            <a:r>
              <a:rPr lang="en-US" dirty="0"/>
              <a:t>Click to edit Master text styles</a:t>
            </a:r>
          </a:p>
        </p:txBody>
      </p:sp>
      <p:sp>
        <p:nvSpPr>
          <p:cNvPr id="8" name="Table Placeholder"/>
          <p:cNvSpPr>
            <a:spLocks noGrp="1"/>
          </p:cNvSpPr>
          <p:nvPr>
            <p:ph type="tbl" sz="quarter" idx="21"/>
          </p:nvPr>
        </p:nvSpPr>
        <p:spPr>
          <a:xfrm>
            <a:off x="682091" y="2500489"/>
            <a:ext cx="10915356" cy="3063647"/>
          </a:xfrm>
        </p:spPr>
        <p:txBody>
          <a:bodyPr/>
          <a:lstStyle/>
          <a:p>
            <a:endParaRPr lang="en-AU" dirty="0"/>
          </a:p>
        </p:txBody>
      </p:sp>
      <p:sp>
        <p:nvSpPr>
          <p:cNvPr id="4" name="Slide Number Placeholder">
            <a:extLst>
              <a:ext uri="{FF2B5EF4-FFF2-40B4-BE49-F238E27FC236}">
                <a16:creationId xmlns:a16="http://schemas.microsoft.com/office/drawing/2014/main" id="{16243A9C-66F9-6742-8299-4E97599B8EA4}"/>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sp>
        <p:nvSpPr>
          <p:cNvPr id="2" name="Footer Placeholder 1"/>
          <p:cNvSpPr>
            <a:spLocks noGrp="1"/>
          </p:cNvSpPr>
          <p:nvPr>
            <p:ph type="ftr" sz="quarter" idx="22"/>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3067871657"/>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id="{2369644D-1089-46A0-B7A5-6EC175C604A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5914"/>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975AC6F-C0B7-410B-AEFE-5DA04DD8D704}"/>
              </a:ext>
            </a:extLst>
          </p:cNvPr>
          <p:cNvSpPr/>
          <p:nvPr userDrawn="1"/>
        </p:nvSpPr>
        <p:spPr>
          <a:xfrm>
            <a:off x="2447453" y="1443841"/>
            <a:ext cx="7297093" cy="3970318"/>
          </a:xfrm>
          <a:prstGeom prst="rect">
            <a:avLst/>
          </a:prstGeom>
          <a:solidFill>
            <a:srgbClr val="5C626C">
              <a:alpha val="30000"/>
            </a:srgbClr>
          </a:solidFill>
        </p:spPr>
        <p:txBody>
          <a:bodyPr wrap="square">
            <a:spAutoFit/>
          </a:bodyPr>
          <a:lstStyle/>
          <a:p>
            <a:pPr marL="0" indent="0" algn="ctr"/>
            <a:r>
              <a:rPr lang="en-AU" sz="3600" b="1" dirty="0">
                <a:solidFill>
                  <a:schemeClr val="bg1"/>
                </a:solidFill>
                <a:latin typeface="Arial" panose="020B0604020202020204" pitchFamily="34" charset="0"/>
                <a:ea typeface="Calibri" panose="020F0502020204030204" pitchFamily="34" charset="0"/>
                <a:cs typeface="Arial" panose="020B0604020202020204" pitchFamily="34" charset="0"/>
              </a:rPr>
              <a:t>I acknowledge Aboriginal and Torres Strait Islander peoples as the Traditional Owners and Custodians of this country.</a:t>
            </a:r>
          </a:p>
          <a:p>
            <a:pPr marL="0" indent="0" algn="ctr"/>
            <a:endParaRPr lang="en-AU" sz="36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indent="0" algn="ctr"/>
            <a:r>
              <a:rPr lang="en-AU" sz="3600" b="1" dirty="0">
                <a:solidFill>
                  <a:schemeClr val="bg1"/>
                </a:solidFill>
                <a:latin typeface="Arial" panose="020B0604020202020204" pitchFamily="34" charset="0"/>
                <a:ea typeface="Calibri" panose="020F0502020204030204" pitchFamily="34" charset="0"/>
                <a:cs typeface="Arial" panose="020B0604020202020204" pitchFamily="34" charset="0"/>
              </a:rPr>
              <a:t>I pay my respect to Elders past, </a:t>
            </a:r>
            <a:r>
              <a:rPr lang="en-AU" sz="3600" b="1" dirty="0">
                <a:solidFill>
                  <a:schemeClr val="bg1"/>
                </a:solidFill>
                <a:latin typeface="Arial" panose="020B0604020202020204" pitchFamily="34" charset="0"/>
                <a:cs typeface="Arial" panose="020B0604020202020204" pitchFamily="34" charset="0"/>
              </a:rPr>
              <a:t>present and emerging. </a:t>
            </a:r>
          </a:p>
        </p:txBody>
      </p:sp>
    </p:spTree>
    <p:extLst>
      <p:ext uri="{BB962C8B-B14F-4D97-AF65-F5344CB8AC3E}">
        <p14:creationId xmlns:p14="http://schemas.microsoft.com/office/powerpoint/2010/main" val="1537703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ght ups">
    <p:spTree>
      <p:nvGrpSpPr>
        <p:cNvPr id="1" name=""/>
        <p:cNvGrpSpPr/>
        <p:nvPr/>
      </p:nvGrpSpPr>
      <p:grpSpPr>
        <a:xfrm>
          <a:off x="0" y="0"/>
          <a:ext cx="0" cy="0"/>
          <a:chOff x="0" y="0"/>
          <a:chExt cx="0" cy="0"/>
        </a:xfrm>
      </p:grpSpPr>
      <p:pic>
        <p:nvPicPr>
          <p:cNvPr id="6" name="Background">
            <a:extLst>
              <a:ext uri="{FF2B5EF4-FFF2-40B4-BE49-F238E27FC236}">
                <a16:creationId xmlns:a16="http://schemas.microsoft.com/office/drawing/2014/main" id="{338C3674-9C31-935B-0CA6-1D13DD9B3D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Slide Number Placeholder">
            <a:extLst>
              <a:ext uri="{FF2B5EF4-FFF2-40B4-BE49-F238E27FC236}">
                <a16:creationId xmlns:a16="http://schemas.microsoft.com/office/drawing/2014/main" id="{17FD7BE6-8C43-4CEB-F6B6-891337F4EDFC}"/>
              </a:ext>
            </a:extLst>
          </p:cNvPr>
          <p:cNvSpPr>
            <a:spLocks noGrp="1"/>
          </p:cNvSpPr>
          <p:nvPr>
            <p:ph type="sldNum" sz="quarter" idx="19"/>
          </p:nvPr>
        </p:nvSpPr>
        <p:spPr>
          <a:xfrm>
            <a:off x="11070638" y="6479822"/>
            <a:ext cx="908369" cy="254000"/>
          </a:xfrm>
        </p:spPr>
        <p:txBody>
          <a:bodyPr/>
          <a:lstStyle>
            <a:lvl1pPr>
              <a:defRPr>
                <a:solidFill>
                  <a:schemeClr val="bg1"/>
                </a:solidFill>
              </a:defRPr>
            </a:lvl1pPr>
          </a:lstStyle>
          <a:p>
            <a:fld id="{6CAB2880-EB56-964E-BAB5-6BEE7F2478A4}" type="slidenum">
              <a:rPr lang="en-US" smtClean="0"/>
              <a:pPr/>
              <a:t>‹#›</a:t>
            </a:fld>
            <a:endParaRPr lang="en-US" dirty="0"/>
          </a:p>
        </p:txBody>
      </p:sp>
      <p:pic>
        <p:nvPicPr>
          <p:cNvPr id="7" name="Picture 6" descr="A graphic of the NDIA values. We value people, we grow together, we aim higher, and we take care.">
            <a:extLst>
              <a:ext uri="{FF2B5EF4-FFF2-40B4-BE49-F238E27FC236}">
                <a16:creationId xmlns:a16="http://schemas.microsoft.com/office/drawing/2014/main" id="{90D2858C-D9FA-1C81-D188-2220F517A4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094" y="2045481"/>
            <a:ext cx="1789478" cy="3869326"/>
          </a:xfrm>
          <a:prstGeom prst="rect">
            <a:avLst/>
          </a:prstGeom>
        </p:spPr>
      </p:pic>
      <p:sp>
        <p:nvSpPr>
          <p:cNvPr id="8" name="Title Placeholder">
            <a:extLst>
              <a:ext uri="{FF2B5EF4-FFF2-40B4-BE49-F238E27FC236}">
                <a16:creationId xmlns:a16="http://schemas.microsoft.com/office/drawing/2014/main" id="{6F7748EC-5F8F-4B6D-EDF1-F93FFF1CF92B}"/>
              </a:ext>
            </a:extLst>
          </p:cNvPr>
          <p:cNvSpPr>
            <a:spLocks noGrp="1"/>
          </p:cNvSpPr>
          <p:nvPr>
            <p:ph type="title" hasCustomPrompt="1"/>
          </p:nvPr>
        </p:nvSpPr>
        <p:spPr>
          <a:xfrm>
            <a:off x="682094" y="1050079"/>
            <a:ext cx="10915357" cy="509901"/>
          </a:xfrm>
          <a:prstGeom prst="rect">
            <a:avLst/>
          </a:prstGeom>
        </p:spPr>
        <p:txBody>
          <a:bodyPr vert="horz" lIns="91440" tIns="45720" rIns="91440" bIns="45720" rtlCol="0" anchor="t">
            <a:normAutofit/>
          </a:bodyPr>
          <a:lstStyle/>
          <a:p>
            <a:r>
              <a:rPr lang="en-GB" dirty="0"/>
              <a:t>Light ups</a:t>
            </a:r>
            <a:endParaRPr lang="en-US" dirty="0"/>
          </a:p>
        </p:txBody>
      </p:sp>
      <p:sp>
        <p:nvSpPr>
          <p:cNvPr id="2" name="Footer Placeholder 1"/>
          <p:cNvSpPr>
            <a:spLocks noGrp="1"/>
          </p:cNvSpPr>
          <p:nvPr>
            <p:ph type="ftr" sz="quarter" idx="20"/>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1638784674"/>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4" name="Background" descr="Shape, rectangle&#10;&#10;Description automatically generated">
            <a:extLst>
              <a:ext uri="{FF2B5EF4-FFF2-40B4-BE49-F238E27FC236}">
                <a16:creationId xmlns:a16="http://schemas.microsoft.com/office/drawing/2014/main" id="{12F7582C-C8A9-404E-B29A-C3715F636F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Placeholder">
            <a:extLst>
              <a:ext uri="{FF2B5EF4-FFF2-40B4-BE49-F238E27FC236}">
                <a16:creationId xmlns:a16="http://schemas.microsoft.com/office/drawing/2014/main" id="{414E28A6-6AC7-7749-9797-E441F67C92FB}"/>
              </a:ext>
            </a:extLst>
          </p:cNvPr>
          <p:cNvSpPr>
            <a:spLocks noGrp="1"/>
          </p:cNvSpPr>
          <p:nvPr>
            <p:ph type="ctrTitle" hasCustomPrompt="1"/>
          </p:nvPr>
        </p:nvSpPr>
        <p:spPr>
          <a:xfrm>
            <a:off x="682091" y="1811866"/>
            <a:ext cx="7801771" cy="708854"/>
          </a:xfrm>
        </p:spPr>
        <p:txBody>
          <a:bodyPr anchor="t">
            <a:normAutofit/>
          </a:bodyPr>
          <a:lstStyle>
            <a:lvl1pPr algn="l">
              <a:defRPr sz="4500" b="1" i="0">
                <a:solidFill>
                  <a:srgbClr val="6B2977"/>
                </a:solidFill>
                <a:latin typeface="Arial" panose="020B0604020202020204" pitchFamily="34" charset="0"/>
              </a:defRPr>
            </a:lvl1pPr>
          </a:lstStyle>
          <a:p>
            <a:r>
              <a:rPr lang="en-US" dirty="0"/>
              <a:t>Questions</a:t>
            </a:r>
          </a:p>
        </p:txBody>
      </p:sp>
      <p:sp>
        <p:nvSpPr>
          <p:cNvPr id="11" name="Website">
            <a:extLst>
              <a:ext uri="{FF2B5EF4-FFF2-40B4-BE49-F238E27FC236}">
                <a16:creationId xmlns:a16="http://schemas.microsoft.com/office/drawing/2014/main" id="{3CA268BB-235F-D44F-BDB4-9165B39AC2B8}"/>
              </a:ext>
            </a:extLst>
          </p:cNvPr>
          <p:cNvSpPr>
            <a:spLocks noGrp="1"/>
          </p:cNvSpPr>
          <p:nvPr>
            <p:ph type="body" sz="quarter" idx="14" hasCustomPrompt="1"/>
          </p:nvPr>
        </p:nvSpPr>
        <p:spPr>
          <a:xfrm>
            <a:off x="682091" y="6152955"/>
            <a:ext cx="3072341" cy="244919"/>
          </a:xfrm>
        </p:spPr>
        <p:txBody>
          <a:bodyPr>
            <a:normAutofit/>
          </a:bodyPr>
          <a:lstStyle>
            <a:lvl1pPr>
              <a:defRPr sz="1600" b="1">
                <a:solidFill>
                  <a:schemeClr val="bg1"/>
                </a:solidFill>
              </a:defRPr>
            </a:lvl1pPr>
          </a:lstStyle>
          <a:p>
            <a:pPr lvl="0"/>
            <a:r>
              <a:rPr lang="en-US" dirty="0"/>
              <a:t>ndis.gov.au</a:t>
            </a:r>
          </a:p>
        </p:txBody>
      </p:sp>
      <p:sp>
        <p:nvSpPr>
          <p:cNvPr id="2" name="Footer Placeholder 1"/>
          <p:cNvSpPr>
            <a:spLocks noGrp="1"/>
          </p:cNvSpPr>
          <p:nvPr>
            <p:ph type="ftr" sz="quarter" idx="15"/>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2743001375"/>
      </p:ext>
    </p:extLst>
  </p:cSld>
  <p:clrMapOvr>
    <a:masterClrMapping/>
  </p:clrMapOvr>
  <p:hf hdr="0" ftr="0"/>
  <p:extLst>
    <p:ext uri="{DCECCB84-F9BA-43D5-87BE-67443E8EF086}">
      <p15:sldGuideLst xmlns:p15="http://schemas.microsoft.com/office/powerpoint/2012/main">
        <p15:guide id="1" orient="horz" pos="4042">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7" name="Background">
            <a:extLst>
              <a:ext uri="{FF2B5EF4-FFF2-40B4-BE49-F238E27FC236}">
                <a16:creationId xmlns:a16="http://schemas.microsoft.com/office/drawing/2014/main" id="{74B81F92-6D8B-3C42-8069-65E0FF77F22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20" name="Phone">
            <a:extLst>
              <a:ext uri="{FF2B5EF4-FFF2-40B4-BE49-F238E27FC236}">
                <a16:creationId xmlns:a16="http://schemas.microsoft.com/office/drawing/2014/main" id="{C4049EA1-9568-3E4A-B36F-DD733D28760A}"/>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96172" y="1988220"/>
            <a:ext cx="253189" cy="252000"/>
          </a:xfrm>
          <a:prstGeom prst="rect">
            <a:avLst/>
          </a:prstGeom>
        </p:spPr>
      </p:pic>
      <p:pic>
        <p:nvPicPr>
          <p:cNvPr id="19" name="Website">
            <a:extLst>
              <a:ext uri="{FF2B5EF4-FFF2-40B4-BE49-F238E27FC236}">
                <a16:creationId xmlns:a16="http://schemas.microsoft.com/office/drawing/2014/main" id="{E1EDE846-662B-B94A-9049-C7346E078B2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96172" y="2308254"/>
            <a:ext cx="252000" cy="252000"/>
          </a:xfrm>
          <a:prstGeom prst="rect">
            <a:avLst/>
          </a:prstGeom>
        </p:spPr>
      </p:pic>
      <p:pic>
        <p:nvPicPr>
          <p:cNvPr id="21" name="Email">
            <a:extLst>
              <a:ext uri="{FF2B5EF4-FFF2-40B4-BE49-F238E27FC236}">
                <a16:creationId xmlns:a16="http://schemas.microsoft.com/office/drawing/2014/main" id="{369C2F92-4000-9742-B6CC-52E5BAEF28E0}"/>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688864" y="2618904"/>
            <a:ext cx="252000" cy="252000"/>
          </a:xfrm>
          <a:prstGeom prst="rect">
            <a:avLst/>
          </a:prstGeom>
        </p:spPr>
      </p:pic>
      <p:pic>
        <p:nvPicPr>
          <p:cNvPr id="18" name="Facebook">
            <a:extLst>
              <a:ext uri="{FF2B5EF4-FFF2-40B4-BE49-F238E27FC236}">
                <a16:creationId xmlns:a16="http://schemas.microsoft.com/office/drawing/2014/main" id="{B2821F48-005A-5F41-BB04-6E9AF9A6BE86}"/>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l="16268" t="16019" r="16019" b="16268"/>
          <a:stretch/>
        </p:blipFill>
        <p:spPr>
          <a:xfrm>
            <a:off x="696172" y="2940516"/>
            <a:ext cx="252000" cy="252000"/>
          </a:xfrm>
          <a:prstGeom prst="rect">
            <a:avLst/>
          </a:prstGeom>
        </p:spPr>
      </p:pic>
      <p:pic>
        <p:nvPicPr>
          <p:cNvPr id="17" name="Twitter">
            <a:extLst>
              <a:ext uri="{FF2B5EF4-FFF2-40B4-BE49-F238E27FC236}">
                <a16:creationId xmlns:a16="http://schemas.microsoft.com/office/drawing/2014/main" id="{591E7358-7D3C-CD41-AECC-B1A5C2C4376F}"/>
              </a:ext>
            </a:extLst>
          </p:cNvPr>
          <p:cNvPicPr>
            <a:picLocks noChangeAspect="1"/>
          </p:cNvPicPr>
          <p:nvPr userDrawn="1"/>
        </p:nvPicPr>
        <p:blipFill rotWithShape="1">
          <a:blip r:embed="rId11">
            <a:extLst>
              <a:ext uri="{96DAC541-7B7A-43D3-8B79-37D633B846F1}">
                <asvg:svgBlip xmlns:asvg="http://schemas.microsoft.com/office/drawing/2016/SVG/main" r:embed="rId12"/>
              </a:ext>
            </a:extLst>
          </a:blip>
          <a:srcRect l="16562" t="18138" r="16562" b="14987"/>
          <a:stretch/>
        </p:blipFill>
        <p:spPr>
          <a:xfrm>
            <a:off x="696172" y="3254063"/>
            <a:ext cx="252000" cy="252000"/>
          </a:xfrm>
          <a:prstGeom prst="rect">
            <a:avLst/>
          </a:prstGeom>
        </p:spPr>
      </p:pic>
      <p:pic>
        <p:nvPicPr>
          <p:cNvPr id="16" name="TTY">
            <a:extLst>
              <a:ext uri="{FF2B5EF4-FFF2-40B4-BE49-F238E27FC236}">
                <a16:creationId xmlns:a16="http://schemas.microsoft.com/office/drawing/2014/main" id="{BC8A0673-3E66-BF48-A387-87FFE104A15A}"/>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a:off x="696172" y="4151088"/>
            <a:ext cx="252000" cy="252000"/>
          </a:xfrm>
          <a:prstGeom prst="rect">
            <a:avLst/>
          </a:prstGeom>
        </p:spPr>
      </p:pic>
      <p:pic>
        <p:nvPicPr>
          <p:cNvPr id="13" name="Speak and Listen">
            <a:extLst>
              <a:ext uri="{FF2B5EF4-FFF2-40B4-BE49-F238E27FC236}">
                <a16:creationId xmlns:a16="http://schemas.microsoft.com/office/drawing/2014/main" id="{D4D07B30-77D8-9E44-A0C5-407DFC35C383}"/>
              </a:ext>
            </a:extLst>
          </p:cNvPr>
          <p:cNvPicPr>
            <a:picLocks noChangeAspect="1"/>
          </p:cNvPicPr>
          <p:nvPr userDrawn="1"/>
        </p:nvPicPr>
        <p:blipFill>
          <a:blip r:embed="rId15">
            <a:extLst>
              <a:ext uri="{96DAC541-7B7A-43D3-8B79-37D633B846F1}">
                <asvg:svgBlip xmlns:asvg="http://schemas.microsoft.com/office/drawing/2016/SVG/main" r:embed="rId16"/>
              </a:ext>
            </a:extLst>
          </a:blip>
          <a:srcRect/>
          <a:stretch/>
        </p:blipFill>
        <p:spPr>
          <a:xfrm>
            <a:off x="696172" y="4464635"/>
            <a:ext cx="252000" cy="252000"/>
          </a:xfrm>
          <a:prstGeom prst="rect">
            <a:avLst/>
          </a:prstGeom>
        </p:spPr>
      </p:pic>
      <p:pic>
        <p:nvPicPr>
          <p:cNvPr id="12" name="Translating and Interpreting Service">
            <a:extLst>
              <a:ext uri="{FF2B5EF4-FFF2-40B4-BE49-F238E27FC236}">
                <a16:creationId xmlns:a16="http://schemas.microsoft.com/office/drawing/2014/main" id="{15737BD4-6055-C640-9944-C543EA393B34}"/>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696172" y="5346306"/>
            <a:ext cx="252000" cy="252000"/>
          </a:xfrm>
          <a:prstGeom prst="rect">
            <a:avLst/>
          </a:prstGeom>
        </p:spPr>
      </p:pic>
      <p:sp>
        <p:nvSpPr>
          <p:cNvPr id="2" name="Footer Placeholder 1"/>
          <p:cNvSpPr>
            <a:spLocks noGrp="1"/>
          </p:cNvSpPr>
          <p:nvPr>
            <p:ph type="ftr" sz="quarter" idx="10"/>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2152711261"/>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2184032689"/>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2/27/2024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9D850693-F9C8-44A1-96EB-5B55D290F6E2}"/>
              </a:ext>
            </a:extLst>
          </p:cNvPr>
          <p:cNvSpPr/>
          <p:nvPr userDrawn="1"/>
        </p:nvSpPr>
        <p:spPr>
          <a:xfrm>
            <a:off x="0" y="0"/>
            <a:ext cx="12335435" cy="6956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27834090-A929-44E9-8ED4-424EE3772E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5" y="8965"/>
            <a:ext cx="9144000" cy="6858000"/>
          </a:xfrm>
          <a:prstGeom prst="rect">
            <a:avLst/>
          </a:prstGeom>
        </p:spPr>
      </p:pic>
      <p:pic>
        <p:nvPicPr>
          <p:cNvPr id="9" name="Picture 8">
            <a:extLst>
              <a:ext uri="{FF2B5EF4-FFF2-40B4-BE49-F238E27FC236}">
                <a16:creationId xmlns:a16="http://schemas.microsoft.com/office/drawing/2014/main" id="{1E7731B7-AB31-4071-8BFF-3BE5FCD3839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167"/>
          <a:stretch/>
        </p:blipFill>
        <p:spPr>
          <a:xfrm>
            <a:off x="7230041" y="8965"/>
            <a:ext cx="5105400" cy="6858000"/>
          </a:xfrm>
          <a:prstGeom prst="rect">
            <a:avLst/>
          </a:prstGeom>
        </p:spPr>
      </p:pic>
      <p:sp>
        <p:nvSpPr>
          <p:cNvPr id="11" name="Rectangle 10">
            <a:extLst>
              <a:ext uri="{FF2B5EF4-FFF2-40B4-BE49-F238E27FC236}">
                <a16:creationId xmlns:a16="http://schemas.microsoft.com/office/drawing/2014/main" id="{9F051650-8F83-4382-AB21-261E07DE9A58}"/>
              </a:ext>
            </a:extLst>
          </p:cNvPr>
          <p:cNvSpPr/>
          <p:nvPr userDrawn="1"/>
        </p:nvSpPr>
        <p:spPr>
          <a:xfrm>
            <a:off x="-1" y="6849035"/>
            <a:ext cx="12335441" cy="152868"/>
          </a:xfrm>
          <a:prstGeom prst="rect">
            <a:avLst/>
          </a:prstGeom>
          <a:solidFill>
            <a:srgbClr val="5C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Text Placeholder 2">
            <a:extLst>
              <a:ext uri="{FF2B5EF4-FFF2-40B4-BE49-F238E27FC236}">
                <a16:creationId xmlns:a16="http://schemas.microsoft.com/office/drawing/2014/main" id="{1F4353A2-F98A-4F61-BB43-C51D26B32D88}"/>
              </a:ext>
            </a:extLst>
          </p:cNvPr>
          <p:cNvSpPr>
            <a:spLocks noGrp="1"/>
          </p:cNvSpPr>
          <p:nvPr>
            <p:ph type="body" idx="13"/>
          </p:nvPr>
        </p:nvSpPr>
        <p:spPr>
          <a:xfrm>
            <a:off x="623887" y="3996947"/>
            <a:ext cx="10729913" cy="468917"/>
          </a:xfrm>
          <a:prstGeom prst="rect">
            <a:avLst/>
          </a:prstGeom>
        </p:spPr>
        <p:txBody>
          <a:bodyPr lIns="0" tIns="0" rIns="0" bIns="0" anchor="b" anchorCtr="0">
            <a:normAutofit/>
          </a:bodyPr>
          <a:lstStyle>
            <a:lvl1pPr marL="0" indent="0" algn="r">
              <a:buNone/>
              <a:defRPr sz="2800">
                <a:solidFill>
                  <a:srgbClr val="27AAE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1" name="Text Placeholder 2">
            <a:extLst>
              <a:ext uri="{FF2B5EF4-FFF2-40B4-BE49-F238E27FC236}">
                <a16:creationId xmlns:a16="http://schemas.microsoft.com/office/drawing/2014/main" id="{E5445FB0-B03D-40B1-B111-0F0CB763C228}"/>
              </a:ext>
            </a:extLst>
          </p:cNvPr>
          <p:cNvSpPr>
            <a:spLocks noGrp="1"/>
          </p:cNvSpPr>
          <p:nvPr>
            <p:ph type="body" idx="14"/>
          </p:nvPr>
        </p:nvSpPr>
        <p:spPr>
          <a:xfrm>
            <a:off x="2886635" y="2046848"/>
            <a:ext cx="8476129" cy="1815162"/>
          </a:xfrm>
          <a:prstGeom prst="rect">
            <a:avLst/>
          </a:prstGeom>
        </p:spPr>
        <p:txBody>
          <a:bodyPr lIns="0" tIns="0" rIns="0" bIns="0" anchor="b" anchorCtr="0">
            <a:noAutofit/>
          </a:bodyPr>
          <a:lstStyle>
            <a:lvl1pPr marL="0" indent="0" algn="r">
              <a:buNone/>
              <a:defRPr sz="5000">
                <a:solidFill>
                  <a:srgbClr val="5C626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2" name="Text Placeholder 2">
            <a:extLst>
              <a:ext uri="{FF2B5EF4-FFF2-40B4-BE49-F238E27FC236}">
                <a16:creationId xmlns:a16="http://schemas.microsoft.com/office/drawing/2014/main" id="{A0E215EB-180A-47C3-9DF0-23038C2CD765}"/>
              </a:ext>
            </a:extLst>
          </p:cNvPr>
          <p:cNvSpPr>
            <a:spLocks noGrp="1"/>
          </p:cNvSpPr>
          <p:nvPr>
            <p:ph type="body" idx="15"/>
          </p:nvPr>
        </p:nvSpPr>
        <p:spPr>
          <a:xfrm>
            <a:off x="632851" y="4584679"/>
            <a:ext cx="10729913" cy="238334"/>
          </a:xfrm>
          <a:prstGeom prst="rect">
            <a:avLst/>
          </a:prstGeom>
        </p:spPr>
        <p:txBody>
          <a:bodyPr lIns="0" tIns="0" rIns="0" bIns="0" anchor="b" anchorCtr="0">
            <a:normAutofit/>
          </a:bodyPr>
          <a:lstStyle>
            <a:lvl1pPr marL="0" indent="0" algn="r">
              <a:buNone/>
              <a:defRPr sz="1400">
                <a:solidFill>
                  <a:srgbClr val="1F4EA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5793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A900056-8FD8-8343-B94F-5E034698A097}" type="datetimeFigureOut">
              <a:rPr lang="en-US" smtClean="0"/>
              <a:pPr/>
              <a:t>2/27/2024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a:t>
            </a:fld>
            <a:endParaRPr lang="en-US" dirty="0"/>
          </a:p>
        </p:txBody>
      </p:sp>
      <p:sp>
        <p:nvSpPr>
          <p:cNvPr id="8" name="Rectangle 7">
            <a:extLst>
              <a:ext uri="{FF2B5EF4-FFF2-40B4-BE49-F238E27FC236}">
                <a16:creationId xmlns:a16="http://schemas.microsoft.com/office/drawing/2014/main" id="{0D48DB3F-45C3-40B8-A19F-EA633794AAA9}"/>
              </a:ext>
            </a:extLst>
          </p:cNvPr>
          <p:cNvSpPr/>
          <p:nvPr userDrawn="1"/>
        </p:nvSpPr>
        <p:spPr>
          <a:xfrm>
            <a:off x="0" y="0"/>
            <a:ext cx="1226371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7133C1A7-A4AA-4979-AD91-75FAFE4768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2222"/>
          <a:stretch/>
        </p:blipFill>
        <p:spPr>
          <a:xfrm>
            <a:off x="-8965" y="5648528"/>
            <a:ext cx="9144000" cy="1219200"/>
          </a:xfrm>
          <a:prstGeom prst="rect">
            <a:avLst/>
          </a:prstGeom>
        </p:spPr>
      </p:pic>
      <p:pic>
        <p:nvPicPr>
          <p:cNvPr id="10" name="Picture 9">
            <a:extLst>
              <a:ext uri="{FF2B5EF4-FFF2-40B4-BE49-F238E27FC236}">
                <a16:creationId xmlns:a16="http://schemas.microsoft.com/office/drawing/2014/main" id="{557ED343-9206-498C-82D8-90AD7F99F65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4167" t="81569"/>
          <a:stretch/>
        </p:blipFill>
        <p:spPr>
          <a:xfrm>
            <a:off x="7104531" y="5638799"/>
            <a:ext cx="5105400" cy="1264025"/>
          </a:xfrm>
          <a:prstGeom prst="rect">
            <a:avLst/>
          </a:prstGeom>
        </p:spPr>
      </p:pic>
      <p:sp>
        <p:nvSpPr>
          <p:cNvPr id="11" name="Rectangle 10">
            <a:extLst>
              <a:ext uri="{FF2B5EF4-FFF2-40B4-BE49-F238E27FC236}">
                <a16:creationId xmlns:a16="http://schemas.microsoft.com/office/drawing/2014/main" id="{D7133BC5-884B-4E42-A0A4-EC2B2F952A2C}"/>
              </a:ext>
            </a:extLst>
          </p:cNvPr>
          <p:cNvSpPr/>
          <p:nvPr userDrawn="1"/>
        </p:nvSpPr>
        <p:spPr>
          <a:xfrm>
            <a:off x="0" y="0"/>
            <a:ext cx="12192000" cy="5638800"/>
          </a:xfrm>
          <a:prstGeom prst="rect">
            <a:avLst/>
          </a:prstGeom>
          <a:gradFill flip="none" rotWithShape="1">
            <a:gsLst>
              <a:gs pos="24000">
                <a:srgbClr val="1F4EA2"/>
              </a:gs>
              <a:gs pos="80000">
                <a:srgbClr val="27AAE1"/>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Subtitle 2">
            <a:extLst>
              <a:ext uri="{FF2B5EF4-FFF2-40B4-BE49-F238E27FC236}">
                <a16:creationId xmlns:a16="http://schemas.microsoft.com/office/drawing/2014/main" id="{95E968A2-99D0-4DC3-A038-1C2436F28D78}"/>
              </a:ext>
            </a:extLst>
          </p:cNvPr>
          <p:cNvSpPr>
            <a:spLocks noGrp="1"/>
          </p:cNvSpPr>
          <p:nvPr>
            <p:ph type="subTitle" idx="13"/>
          </p:nvPr>
        </p:nvSpPr>
        <p:spPr>
          <a:xfrm>
            <a:off x="2891619" y="2908007"/>
            <a:ext cx="8161865" cy="482599"/>
          </a:xfrm>
          <a:prstGeom prst="rect">
            <a:avLst/>
          </a:prstGeom>
        </p:spPr>
        <p:txBody>
          <a:bodyPr>
            <a:normAutofit/>
          </a:bodyPr>
          <a:lstStyle>
            <a:lvl1pPr marL="0" indent="0" algn="r">
              <a:buNone/>
              <a:defRPr sz="2800">
                <a:solidFill>
                  <a:srgbClr val="27AAE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ext Placeholder 2">
            <a:extLst>
              <a:ext uri="{FF2B5EF4-FFF2-40B4-BE49-F238E27FC236}">
                <a16:creationId xmlns:a16="http://schemas.microsoft.com/office/drawing/2014/main" id="{6041C5D2-BE7F-4AA4-A917-B356665145A5}"/>
              </a:ext>
            </a:extLst>
          </p:cNvPr>
          <p:cNvSpPr>
            <a:spLocks noGrp="1"/>
          </p:cNvSpPr>
          <p:nvPr>
            <p:ph type="body" idx="14"/>
          </p:nvPr>
        </p:nvSpPr>
        <p:spPr>
          <a:xfrm>
            <a:off x="2577355" y="375295"/>
            <a:ext cx="8476129" cy="1815162"/>
          </a:xfrm>
          <a:prstGeom prst="rect">
            <a:avLst/>
          </a:prstGeom>
        </p:spPr>
        <p:txBody>
          <a:bodyPr lIns="0" tIns="0" rIns="0" bIns="0" anchor="b" anchorCtr="0">
            <a:noAutofit/>
          </a:bodyPr>
          <a:lstStyle>
            <a:lvl1pPr marL="0" indent="0" algn="r">
              <a:buNone/>
              <a:defRPr sz="5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1253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57C00C-9F6F-4B1F-B5E0-8B40DD8EA2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8546" y="0"/>
            <a:ext cx="1743456" cy="6858000"/>
          </a:xfrm>
          <a:prstGeom prst="rect">
            <a:avLst/>
          </a:prstGeom>
        </p:spPr>
      </p:pic>
      <p:sp>
        <p:nvSpPr>
          <p:cNvPr id="4" name="Title Placeholder 1">
            <a:extLst>
              <a:ext uri="{FF2B5EF4-FFF2-40B4-BE49-F238E27FC236}">
                <a16:creationId xmlns:a16="http://schemas.microsoft.com/office/drawing/2014/main" id="{1E81E98C-87E0-46EC-9214-21DE5F4EE337}"/>
              </a:ext>
            </a:extLst>
          </p:cNvPr>
          <p:cNvSpPr>
            <a:spLocks noGrp="1"/>
          </p:cNvSpPr>
          <p:nvPr>
            <p:ph type="title"/>
          </p:nvPr>
        </p:nvSpPr>
        <p:spPr>
          <a:xfrm>
            <a:off x="663389" y="922867"/>
            <a:ext cx="9785158" cy="1013356"/>
          </a:xfrm>
          <a:prstGeom prst="rect">
            <a:avLst/>
          </a:prstGeom>
        </p:spPr>
        <p:txBody>
          <a:bodyPr vert="horz" lIns="91440" tIns="45720" rIns="91440" bIns="45720" rtlCol="0" anchor="ctr">
            <a:normAutofit/>
          </a:bodyPr>
          <a:lstStyle>
            <a:lvl1pPr>
              <a:defRPr>
                <a:solidFill>
                  <a:srgbClr val="1F4EA2"/>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08A8DCDA-670B-4FFA-BD12-E2D8433DFD0E}"/>
              </a:ext>
            </a:extLst>
          </p:cNvPr>
          <p:cNvSpPr>
            <a:spLocks noGrp="1"/>
          </p:cNvSpPr>
          <p:nvPr>
            <p:ph type="body" sz="quarter" idx="10"/>
          </p:nvPr>
        </p:nvSpPr>
        <p:spPr>
          <a:xfrm>
            <a:off x="663575" y="2222500"/>
            <a:ext cx="9785350" cy="4043363"/>
          </a:xfrm>
          <a:prstGeom prst="rect">
            <a:avLst/>
          </a:prstGeom>
        </p:spPr>
        <p:txBody>
          <a:bodyPr/>
          <a:lstStyle>
            <a:lvl1pPr>
              <a:buClr>
                <a:srgbClr val="27AAE1"/>
              </a:buClr>
              <a:defRPr sz="2400"/>
            </a:lvl1pPr>
            <a:lvl2pPr marL="685800" indent="-228600">
              <a:buClr>
                <a:srgbClr val="27AAE1"/>
              </a:buClr>
              <a:buFont typeface="Arial" panose="020B0604020202020204" pitchFamily="34" charset="0"/>
              <a:buChar char="̶"/>
              <a:defRPr sz="2000"/>
            </a:lvl2pPr>
            <a:lvl3pPr>
              <a:buClr>
                <a:srgbClr val="27AAE1"/>
              </a:buClr>
              <a:defRPr sz="1800"/>
            </a:lvl3pPr>
            <a:lvl4pPr marL="1600200" indent="-228600">
              <a:buClr>
                <a:srgbClr val="27AAE1"/>
              </a:buClr>
              <a:buFont typeface="Arial" panose="020B0604020202020204" pitchFamily="34" charset="0"/>
              <a:buChar char="̶"/>
              <a:defRPr sz="1600"/>
            </a:lvl4pPr>
            <a:lvl5pPr>
              <a:buClr>
                <a:srgbClr val="27AAE1"/>
              </a:buCl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369275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cover 1">
    <p:spTree>
      <p:nvGrpSpPr>
        <p:cNvPr id="1" name=""/>
        <p:cNvGrpSpPr/>
        <p:nvPr/>
      </p:nvGrpSpPr>
      <p:grpSpPr>
        <a:xfrm>
          <a:off x="0" y="0"/>
          <a:ext cx="0" cy="0"/>
          <a:chOff x="0" y="0"/>
          <a:chExt cx="0" cy="0"/>
        </a:xfrm>
      </p:grpSpPr>
      <p:pic>
        <p:nvPicPr>
          <p:cNvPr id="15" name="Background">
            <a:extLst>
              <a:ext uri="{FF2B5EF4-FFF2-40B4-BE49-F238E27FC236}">
                <a16:creationId xmlns:a16="http://schemas.microsoft.com/office/drawing/2014/main" id="{79D4566B-6E94-5F4D-A938-560CBF549F7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a:extLst>
              <a:ext uri="{FF2B5EF4-FFF2-40B4-BE49-F238E27FC236}">
                <a16:creationId xmlns:a16="http://schemas.microsoft.com/office/drawing/2014/main" id="{70BF932F-D354-DB46-A7A6-0CB3E6B87AD2}"/>
              </a:ext>
            </a:extLst>
          </p:cNvPr>
          <p:cNvSpPr>
            <a:spLocks noGrp="1"/>
          </p:cNvSpPr>
          <p:nvPr>
            <p:ph type="ctrTitle"/>
          </p:nvPr>
        </p:nvSpPr>
        <p:spPr>
          <a:xfrm>
            <a:off x="838200" y="1999192"/>
            <a:ext cx="9728200" cy="1140259"/>
          </a:xfrm>
        </p:spPr>
        <p:txBody>
          <a:bodyPr anchor="t">
            <a:normAutofit/>
          </a:bodyPr>
          <a:lstStyle>
            <a:lvl1pPr algn="l">
              <a:defRPr sz="4000" b="1" i="0">
                <a:latin typeface="Arial" panose="020B0604020202020204" pitchFamily="34" charset="0"/>
              </a:defRPr>
            </a:lvl1pPr>
          </a:lstStyle>
          <a:p>
            <a:r>
              <a:rPr lang="en-US"/>
              <a:t>Click to edit Master title style</a:t>
            </a:r>
            <a:endParaRPr lang="en-US" dirty="0"/>
          </a:p>
        </p:txBody>
      </p:sp>
      <p:sp>
        <p:nvSpPr>
          <p:cNvPr id="3" name="Subtitle placeholder">
            <a:extLst>
              <a:ext uri="{FF2B5EF4-FFF2-40B4-BE49-F238E27FC236}">
                <a16:creationId xmlns:a16="http://schemas.microsoft.com/office/drawing/2014/main" id="{AB2B33E6-C4DB-3745-8279-65F4A35AC8DC}"/>
              </a:ext>
            </a:extLst>
          </p:cNvPr>
          <p:cNvSpPr>
            <a:spLocks noGrp="1"/>
          </p:cNvSpPr>
          <p:nvPr>
            <p:ph type="subTitle" idx="1"/>
          </p:nvPr>
        </p:nvSpPr>
        <p:spPr>
          <a:xfrm>
            <a:off x="838200" y="3522378"/>
            <a:ext cx="9728200" cy="817562"/>
          </a:xfrm>
        </p:spPr>
        <p:txBody>
          <a:bodyPr>
            <a:normAutofit/>
          </a:bodyPr>
          <a:lstStyle>
            <a:lvl1pPr marL="0" indent="0" algn="l">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a:extLst>
              <a:ext uri="{FF2B5EF4-FFF2-40B4-BE49-F238E27FC236}">
                <a16:creationId xmlns:a16="http://schemas.microsoft.com/office/drawing/2014/main" id="{455615F3-6D25-F84D-B8D5-04290E54705D}"/>
              </a:ext>
            </a:extLst>
          </p:cNvPr>
          <p:cNvSpPr>
            <a:spLocks noGrp="1"/>
          </p:cNvSpPr>
          <p:nvPr>
            <p:ph type="dt" sz="half" idx="15"/>
          </p:nvPr>
        </p:nvSpPr>
        <p:spPr>
          <a:xfrm>
            <a:off x="838200" y="5491407"/>
            <a:ext cx="3072341" cy="244919"/>
          </a:xfrm>
          <a:prstGeom prst="rect">
            <a:avLst/>
          </a:prstGeom>
        </p:spPr>
        <p:txBody>
          <a:bodyPr/>
          <a:lstStyle>
            <a:lvl1pPr>
              <a:defRPr sz="1600">
                <a:solidFill>
                  <a:schemeClr val="bg1"/>
                </a:solidFill>
              </a:defRPr>
            </a:lvl1pPr>
          </a:lstStyle>
          <a:p>
            <a:r>
              <a:rPr lang="en-US" dirty="0"/>
              <a:t>XX Month Year</a:t>
            </a:r>
          </a:p>
        </p:txBody>
      </p:sp>
      <p:sp>
        <p:nvSpPr>
          <p:cNvPr id="7" name="Website">
            <a:extLst>
              <a:ext uri="{FF2B5EF4-FFF2-40B4-BE49-F238E27FC236}">
                <a16:creationId xmlns:a16="http://schemas.microsoft.com/office/drawing/2014/main" id="{3CA268BB-235F-D44F-BDB4-9165B39AC2B8}"/>
              </a:ext>
            </a:extLst>
          </p:cNvPr>
          <p:cNvSpPr>
            <a:spLocks noGrp="1"/>
          </p:cNvSpPr>
          <p:nvPr>
            <p:ph type="body" sz="quarter" idx="14" hasCustomPrompt="1"/>
          </p:nvPr>
        </p:nvSpPr>
        <p:spPr>
          <a:xfrm>
            <a:off x="838200" y="5797052"/>
            <a:ext cx="3072341" cy="244919"/>
          </a:xfrm>
        </p:spPr>
        <p:txBody>
          <a:bodyPr>
            <a:normAutofit/>
          </a:bodyPr>
          <a:lstStyle>
            <a:lvl1pPr>
              <a:defRPr sz="1600" b="1"/>
            </a:lvl1pPr>
          </a:lstStyle>
          <a:p>
            <a:pPr lvl="0"/>
            <a:r>
              <a:rPr lang="en-US" dirty="0"/>
              <a:t>ndis.gov.au</a:t>
            </a:r>
          </a:p>
        </p:txBody>
      </p:sp>
      <p:sp>
        <p:nvSpPr>
          <p:cNvPr id="4" name="Footer Placeholder 3"/>
          <p:cNvSpPr>
            <a:spLocks noGrp="1"/>
          </p:cNvSpPr>
          <p:nvPr>
            <p:ph type="ftr" sz="quarter" idx="16"/>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2659830810"/>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cover 2">
    <p:spTree>
      <p:nvGrpSpPr>
        <p:cNvPr id="1" name=""/>
        <p:cNvGrpSpPr/>
        <p:nvPr/>
      </p:nvGrpSpPr>
      <p:grpSpPr>
        <a:xfrm>
          <a:off x="0" y="0"/>
          <a:ext cx="0" cy="0"/>
          <a:chOff x="0" y="0"/>
          <a:chExt cx="0" cy="0"/>
        </a:xfrm>
      </p:grpSpPr>
      <p:pic>
        <p:nvPicPr>
          <p:cNvPr id="5" name="Background" descr="Rectangle&#10;&#10;Description automatically generated with medium confidence">
            <a:extLst>
              <a:ext uri="{FF2B5EF4-FFF2-40B4-BE49-F238E27FC236}">
                <a16:creationId xmlns:a16="http://schemas.microsoft.com/office/drawing/2014/main" id="{00A72C83-14D4-5E41-9F25-CD9334E335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placeholder">
            <a:extLst>
              <a:ext uri="{FF2B5EF4-FFF2-40B4-BE49-F238E27FC236}">
                <a16:creationId xmlns:a16="http://schemas.microsoft.com/office/drawing/2014/main" id="{8D8FF97A-4359-7D4D-9858-2C6073FC7B3B}"/>
              </a:ext>
            </a:extLst>
          </p:cNvPr>
          <p:cNvSpPr>
            <a:spLocks noGrp="1"/>
          </p:cNvSpPr>
          <p:nvPr>
            <p:ph type="ctrTitle"/>
          </p:nvPr>
        </p:nvSpPr>
        <p:spPr>
          <a:xfrm>
            <a:off x="838200" y="932392"/>
            <a:ext cx="9728200" cy="1140259"/>
          </a:xfrm>
        </p:spPr>
        <p:txBody>
          <a:bodyPr anchor="t">
            <a:normAutofit/>
          </a:bodyPr>
          <a:lstStyle>
            <a:lvl1pPr algn="l">
              <a:defRPr sz="4000" b="1" i="0">
                <a:solidFill>
                  <a:srgbClr val="6B2977"/>
                </a:solidFill>
                <a:latin typeface="Arial" panose="020B0604020202020204" pitchFamily="34" charset="0"/>
              </a:defRPr>
            </a:lvl1pPr>
          </a:lstStyle>
          <a:p>
            <a:r>
              <a:rPr lang="en-US"/>
              <a:t>Click to edit Master title style</a:t>
            </a:r>
            <a:endParaRPr lang="en-US" dirty="0"/>
          </a:p>
        </p:txBody>
      </p:sp>
      <p:sp>
        <p:nvSpPr>
          <p:cNvPr id="8" name="Subtitle placeholder">
            <a:extLst>
              <a:ext uri="{FF2B5EF4-FFF2-40B4-BE49-F238E27FC236}">
                <a16:creationId xmlns:a16="http://schemas.microsoft.com/office/drawing/2014/main" id="{04E86D48-8A31-F143-8F16-695E8679AE43}"/>
              </a:ext>
            </a:extLst>
          </p:cNvPr>
          <p:cNvSpPr>
            <a:spLocks noGrp="1"/>
          </p:cNvSpPr>
          <p:nvPr>
            <p:ph type="subTitle" idx="1"/>
          </p:nvPr>
        </p:nvSpPr>
        <p:spPr>
          <a:xfrm>
            <a:off x="838200" y="2455578"/>
            <a:ext cx="9728200" cy="817562"/>
          </a:xfrm>
        </p:spPr>
        <p:txBody>
          <a:bodyPr>
            <a:normAutofit/>
          </a:bodyPr>
          <a:lstStyle>
            <a:lvl1pPr marL="0" indent="0" algn="l">
              <a:buNone/>
              <a:defRPr sz="2000" b="0" i="0">
                <a:solidFill>
                  <a:srgbClr val="6B2977"/>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a:extLst>
              <a:ext uri="{FF2B5EF4-FFF2-40B4-BE49-F238E27FC236}">
                <a16:creationId xmlns:a16="http://schemas.microsoft.com/office/drawing/2014/main" id="{3E7F0B90-AB91-6048-A158-83E9EFE4FBD4}"/>
              </a:ext>
            </a:extLst>
          </p:cNvPr>
          <p:cNvSpPr>
            <a:spLocks noGrp="1"/>
          </p:cNvSpPr>
          <p:nvPr>
            <p:ph type="dt" sz="half" idx="15"/>
          </p:nvPr>
        </p:nvSpPr>
        <p:spPr>
          <a:xfrm>
            <a:off x="838200" y="5803150"/>
            <a:ext cx="3072341" cy="244919"/>
          </a:xfrm>
          <a:prstGeom prst="rect">
            <a:avLst/>
          </a:prstGeom>
        </p:spPr>
        <p:txBody>
          <a:bodyPr/>
          <a:lstStyle>
            <a:lvl1pPr>
              <a:defRPr sz="1600">
                <a:solidFill>
                  <a:schemeClr val="bg1"/>
                </a:solidFill>
              </a:defRPr>
            </a:lvl1pPr>
          </a:lstStyle>
          <a:p>
            <a:r>
              <a:rPr lang="en-US" dirty="0"/>
              <a:t>XX Month Year</a:t>
            </a:r>
          </a:p>
        </p:txBody>
      </p:sp>
      <p:sp>
        <p:nvSpPr>
          <p:cNvPr id="12" name="Website">
            <a:extLst>
              <a:ext uri="{FF2B5EF4-FFF2-40B4-BE49-F238E27FC236}">
                <a16:creationId xmlns:a16="http://schemas.microsoft.com/office/drawing/2014/main" id="{83959051-5A04-B047-B9C1-7B0228BD47EA}"/>
              </a:ext>
            </a:extLst>
          </p:cNvPr>
          <p:cNvSpPr>
            <a:spLocks noGrp="1"/>
          </p:cNvSpPr>
          <p:nvPr>
            <p:ph type="body" sz="quarter" idx="14" hasCustomPrompt="1"/>
          </p:nvPr>
        </p:nvSpPr>
        <p:spPr>
          <a:xfrm>
            <a:off x="838200" y="6108795"/>
            <a:ext cx="3072341" cy="244919"/>
          </a:xfrm>
        </p:spPr>
        <p:txBody>
          <a:bodyPr>
            <a:normAutofit/>
          </a:bodyPr>
          <a:lstStyle>
            <a:lvl1pPr>
              <a:defRPr sz="1600" b="1"/>
            </a:lvl1pPr>
          </a:lstStyle>
          <a:p>
            <a:pPr lvl="0"/>
            <a:r>
              <a:rPr lang="en-US" dirty="0"/>
              <a:t>ndis.gov.au</a:t>
            </a:r>
          </a:p>
        </p:txBody>
      </p:sp>
      <p:sp>
        <p:nvSpPr>
          <p:cNvPr id="2" name="Footer Placeholder 1"/>
          <p:cNvSpPr>
            <a:spLocks noGrp="1"/>
          </p:cNvSpPr>
          <p:nvPr>
            <p:ph type="ftr" sz="quarter" idx="16"/>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570595859"/>
      </p:ext>
    </p:extLst>
  </p:cSld>
  <p:clrMapOvr>
    <a:masterClrMapping/>
  </p:clrMapOvr>
  <p:hf hdr="0" ftr="0"/>
  <p:extLst>
    <p:ext uri="{DCECCB84-F9BA-43D5-87BE-67443E8EF086}">
      <p15:sldGuideLst xmlns:p15="http://schemas.microsoft.com/office/powerpoint/2012/main">
        <p15:guide id="1" orient="horz" pos="4042">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cover 3">
    <p:spTree>
      <p:nvGrpSpPr>
        <p:cNvPr id="1" name=""/>
        <p:cNvGrpSpPr/>
        <p:nvPr/>
      </p:nvGrpSpPr>
      <p:grpSpPr>
        <a:xfrm>
          <a:off x="0" y="0"/>
          <a:ext cx="0" cy="0"/>
          <a:chOff x="0" y="0"/>
          <a:chExt cx="0" cy="0"/>
        </a:xfrm>
      </p:grpSpPr>
      <p:pic>
        <p:nvPicPr>
          <p:cNvPr id="8" name="Background" descr="Shape, rectangle&#10;&#10;Description automatically generated">
            <a:extLst>
              <a:ext uri="{FF2B5EF4-FFF2-40B4-BE49-F238E27FC236}">
                <a16:creationId xmlns:a16="http://schemas.microsoft.com/office/drawing/2014/main" id="{9F91C470-BC65-1843-90A6-C4661F0A73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placeholder">
            <a:extLst>
              <a:ext uri="{FF2B5EF4-FFF2-40B4-BE49-F238E27FC236}">
                <a16:creationId xmlns:a16="http://schemas.microsoft.com/office/drawing/2014/main" id="{C0E76082-EFE5-EB4B-849A-FFE2936ECBA7}"/>
              </a:ext>
            </a:extLst>
          </p:cNvPr>
          <p:cNvSpPr>
            <a:spLocks noGrp="1"/>
          </p:cNvSpPr>
          <p:nvPr>
            <p:ph type="ctrTitle"/>
          </p:nvPr>
        </p:nvSpPr>
        <p:spPr>
          <a:xfrm>
            <a:off x="838200" y="2611469"/>
            <a:ext cx="9728200" cy="1140259"/>
          </a:xfrm>
        </p:spPr>
        <p:txBody>
          <a:bodyPr anchor="t">
            <a:normAutofit/>
          </a:bodyPr>
          <a:lstStyle>
            <a:lvl1pPr algn="l">
              <a:defRPr sz="4000" b="1" i="0">
                <a:latin typeface="Arial" panose="020B0604020202020204" pitchFamily="34" charset="0"/>
              </a:defRPr>
            </a:lvl1pPr>
          </a:lstStyle>
          <a:p>
            <a:r>
              <a:rPr lang="en-US"/>
              <a:t>Click to edit Master title style</a:t>
            </a:r>
            <a:endParaRPr lang="en-US" dirty="0"/>
          </a:p>
        </p:txBody>
      </p:sp>
      <p:sp>
        <p:nvSpPr>
          <p:cNvPr id="12" name="Subtitle placeholder">
            <a:extLst>
              <a:ext uri="{FF2B5EF4-FFF2-40B4-BE49-F238E27FC236}">
                <a16:creationId xmlns:a16="http://schemas.microsoft.com/office/drawing/2014/main" id="{C1051230-EA3D-374A-A725-1F40FB9C2834}"/>
              </a:ext>
            </a:extLst>
          </p:cNvPr>
          <p:cNvSpPr>
            <a:spLocks noGrp="1"/>
          </p:cNvSpPr>
          <p:nvPr>
            <p:ph type="subTitle" idx="1"/>
          </p:nvPr>
        </p:nvSpPr>
        <p:spPr>
          <a:xfrm>
            <a:off x="838200" y="4134655"/>
            <a:ext cx="9728200" cy="817562"/>
          </a:xfrm>
        </p:spPr>
        <p:txBody>
          <a:bodyPr>
            <a:normAutofit/>
          </a:bodyPr>
          <a:lstStyle>
            <a:lvl1pPr marL="0" indent="0" algn="l">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Date placeholder">
            <a:extLst>
              <a:ext uri="{FF2B5EF4-FFF2-40B4-BE49-F238E27FC236}">
                <a16:creationId xmlns:a16="http://schemas.microsoft.com/office/drawing/2014/main" id="{C550F824-40E8-9D43-92E6-2642DFFEEEB7}"/>
              </a:ext>
            </a:extLst>
          </p:cNvPr>
          <p:cNvSpPr>
            <a:spLocks noGrp="1"/>
          </p:cNvSpPr>
          <p:nvPr>
            <p:ph type="dt" sz="half" idx="15"/>
          </p:nvPr>
        </p:nvSpPr>
        <p:spPr>
          <a:xfrm>
            <a:off x="838200" y="5926029"/>
            <a:ext cx="3072341" cy="244919"/>
          </a:xfrm>
          <a:prstGeom prst="rect">
            <a:avLst/>
          </a:prstGeom>
        </p:spPr>
        <p:txBody>
          <a:bodyPr/>
          <a:lstStyle>
            <a:lvl1pPr>
              <a:defRPr sz="1600">
                <a:solidFill>
                  <a:schemeClr val="bg1"/>
                </a:solidFill>
              </a:defRPr>
            </a:lvl1pPr>
          </a:lstStyle>
          <a:p>
            <a:r>
              <a:rPr lang="en-US" dirty="0"/>
              <a:t>XX Month Year</a:t>
            </a:r>
          </a:p>
        </p:txBody>
      </p:sp>
      <p:sp>
        <p:nvSpPr>
          <p:cNvPr id="15" name="Website">
            <a:extLst>
              <a:ext uri="{FF2B5EF4-FFF2-40B4-BE49-F238E27FC236}">
                <a16:creationId xmlns:a16="http://schemas.microsoft.com/office/drawing/2014/main" id="{062FD342-4A6A-C543-A944-012E7777D450}"/>
              </a:ext>
            </a:extLst>
          </p:cNvPr>
          <p:cNvSpPr>
            <a:spLocks noGrp="1"/>
          </p:cNvSpPr>
          <p:nvPr>
            <p:ph type="body" sz="quarter" idx="14" hasCustomPrompt="1"/>
          </p:nvPr>
        </p:nvSpPr>
        <p:spPr>
          <a:xfrm>
            <a:off x="838200" y="6231674"/>
            <a:ext cx="3072341" cy="244919"/>
          </a:xfrm>
        </p:spPr>
        <p:txBody>
          <a:bodyPr>
            <a:normAutofit/>
          </a:bodyPr>
          <a:lstStyle>
            <a:lvl1pPr>
              <a:defRPr sz="1600" b="1"/>
            </a:lvl1pPr>
          </a:lstStyle>
          <a:p>
            <a:pPr lvl="0"/>
            <a:r>
              <a:rPr lang="en-US" dirty="0"/>
              <a:t>ndis.gov.au</a:t>
            </a:r>
          </a:p>
        </p:txBody>
      </p:sp>
      <p:sp>
        <p:nvSpPr>
          <p:cNvPr id="2" name="Footer Placeholder 1"/>
          <p:cNvSpPr>
            <a:spLocks noGrp="1"/>
          </p:cNvSpPr>
          <p:nvPr>
            <p:ph type="ftr" sz="quarter" idx="16"/>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797820377"/>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ndscape photo cover 1">
    <p:spTree>
      <p:nvGrpSpPr>
        <p:cNvPr id="1" name=""/>
        <p:cNvGrpSpPr/>
        <p:nvPr/>
      </p:nvGrpSpPr>
      <p:grpSpPr>
        <a:xfrm>
          <a:off x="0" y="0"/>
          <a:ext cx="0" cy="0"/>
          <a:chOff x="0" y="0"/>
          <a:chExt cx="0" cy="0"/>
        </a:xfrm>
      </p:grpSpPr>
      <p:pic>
        <p:nvPicPr>
          <p:cNvPr id="20" name="Image">
            <a:extLst>
              <a:ext uri="{FF2B5EF4-FFF2-40B4-BE49-F238E27FC236}">
                <a16:creationId xmlns:a16="http://schemas.microsoft.com/office/drawing/2014/main" id="{42726E64-E946-CC4A-B09A-0FB49016ED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51" t="26469" r="451" b="-5041"/>
          <a:stretch/>
        </p:blipFill>
        <p:spPr>
          <a:xfrm>
            <a:off x="0" y="0"/>
            <a:ext cx="12191999" cy="6444499"/>
          </a:xfrm>
          <a:prstGeom prst="rect">
            <a:avLst/>
          </a:prstGeom>
        </p:spPr>
      </p:pic>
      <p:pic>
        <p:nvPicPr>
          <p:cNvPr id="21" name="Background">
            <a:extLst>
              <a:ext uri="{FF2B5EF4-FFF2-40B4-BE49-F238E27FC236}">
                <a16:creationId xmlns:a16="http://schemas.microsoft.com/office/drawing/2014/main" id="{56557364-22CE-4348-B6B7-E13F8EE572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a:extLst>
              <a:ext uri="{FF2B5EF4-FFF2-40B4-BE49-F238E27FC236}">
                <a16:creationId xmlns:a16="http://schemas.microsoft.com/office/drawing/2014/main" id="{70BF932F-D354-DB46-A7A6-0CB3E6B87AD2}"/>
              </a:ext>
            </a:extLst>
          </p:cNvPr>
          <p:cNvSpPr>
            <a:spLocks noGrp="1"/>
          </p:cNvSpPr>
          <p:nvPr>
            <p:ph type="ctrTitle"/>
          </p:nvPr>
        </p:nvSpPr>
        <p:spPr>
          <a:xfrm>
            <a:off x="516393" y="5152374"/>
            <a:ext cx="8109580" cy="662523"/>
          </a:xfrm>
        </p:spPr>
        <p:txBody>
          <a:bodyPr anchor="t">
            <a:normAutofit/>
          </a:bodyPr>
          <a:lstStyle>
            <a:lvl1pPr algn="l">
              <a:defRPr sz="3500" b="1" i="0">
                <a:solidFill>
                  <a:schemeClr val="bg1"/>
                </a:solidFill>
                <a:latin typeface="Arial" panose="020B0604020202020204" pitchFamily="34" charset="0"/>
              </a:defRPr>
            </a:lvl1pPr>
          </a:lstStyle>
          <a:p>
            <a:r>
              <a:rPr lang="en-US"/>
              <a:t>Click to edit Master title style</a:t>
            </a:r>
            <a:endParaRPr lang="en-US" dirty="0"/>
          </a:p>
        </p:txBody>
      </p:sp>
      <p:sp>
        <p:nvSpPr>
          <p:cNvPr id="3" name="Subtitle placeholder">
            <a:extLst>
              <a:ext uri="{FF2B5EF4-FFF2-40B4-BE49-F238E27FC236}">
                <a16:creationId xmlns:a16="http://schemas.microsoft.com/office/drawing/2014/main" id="{AB2B33E6-C4DB-3745-8279-65F4A35AC8DC}"/>
              </a:ext>
            </a:extLst>
          </p:cNvPr>
          <p:cNvSpPr>
            <a:spLocks noGrp="1"/>
          </p:cNvSpPr>
          <p:nvPr>
            <p:ph type="subTitle" idx="1"/>
          </p:nvPr>
        </p:nvSpPr>
        <p:spPr>
          <a:xfrm>
            <a:off x="516393" y="5877174"/>
            <a:ext cx="5770372" cy="384141"/>
          </a:xfrm>
        </p:spPr>
        <p:txBody>
          <a:bodyPr>
            <a:normAutofit/>
          </a:bodyPr>
          <a:lstStyle>
            <a:lvl1pPr marL="0" indent="0" algn="l">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Website">
            <a:extLst>
              <a:ext uri="{FF2B5EF4-FFF2-40B4-BE49-F238E27FC236}">
                <a16:creationId xmlns:a16="http://schemas.microsoft.com/office/drawing/2014/main" id="{87132D94-0E72-124A-90AF-130355334C7E}"/>
              </a:ext>
            </a:extLst>
          </p:cNvPr>
          <p:cNvSpPr>
            <a:spLocks noGrp="1"/>
          </p:cNvSpPr>
          <p:nvPr>
            <p:ph type="body" sz="quarter" idx="14" hasCustomPrompt="1"/>
          </p:nvPr>
        </p:nvSpPr>
        <p:spPr>
          <a:xfrm>
            <a:off x="8625972" y="6322041"/>
            <a:ext cx="3072341" cy="244919"/>
          </a:xfrm>
        </p:spPr>
        <p:txBody>
          <a:bodyPr>
            <a:normAutofit/>
          </a:bodyPr>
          <a:lstStyle>
            <a:lvl1pPr algn="r">
              <a:defRPr sz="1600" b="1"/>
            </a:lvl1pPr>
          </a:lstStyle>
          <a:p>
            <a:pPr lvl="0"/>
            <a:r>
              <a:rPr lang="en-US" dirty="0"/>
              <a:t>ndis.gov.au</a:t>
            </a:r>
          </a:p>
        </p:txBody>
      </p:sp>
      <p:sp>
        <p:nvSpPr>
          <p:cNvPr id="16" name="Date placeholder">
            <a:extLst>
              <a:ext uri="{FF2B5EF4-FFF2-40B4-BE49-F238E27FC236}">
                <a16:creationId xmlns:a16="http://schemas.microsoft.com/office/drawing/2014/main" id="{1412B38E-E480-2E4C-A520-107C3D6C2ECF}"/>
              </a:ext>
            </a:extLst>
          </p:cNvPr>
          <p:cNvSpPr>
            <a:spLocks noGrp="1"/>
          </p:cNvSpPr>
          <p:nvPr>
            <p:ph type="dt" sz="half" idx="15"/>
          </p:nvPr>
        </p:nvSpPr>
        <p:spPr>
          <a:xfrm>
            <a:off x="8625972" y="6016396"/>
            <a:ext cx="3072341" cy="244919"/>
          </a:xfrm>
          <a:prstGeom prst="rect">
            <a:avLst/>
          </a:prstGeom>
        </p:spPr>
        <p:txBody>
          <a:bodyPr/>
          <a:lstStyle>
            <a:lvl1pPr algn="r">
              <a:defRPr sz="1600">
                <a:solidFill>
                  <a:schemeClr val="bg1"/>
                </a:solidFill>
              </a:defRPr>
            </a:lvl1pPr>
          </a:lstStyle>
          <a:p>
            <a:r>
              <a:rPr lang="en-US" dirty="0"/>
              <a:t>XX Month Year</a:t>
            </a:r>
          </a:p>
        </p:txBody>
      </p:sp>
      <p:sp>
        <p:nvSpPr>
          <p:cNvPr id="4" name="Footer Placeholder 3"/>
          <p:cNvSpPr>
            <a:spLocks noGrp="1"/>
          </p:cNvSpPr>
          <p:nvPr>
            <p:ph type="ftr" sz="quarter" idx="16"/>
          </p:nvPr>
        </p:nvSpPr>
        <p:spPr>
          <a:xfrm>
            <a:off x="4038600" y="6492876"/>
            <a:ext cx="4114800" cy="365125"/>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3301369550"/>
      </p:ext>
    </p:extLst>
  </p:cSld>
  <p:clrMapOvr>
    <a:masterClrMapping/>
  </p:clrMapOvr>
  <p:hf hdr="0" ft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688092"/>
      </p:ext>
    </p:extLst>
  </p:cSld>
  <p:clrMap bg1="lt1" tx1="dk1" bg2="lt2" tx2="dk2" accent1="accent1" accent2="accent2" accent3="accent3" accent4="accent4" accent5="accent5" accent6="accent6" hlink="hlink" folHlink="folHlink"/>
  <p:sldLayoutIdLst>
    <p:sldLayoutId id="2147483669" r:id="rId1"/>
    <p:sldLayoutId id="2147483673" r:id="rId2"/>
    <p:sldLayoutId id="2147483670" r:id="rId3"/>
    <p:sldLayoutId id="2147483671" r:id="rId4"/>
    <p:sldLayoutId id="2147483672" r:id="rId5"/>
  </p:sldLayoutIdLst>
  <p:txStyles>
    <p:titleStyle>
      <a:lvl1pPr algn="l" defTabSz="914400" rtl="0" eaLnBrk="1" latinLnBrk="0" hangingPunct="1">
        <a:lnSpc>
          <a:spcPct val="90000"/>
        </a:lnSpc>
        <a:spcBef>
          <a:spcPct val="0"/>
        </a:spcBef>
        <a:buNone/>
        <a:defRPr sz="5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C38883A8-645F-B141-BCB7-17FB79377886}"/>
              </a:ext>
            </a:extLst>
          </p:cNvPr>
          <p:cNvSpPr>
            <a:spLocks noGrp="1"/>
          </p:cNvSpPr>
          <p:nvPr>
            <p:ph type="title"/>
          </p:nvPr>
        </p:nvSpPr>
        <p:spPr>
          <a:xfrm>
            <a:off x="838200" y="1852536"/>
            <a:ext cx="10515600" cy="14034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a:extLst>
              <a:ext uri="{FF2B5EF4-FFF2-40B4-BE49-F238E27FC236}">
                <a16:creationId xmlns:a16="http://schemas.microsoft.com/office/drawing/2014/main" id="{76B84318-6B25-814B-8485-6341B2C5026E}"/>
              </a:ext>
            </a:extLst>
          </p:cNvPr>
          <p:cNvSpPr>
            <a:spLocks noGrp="1"/>
          </p:cNvSpPr>
          <p:nvPr>
            <p:ph type="body" idx="1"/>
          </p:nvPr>
        </p:nvSpPr>
        <p:spPr>
          <a:xfrm>
            <a:off x="838200" y="3602038"/>
            <a:ext cx="10515600" cy="238683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Date Placeholder">
            <a:extLst>
              <a:ext uri="{FF2B5EF4-FFF2-40B4-BE49-F238E27FC236}">
                <a16:creationId xmlns:a16="http://schemas.microsoft.com/office/drawing/2014/main" id="{C1215FFB-FCCE-A341-826E-D642923291BE}"/>
              </a:ext>
            </a:extLst>
          </p:cNvPr>
          <p:cNvSpPr>
            <a:spLocks noGrp="1"/>
          </p:cNvSpPr>
          <p:nvPr>
            <p:ph type="dt" sz="half" idx="2"/>
          </p:nvPr>
        </p:nvSpPr>
        <p:spPr>
          <a:xfrm>
            <a:off x="838200" y="6492876"/>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2F4BB9EB-717D-0E43-9C3F-EBAB832B4F75}" type="datetime4">
              <a:rPr lang="en-AU" smtClean="0"/>
              <a:t>27 February 2024</a:t>
            </a:fld>
            <a:endParaRPr lang="en-US" dirty="0"/>
          </a:p>
        </p:txBody>
      </p:sp>
      <p:sp>
        <p:nvSpPr>
          <p:cNvPr id="5" name="Footer Placeholder">
            <a:extLst>
              <a:ext uri="{FF2B5EF4-FFF2-40B4-BE49-F238E27FC236}">
                <a16:creationId xmlns:a16="http://schemas.microsoft.com/office/drawing/2014/main" id="{C680ABB3-C4EE-804F-BBA6-7DDEDBBCF0E1}"/>
              </a:ext>
            </a:extLst>
          </p:cNvPr>
          <p:cNvSpPr>
            <a:spLocks noGrp="1"/>
          </p:cNvSpPr>
          <p:nvPr>
            <p:ph type="ftr" sz="quarter" idx="3"/>
          </p:nvPr>
        </p:nvSpPr>
        <p:spPr>
          <a:xfrm>
            <a:off x="4038600" y="6492876"/>
            <a:ext cx="4114800" cy="365125"/>
          </a:xfrm>
          <a:prstGeom prst="rect">
            <a:avLst/>
          </a:prstGeom>
        </p:spPr>
        <p:txBody>
          <a:bodyPr vert="horz" lIns="91440" tIns="45720" rIns="91440" bIns="45720" rtlCol="0" anchor="ctr"/>
          <a:lstStyle>
            <a:lvl1pPr algn="ctr">
              <a:defRPr sz="1200" b="1" i="0" u="none">
                <a:solidFill>
                  <a:srgbClr val="FF0000"/>
                </a:solidFill>
                <a:latin typeface="Arial" panose="020B0604020202020204" pitchFamily="34" charset="0"/>
              </a:defRPr>
            </a:lvl1pPr>
          </a:lstStyle>
          <a:p>
            <a:endParaRPr lang="en-US" dirty="0"/>
          </a:p>
        </p:txBody>
      </p:sp>
      <p:sp>
        <p:nvSpPr>
          <p:cNvPr id="6" name="Slide Number Placeholder">
            <a:extLst>
              <a:ext uri="{FF2B5EF4-FFF2-40B4-BE49-F238E27FC236}">
                <a16:creationId xmlns:a16="http://schemas.microsoft.com/office/drawing/2014/main" id="{992874E3-8610-0D4D-A537-C23212045803}"/>
              </a:ext>
            </a:extLst>
          </p:cNvPr>
          <p:cNvSpPr>
            <a:spLocks noGrp="1"/>
          </p:cNvSpPr>
          <p:nvPr>
            <p:ph type="sldNum" sz="quarter" idx="4"/>
          </p:nvPr>
        </p:nvSpPr>
        <p:spPr>
          <a:xfrm>
            <a:off x="8610600" y="6492876"/>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6CAB2880-EB56-964E-BAB5-6BEE7F2478A4}" type="slidenum">
              <a:rPr lang="en-US" smtClean="0"/>
              <a:pPr/>
              <a:t>‹#›</a:t>
            </a:fld>
            <a:endParaRPr lang="en-US" dirty="0"/>
          </a:p>
        </p:txBody>
      </p:sp>
      <p:sp>
        <p:nvSpPr>
          <p:cNvPr id="7" name="JS SlideHeader"/>
          <p:cNvSpPr txBox="1"/>
          <p:nvPr userDrawn="1"/>
        </p:nvSpPr>
        <p:spPr>
          <a:xfrm>
            <a:off x="1219200" y="63500"/>
            <a:ext cx="9753600" cy="276999"/>
          </a:xfrm>
          <a:prstGeom prst="rect">
            <a:avLst/>
          </a:prstGeom>
          <a:noFill/>
        </p:spPr>
        <p:txBody>
          <a:bodyPr vert="horz" rtlCol="0">
            <a:spAutoFit/>
          </a:bodyPr>
          <a:lstStyle/>
          <a:p>
            <a:pPr algn="ctr"/>
            <a:endParaRPr lang="en-AU" sz="1200" b="1" i="0" u="none" dirty="0">
              <a:solidFill>
                <a:srgbClr val="FF0000"/>
              </a:solidFill>
              <a:latin typeface="Arial" panose="020B0604020202020204" pitchFamily="34" charset="0"/>
            </a:endParaRPr>
          </a:p>
        </p:txBody>
      </p:sp>
    </p:spTree>
    <p:extLst>
      <p:ext uri="{BB962C8B-B14F-4D97-AF65-F5344CB8AC3E}">
        <p14:creationId xmlns:p14="http://schemas.microsoft.com/office/powerpoint/2010/main" val="6107787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hf hdr="0" ftr="0"/>
  <p:txStyles>
    <p:title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1" kern="1200">
          <a:solidFill>
            <a:schemeClr val="bg1"/>
          </a:solidFill>
          <a:latin typeface="Arial" panose="020B0604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C38883A8-645F-B141-BCB7-17FB79377886}"/>
              </a:ext>
            </a:extLst>
          </p:cNvPr>
          <p:cNvSpPr>
            <a:spLocks noGrp="1"/>
          </p:cNvSpPr>
          <p:nvPr>
            <p:ph type="title"/>
          </p:nvPr>
        </p:nvSpPr>
        <p:spPr>
          <a:xfrm>
            <a:off x="838200" y="2035864"/>
            <a:ext cx="10515600" cy="1245497"/>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a:extLst>
              <a:ext uri="{FF2B5EF4-FFF2-40B4-BE49-F238E27FC236}">
                <a16:creationId xmlns:a16="http://schemas.microsoft.com/office/drawing/2014/main" id="{76B84318-6B25-814B-8485-6341B2C5026E}"/>
              </a:ext>
            </a:extLst>
          </p:cNvPr>
          <p:cNvSpPr>
            <a:spLocks noGrp="1"/>
          </p:cNvSpPr>
          <p:nvPr>
            <p:ph type="body" idx="1"/>
          </p:nvPr>
        </p:nvSpPr>
        <p:spPr>
          <a:xfrm>
            <a:off x="838200" y="3602038"/>
            <a:ext cx="10515600" cy="238683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Date Placeholder">
            <a:extLst>
              <a:ext uri="{FF2B5EF4-FFF2-40B4-BE49-F238E27FC236}">
                <a16:creationId xmlns:a16="http://schemas.microsoft.com/office/drawing/2014/main" id="{C1215FFB-FCCE-A341-826E-D642923291BE}"/>
              </a:ext>
            </a:extLst>
          </p:cNvPr>
          <p:cNvSpPr>
            <a:spLocks noGrp="1"/>
          </p:cNvSpPr>
          <p:nvPr>
            <p:ph type="dt" sz="half" idx="2"/>
          </p:nvPr>
        </p:nvSpPr>
        <p:spPr>
          <a:xfrm>
            <a:off x="838200" y="6492876"/>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E94629BC-EEF0-F448-828B-50584A2C21DE}" type="datetime4">
              <a:rPr lang="en-AU" smtClean="0"/>
              <a:t>27 February 2024</a:t>
            </a:fld>
            <a:endParaRPr lang="en-US" dirty="0"/>
          </a:p>
        </p:txBody>
      </p:sp>
      <p:sp>
        <p:nvSpPr>
          <p:cNvPr id="5" name="Footer Placeholder">
            <a:extLst>
              <a:ext uri="{FF2B5EF4-FFF2-40B4-BE49-F238E27FC236}">
                <a16:creationId xmlns:a16="http://schemas.microsoft.com/office/drawing/2014/main" id="{C680ABB3-C4EE-804F-BBA6-7DDEDBBCF0E1}"/>
              </a:ext>
            </a:extLst>
          </p:cNvPr>
          <p:cNvSpPr>
            <a:spLocks noGrp="1"/>
          </p:cNvSpPr>
          <p:nvPr>
            <p:ph type="ftr" sz="quarter" idx="3"/>
          </p:nvPr>
        </p:nvSpPr>
        <p:spPr>
          <a:xfrm>
            <a:off x="4038600" y="6492876"/>
            <a:ext cx="4114800" cy="365125"/>
          </a:xfrm>
          <a:prstGeom prst="rect">
            <a:avLst/>
          </a:prstGeom>
        </p:spPr>
        <p:txBody>
          <a:bodyPr vert="horz" lIns="91440" tIns="45720" rIns="91440" bIns="45720" rtlCol="0" anchor="ctr"/>
          <a:lstStyle>
            <a:lvl1pPr algn="ctr">
              <a:defRPr sz="1200" b="1" i="0" u="none">
                <a:solidFill>
                  <a:srgbClr val="FF0000"/>
                </a:solidFill>
                <a:latin typeface="Arial" panose="020B0604020202020204" pitchFamily="34" charset="0"/>
              </a:defRPr>
            </a:lvl1pPr>
          </a:lstStyle>
          <a:p>
            <a:endParaRPr lang="en-US" dirty="0"/>
          </a:p>
        </p:txBody>
      </p:sp>
      <p:sp>
        <p:nvSpPr>
          <p:cNvPr id="6" name="Slide Number Placeholder">
            <a:extLst>
              <a:ext uri="{FF2B5EF4-FFF2-40B4-BE49-F238E27FC236}">
                <a16:creationId xmlns:a16="http://schemas.microsoft.com/office/drawing/2014/main" id="{992874E3-8610-0D4D-A537-C23212045803}"/>
              </a:ext>
            </a:extLst>
          </p:cNvPr>
          <p:cNvSpPr>
            <a:spLocks noGrp="1"/>
          </p:cNvSpPr>
          <p:nvPr>
            <p:ph type="sldNum" sz="quarter" idx="4"/>
          </p:nvPr>
        </p:nvSpPr>
        <p:spPr>
          <a:xfrm>
            <a:off x="8610600" y="6492876"/>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6CAB2880-EB56-964E-BAB5-6BEE7F2478A4}" type="slidenum">
              <a:rPr lang="en-US" smtClean="0"/>
              <a:pPr/>
              <a:t>‹#›</a:t>
            </a:fld>
            <a:endParaRPr lang="en-US" dirty="0"/>
          </a:p>
        </p:txBody>
      </p:sp>
      <p:sp>
        <p:nvSpPr>
          <p:cNvPr id="7" name="JS SlideHeader"/>
          <p:cNvSpPr txBox="1"/>
          <p:nvPr userDrawn="1"/>
        </p:nvSpPr>
        <p:spPr>
          <a:xfrm>
            <a:off x="1219200" y="63500"/>
            <a:ext cx="9753600" cy="276999"/>
          </a:xfrm>
          <a:prstGeom prst="rect">
            <a:avLst/>
          </a:prstGeom>
          <a:noFill/>
        </p:spPr>
        <p:txBody>
          <a:bodyPr vert="horz" rtlCol="0">
            <a:spAutoFit/>
          </a:bodyPr>
          <a:lstStyle/>
          <a:p>
            <a:pPr algn="ctr"/>
            <a:endParaRPr lang="en-AU" sz="1200" b="1" i="0" u="none" dirty="0">
              <a:solidFill>
                <a:srgbClr val="FF0000"/>
              </a:solidFill>
              <a:latin typeface="Arial" panose="020B0604020202020204" pitchFamily="34" charset="0"/>
            </a:endParaRPr>
          </a:p>
        </p:txBody>
      </p:sp>
    </p:spTree>
    <p:extLst>
      <p:ext uri="{BB962C8B-B14F-4D97-AF65-F5344CB8AC3E}">
        <p14:creationId xmlns:p14="http://schemas.microsoft.com/office/powerpoint/2010/main" val="420625693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p:txStyles>
    <p:titleStyle>
      <a:lvl1pPr algn="l"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1" kern="1200">
          <a:solidFill>
            <a:schemeClr val="tx1"/>
          </a:solidFill>
          <a:latin typeface="Arial" panose="020B0604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0E68DBA-7467-4696-B5A1-F57E56CF2C10}"/>
              </a:ext>
            </a:extLst>
          </p:cNvPr>
          <p:cNvSpPr>
            <a:spLocks noGrp="1"/>
          </p:cNvSpPr>
          <p:nvPr>
            <p:ph type="subTitle" idx="13"/>
          </p:nvPr>
        </p:nvSpPr>
        <p:spPr/>
        <p:txBody>
          <a:bodyPr/>
          <a:lstStyle/>
          <a:p>
            <a:r>
              <a:rPr lang="en-US" dirty="0"/>
              <a:t>Tuesday 27 February 2024</a:t>
            </a:r>
          </a:p>
          <a:p>
            <a:endParaRPr lang="en-AU" dirty="0"/>
          </a:p>
        </p:txBody>
      </p:sp>
      <p:sp>
        <p:nvSpPr>
          <p:cNvPr id="5" name="Text Placeholder 4">
            <a:extLst>
              <a:ext uri="{FF2B5EF4-FFF2-40B4-BE49-F238E27FC236}">
                <a16:creationId xmlns:a16="http://schemas.microsoft.com/office/drawing/2014/main" id="{098AC421-AB97-4D0B-A3CB-5C440952FC8B}"/>
              </a:ext>
            </a:extLst>
          </p:cNvPr>
          <p:cNvSpPr>
            <a:spLocks noGrp="1"/>
          </p:cNvSpPr>
          <p:nvPr>
            <p:ph type="body" idx="14"/>
          </p:nvPr>
        </p:nvSpPr>
        <p:spPr>
          <a:xfrm>
            <a:off x="2577355" y="704158"/>
            <a:ext cx="8476129" cy="1815162"/>
          </a:xfrm>
        </p:spPr>
        <p:txBody>
          <a:bodyPr/>
          <a:lstStyle/>
          <a:p>
            <a:r>
              <a:rPr lang="en-US" dirty="0"/>
              <a:t>NDIS Psychosocial </a:t>
            </a:r>
            <a:br>
              <a:rPr lang="en-US" dirty="0"/>
            </a:br>
            <a:r>
              <a:rPr lang="en-US" dirty="0"/>
              <a:t>Reforms Event</a:t>
            </a:r>
            <a:endParaRPr lang="en-AU" dirty="0"/>
          </a:p>
        </p:txBody>
      </p:sp>
      <p:pic>
        <p:nvPicPr>
          <p:cNvPr id="7" name="Picture 6" descr="A white background with black and white clouds">
            <a:extLst>
              <a:ext uri="{FF2B5EF4-FFF2-40B4-BE49-F238E27FC236}">
                <a16:creationId xmlns:a16="http://schemas.microsoft.com/office/drawing/2014/main" id="{86B41977-4EA3-D914-430C-B7C5A208734E}"/>
              </a:ext>
            </a:extLst>
          </p:cNvPr>
          <p:cNvPicPr>
            <a:picLocks noChangeAspect="1"/>
          </p:cNvPicPr>
          <p:nvPr/>
        </p:nvPicPr>
        <p:blipFill>
          <a:blip r:embed="rId3"/>
          <a:stretch>
            <a:fillRect/>
          </a:stretch>
        </p:blipFill>
        <p:spPr>
          <a:xfrm>
            <a:off x="0" y="5270500"/>
            <a:ext cx="12192000" cy="1587500"/>
          </a:xfrm>
          <a:prstGeom prst="rect">
            <a:avLst/>
          </a:prstGeom>
        </p:spPr>
      </p:pic>
    </p:spTree>
    <p:extLst>
      <p:ext uri="{BB962C8B-B14F-4D97-AF65-F5344CB8AC3E}">
        <p14:creationId xmlns:p14="http://schemas.microsoft.com/office/powerpoint/2010/main" val="2397549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BC13-CE76-4A67-918A-990116CC1448}"/>
              </a:ext>
            </a:extLst>
          </p:cNvPr>
          <p:cNvSpPr>
            <a:spLocks noGrp="1"/>
          </p:cNvSpPr>
          <p:nvPr>
            <p:ph type="title"/>
          </p:nvPr>
        </p:nvSpPr>
        <p:spPr>
          <a:xfrm>
            <a:off x="682094" y="1145823"/>
            <a:ext cx="10915357" cy="888079"/>
          </a:xfrm>
        </p:spPr>
        <p:txBody>
          <a:bodyPr>
            <a:noAutofit/>
          </a:bodyPr>
          <a:lstStyle/>
          <a:p>
            <a:r>
              <a:rPr lang="en-AU" sz="2000" b="1" kern="100" dirty="0">
                <a:effectLst/>
                <a:ea typeface="Segoe UI" panose="020B0502040204020203" pitchFamily="34" charset="0"/>
                <a:cs typeface="Arial" panose="020B0604020202020204" pitchFamily="34" charset="0"/>
              </a:rPr>
              <a:t>Action 7.2:  The </a:t>
            </a:r>
            <a:r>
              <a:rPr lang="en-AU" sz="2000" b="1" u="sng" kern="100" dirty="0">
                <a:effectLst/>
                <a:ea typeface="Segoe UI" panose="020B0502040204020203" pitchFamily="34" charset="0"/>
                <a:cs typeface="Arial" panose="020B0604020202020204" pitchFamily="34" charset="0"/>
              </a:rPr>
              <a:t>National Disability Insurance Agency</a:t>
            </a:r>
            <a:r>
              <a:rPr lang="en-AU" sz="2000" b="1" kern="100" dirty="0">
                <a:effectLst/>
                <a:ea typeface="Segoe UI" panose="020B0502040204020203" pitchFamily="34" charset="0"/>
                <a:cs typeface="Arial" panose="020B0604020202020204" pitchFamily="34" charset="0"/>
              </a:rPr>
              <a:t> should establish an early intervention pathway for the majority of new participants with psychosocial disability under section 25 of the National Disability Insurance Scheme Act 2013.</a:t>
            </a:r>
            <a:r>
              <a:rPr lang="en-AU" sz="2000" kern="100" dirty="0">
                <a:effectLst/>
                <a:ea typeface="Segoe UI" panose="020B0502040204020203" pitchFamily="34" charset="0"/>
                <a:cs typeface="Arial" panose="020B0604020202020204" pitchFamily="34" charset="0"/>
              </a:rPr>
              <a:t> </a:t>
            </a:r>
            <a:br>
              <a:rPr lang="en-AU" sz="1800" kern="100" dirty="0">
                <a:effectLst/>
                <a:latin typeface="Calibri" panose="020F0502020204030204" pitchFamily="34" charset="0"/>
                <a:ea typeface="Calibri" panose="020F0502020204030204" pitchFamily="34" charset="0"/>
                <a:cs typeface="Angsana New" panose="02020603050405020304" pitchFamily="18" charset="-34"/>
              </a:rPr>
            </a:br>
            <a:br>
              <a:rPr lang="en-AU" sz="2000" kern="100" dirty="0">
                <a:effectLst/>
                <a:latin typeface="Calibri" panose="020F0502020204030204" pitchFamily="34" charset="0"/>
                <a:ea typeface="Calibri" panose="020F0502020204030204" pitchFamily="34" charset="0"/>
                <a:cs typeface="Angsana New" panose="02020603050405020304" pitchFamily="18" charset="-34"/>
              </a:rPr>
            </a:br>
            <a:endParaRPr lang="en-AU" sz="2000" dirty="0"/>
          </a:p>
        </p:txBody>
      </p:sp>
      <p:sp>
        <p:nvSpPr>
          <p:cNvPr id="3" name="Content Placeholder 2">
            <a:extLst>
              <a:ext uri="{FF2B5EF4-FFF2-40B4-BE49-F238E27FC236}">
                <a16:creationId xmlns:a16="http://schemas.microsoft.com/office/drawing/2014/main" id="{FEC19CD2-5946-906C-9887-BC60A5E8A2ED}"/>
              </a:ext>
            </a:extLst>
          </p:cNvPr>
          <p:cNvSpPr>
            <a:spLocks noGrp="1"/>
          </p:cNvSpPr>
          <p:nvPr>
            <p:ph sz="quarter" idx="16"/>
          </p:nvPr>
        </p:nvSpPr>
        <p:spPr>
          <a:xfrm>
            <a:off x="682094" y="2291645"/>
            <a:ext cx="10915357" cy="3895146"/>
          </a:xfrm>
        </p:spPr>
        <p:txBody>
          <a:bodyPr>
            <a:noAutofit/>
          </a:bodyPr>
          <a:lstStyle/>
          <a:p>
            <a:pPr marL="342900" lvl="0" indent="-342900">
              <a:lnSpc>
                <a:spcPct val="110000"/>
              </a:lnSpc>
              <a:buFont typeface="Symbol" panose="05050102010706020507" pitchFamily="18" charset="2"/>
              <a:buChar char=""/>
            </a:pPr>
            <a:r>
              <a:rPr lang="en-AU" kern="100" dirty="0">
                <a:ea typeface="Segoe UI" panose="020B0502040204020203" pitchFamily="34" charset="0"/>
                <a:cs typeface="Arial" panose="020B0604020202020204" pitchFamily="34" charset="0"/>
              </a:rPr>
              <a:t>S</a:t>
            </a:r>
            <a:r>
              <a:rPr lang="en-AU" kern="100" dirty="0">
                <a:effectLst/>
                <a:ea typeface="Segoe UI" panose="020B0502040204020203" pitchFamily="34" charset="0"/>
                <a:cs typeface="Arial" panose="020B0604020202020204" pitchFamily="34" charset="0"/>
              </a:rPr>
              <a:t>tructured and targeted supports in participants’ </a:t>
            </a:r>
            <a:r>
              <a:rPr lang="en-AU" kern="100" dirty="0">
                <a:ea typeface="Segoe UI" panose="020B0502040204020203" pitchFamily="34" charset="0"/>
                <a:cs typeface="Arial" panose="020B0604020202020204" pitchFamily="34" charset="0"/>
              </a:rPr>
              <a:t>early </a:t>
            </a:r>
            <a:r>
              <a:rPr lang="en-AU" kern="100" dirty="0">
                <a:effectLst/>
                <a:ea typeface="Segoe UI" panose="020B0502040204020203" pitchFamily="34" charset="0"/>
                <a:cs typeface="Arial" panose="020B0604020202020204" pitchFamily="34" charset="0"/>
              </a:rPr>
              <a:t>years in Scheme. </a:t>
            </a:r>
            <a:endParaRPr lang="en-AU" kern="100" dirty="0">
              <a:effectLst/>
              <a:ea typeface="Calibri" panose="020F0502020204030204" pitchFamily="34" charset="0"/>
              <a:cs typeface="Arial" panose="020B0604020202020204" pitchFamily="34" charset="0"/>
            </a:endParaRPr>
          </a:p>
          <a:p>
            <a:pPr marL="342900" lvl="0" indent="-342900">
              <a:lnSpc>
                <a:spcPct val="110000"/>
              </a:lnSpc>
              <a:buFont typeface="Symbol" panose="05050102010706020507" pitchFamily="18" charset="2"/>
              <a:buChar char=""/>
            </a:pPr>
            <a:r>
              <a:rPr lang="en-AU" kern="100" dirty="0">
                <a:ea typeface="Segoe UI" panose="020B0502040204020203" pitchFamily="34" charset="0"/>
                <a:cs typeface="Arial" panose="020B0604020202020204" pitchFamily="34" charset="0"/>
              </a:rPr>
              <a:t>D</a:t>
            </a:r>
            <a:r>
              <a:rPr lang="en-AU" kern="100" dirty="0">
                <a:effectLst/>
                <a:ea typeface="Segoe UI" panose="020B0502040204020203" pitchFamily="34" charset="0"/>
                <a:cs typeface="Arial" panose="020B0604020202020204" pitchFamily="34" charset="0"/>
              </a:rPr>
              <a:t>eliver evidence-based psychosocial early interventions including supports such as supported employment, supports to find and maintain housing, illness self-management, cognitive remediation, family psychosocial education and social skills training. </a:t>
            </a:r>
            <a:endParaRPr lang="en-AU" kern="100" dirty="0">
              <a:effectLst/>
              <a:ea typeface="Calibri" panose="020F0502020204030204" pitchFamily="34" charset="0"/>
              <a:cs typeface="Arial" panose="020B0604020202020204" pitchFamily="34" charset="0"/>
            </a:endParaRPr>
          </a:p>
          <a:p>
            <a:pPr marL="342900" lvl="0" indent="-342900">
              <a:lnSpc>
                <a:spcPct val="110000"/>
              </a:lnSpc>
              <a:buFont typeface="Symbol" panose="05050102010706020507" pitchFamily="18" charset="2"/>
              <a:buChar char=""/>
            </a:pPr>
            <a:r>
              <a:rPr lang="en-AU" kern="100" dirty="0">
                <a:effectLst/>
                <a:ea typeface="Segoe UI" panose="020B0502040204020203" pitchFamily="34" charset="0"/>
                <a:cs typeface="Arial" panose="020B0604020202020204" pitchFamily="34" charset="0"/>
              </a:rPr>
              <a:t>Participants should be able to choose from a range of providers, who have entered into a service agreement with the National Disability Insurance Agency ,that sets specific service delivery requirements. </a:t>
            </a:r>
            <a:endParaRPr lang="en-AU" kern="100" dirty="0">
              <a:effectLst/>
              <a:ea typeface="Calibri" panose="020F0502020204030204" pitchFamily="34" charset="0"/>
              <a:cs typeface="Arial" panose="020B0604020202020204" pitchFamily="34" charset="0"/>
            </a:endParaRPr>
          </a:p>
          <a:p>
            <a:pPr marL="342900" lvl="0" indent="-342900">
              <a:lnSpc>
                <a:spcPct val="110000"/>
              </a:lnSpc>
              <a:buFont typeface="Symbol" panose="05050102010706020507" pitchFamily="18" charset="2"/>
              <a:buChar char=""/>
            </a:pPr>
            <a:r>
              <a:rPr lang="en-AU" kern="100" dirty="0">
                <a:effectLst/>
                <a:ea typeface="Segoe UI" panose="020B0502040204020203" pitchFamily="34" charset="0"/>
                <a:cs typeface="Arial" panose="020B0604020202020204" pitchFamily="34" charset="0"/>
              </a:rPr>
              <a:t>Following the early intervention period, Navigators should assist people who no longer need NDIS supports to transition to mainstream or foundational services, or if ongoing NDIS supports are required, transition to supports under section 24 of the NDIS Act.</a:t>
            </a:r>
            <a:endParaRPr lang="en-AU" kern="100" dirty="0">
              <a:effectLst/>
              <a:ea typeface="Calibri" panose="020F0502020204030204" pitchFamily="34" charset="0"/>
              <a:cs typeface="Arial" panose="020B0604020202020204" pitchFamily="34" charset="0"/>
            </a:endParaRPr>
          </a:p>
          <a:p>
            <a:pPr marL="457200">
              <a:lnSpc>
                <a:spcPct val="107000"/>
              </a:lnSpc>
              <a:spcAft>
                <a:spcPts val="800"/>
              </a:spcAft>
            </a:pPr>
            <a:r>
              <a:rPr lang="en-AU" kern="100" dirty="0">
                <a:effectLst/>
                <a:ea typeface="Segoe UI" panose="020B0502040204020203" pitchFamily="34" charset="0"/>
                <a:cs typeface="Arial" panose="020B0604020202020204" pitchFamily="34" charset="0"/>
              </a:rPr>
              <a:t> </a:t>
            </a:r>
            <a:endParaRPr lang="en-AU" kern="100" dirty="0">
              <a:effectLst/>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9A6D45CB-DDF2-4692-5A00-697B5B136EDB}"/>
              </a:ext>
            </a:extLst>
          </p:cNvPr>
          <p:cNvSpPr>
            <a:spLocks noGrp="1"/>
          </p:cNvSpPr>
          <p:nvPr>
            <p:ph type="sldNum" sz="quarter" idx="1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B2880-EB56-964E-BAB5-6BEE7F2478A4}"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373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BC13-CE76-4A67-918A-990116CC1448}"/>
              </a:ext>
            </a:extLst>
          </p:cNvPr>
          <p:cNvSpPr>
            <a:spLocks noGrp="1"/>
          </p:cNvSpPr>
          <p:nvPr>
            <p:ph type="title"/>
          </p:nvPr>
        </p:nvSpPr>
        <p:spPr>
          <a:xfrm>
            <a:off x="682094" y="1145823"/>
            <a:ext cx="10915357" cy="888079"/>
          </a:xfrm>
        </p:spPr>
        <p:txBody>
          <a:bodyPr>
            <a:noAutofit/>
          </a:bodyPr>
          <a:lstStyle/>
          <a:p>
            <a:r>
              <a:rPr lang="en-AU" sz="2000" b="1" dirty="0">
                <a:effectLst/>
                <a:ea typeface="Segoe UI" panose="020B0502040204020203" pitchFamily="34" charset="0"/>
                <a:cs typeface="Arial" panose="020B0604020202020204" pitchFamily="34" charset="0"/>
              </a:rPr>
              <a:t>Action 7.3: The </a:t>
            </a:r>
            <a:r>
              <a:rPr lang="en-AU" sz="2000" b="1" u="sng" dirty="0">
                <a:effectLst/>
                <a:ea typeface="Segoe UI" panose="020B0502040204020203" pitchFamily="34" charset="0"/>
                <a:cs typeface="Arial" panose="020B0604020202020204" pitchFamily="34" charset="0"/>
              </a:rPr>
              <a:t>National Disability Insurance Agency</a:t>
            </a:r>
            <a:r>
              <a:rPr lang="en-AU" sz="2000" b="1" dirty="0">
                <a:effectLst/>
                <a:ea typeface="Segoe UI" panose="020B0502040204020203" pitchFamily="34" charset="0"/>
                <a:cs typeface="Arial" panose="020B0604020202020204" pitchFamily="34" charset="0"/>
              </a:rPr>
              <a:t> should establish an integrated complex care coordination approach with public mental health systems for participants with complex needs. </a:t>
            </a:r>
            <a:br>
              <a:rPr lang="en-AU" sz="2000" kern="100" dirty="0">
                <a:effectLst/>
                <a:latin typeface="Calibri" panose="020F0502020204030204" pitchFamily="34" charset="0"/>
                <a:ea typeface="Calibri" panose="020F0502020204030204" pitchFamily="34" charset="0"/>
                <a:cs typeface="Angsana New" panose="02020603050405020304" pitchFamily="18" charset="-34"/>
              </a:rPr>
            </a:br>
            <a:endParaRPr lang="en-AU" sz="2000" dirty="0"/>
          </a:p>
        </p:txBody>
      </p:sp>
      <p:sp>
        <p:nvSpPr>
          <p:cNvPr id="3" name="Content Placeholder 2">
            <a:extLst>
              <a:ext uri="{FF2B5EF4-FFF2-40B4-BE49-F238E27FC236}">
                <a16:creationId xmlns:a16="http://schemas.microsoft.com/office/drawing/2014/main" id="{FEC19CD2-5946-906C-9887-BC60A5E8A2ED}"/>
              </a:ext>
            </a:extLst>
          </p:cNvPr>
          <p:cNvSpPr>
            <a:spLocks noGrp="1"/>
          </p:cNvSpPr>
          <p:nvPr>
            <p:ph sz="quarter" idx="16"/>
          </p:nvPr>
        </p:nvSpPr>
        <p:spPr>
          <a:xfrm>
            <a:off x="682094" y="2291645"/>
            <a:ext cx="10915357" cy="3788142"/>
          </a:xfrm>
        </p:spPr>
        <p:txBody>
          <a:bodyPr>
            <a:normAutofit/>
          </a:bodyPr>
          <a:lstStyle/>
          <a:p>
            <a:pPr marL="342900" lvl="0" indent="-342900">
              <a:lnSpc>
                <a:spcPct val="110000"/>
              </a:lnSpc>
              <a:buFont typeface="Symbol" panose="05050102010706020507" pitchFamily="18" charset="2"/>
              <a:buChar char=""/>
            </a:pPr>
            <a:r>
              <a:rPr lang="en-AU" kern="100" dirty="0">
                <a:effectLst/>
                <a:ea typeface="Segoe UI" panose="020B0502040204020203" pitchFamily="34" charset="0"/>
                <a:cs typeface="Arial" panose="020B0604020202020204" pitchFamily="34" charset="0"/>
              </a:rPr>
              <a:t>The integrated complex care approach should be a joint initiative between the NDIS and public mental health systems for participants with complex support needs and active mental health management issues. </a:t>
            </a:r>
            <a:endParaRPr lang="en-AU" kern="100" dirty="0">
              <a:effectLst/>
              <a:ea typeface="Calibri" panose="020F0502020204030204" pitchFamily="34" charset="0"/>
              <a:cs typeface="Arial" panose="020B0604020202020204" pitchFamily="34" charset="0"/>
            </a:endParaRPr>
          </a:p>
          <a:p>
            <a:pPr marL="342900" lvl="0" indent="-342900">
              <a:lnSpc>
                <a:spcPct val="110000"/>
              </a:lnSpc>
              <a:buFont typeface="Symbol" panose="05050102010706020507" pitchFamily="18" charset="2"/>
              <a:buChar char=""/>
            </a:pPr>
            <a:r>
              <a:rPr lang="en-AU" kern="100" dirty="0">
                <a:effectLst/>
                <a:ea typeface="Segoe UI" panose="020B0502040204020203" pitchFamily="34" charset="0"/>
                <a:cs typeface="Arial" panose="020B0604020202020204" pitchFamily="34" charset="0"/>
              </a:rPr>
              <a:t>This should aim to facilitate effective and timely coordinated care to best meet the needs of participants and reduce lifetime support costs within the NDIS and the mental health system. </a:t>
            </a:r>
            <a:endParaRPr lang="en-AU" kern="100" dirty="0">
              <a:effectLst/>
              <a:ea typeface="Calibri" panose="020F0502020204030204" pitchFamily="34" charset="0"/>
              <a:cs typeface="Arial" panose="020B0604020202020204" pitchFamily="34" charset="0"/>
            </a:endParaRPr>
          </a:p>
          <a:p>
            <a:pPr marL="342900" lvl="0" indent="-342900">
              <a:lnSpc>
                <a:spcPct val="110000"/>
              </a:lnSpc>
              <a:spcAft>
                <a:spcPts val="800"/>
              </a:spcAft>
              <a:buFont typeface="Symbol" panose="05050102010706020507" pitchFamily="18" charset="2"/>
              <a:buChar char=""/>
            </a:pPr>
            <a:r>
              <a:rPr lang="en-AU" kern="100" dirty="0">
                <a:effectLst/>
                <a:ea typeface="Segoe UI" panose="020B0502040204020203" pitchFamily="34" charset="0"/>
                <a:cs typeface="Arial" panose="020B0604020202020204" pitchFamily="34" charset="0"/>
              </a:rPr>
              <a:t>The approach should prioritise participants who have been long-stay patients in hospital, have co-occurring conditions, been released from prison and forensic services, and/or with complex behavioural management issues that require an integrated treatment and disability support approach (see Action 2.7).</a:t>
            </a:r>
            <a:endParaRPr lang="en-AU" kern="100" dirty="0">
              <a:effectLst/>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9A6D45CB-DDF2-4692-5A00-697B5B136EDB}"/>
              </a:ext>
            </a:extLst>
          </p:cNvPr>
          <p:cNvSpPr>
            <a:spLocks noGrp="1"/>
          </p:cNvSpPr>
          <p:nvPr>
            <p:ph type="sldNum" sz="quarter" idx="1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B2880-EB56-964E-BAB5-6BEE7F2478A4}"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95718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BC13-CE76-4A67-918A-990116CC1448}"/>
              </a:ext>
            </a:extLst>
          </p:cNvPr>
          <p:cNvSpPr>
            <a:spLocks noGrp="1"/>
          </p:cNvSpPr>
          <p:nvPr>
            <p:ph type="title"/>
          </p:nvPr>
        </p:nvSpPr>
        <p:spPr>
          <a:xfrm>
            <a:off x="682094" y="1145823"/>
            <a:ext cx="10915357" cy="888079"/>
          </a:xfrm>
        </p:spPr>
        <p:txBody>
          <a:bodyPr>
            <a:noAutofit/>
          </a:bodyPr>
          <a:lstStyle/>
          <a:p>
            <a:r>
              <a:rPr lang="en-AU" sz="2000" b="1" kern="100" dirty="0">
                <a:effectLst/>
                <a:ea typeface="Segoe UI" panose="020B0502040204020203" pitchFamily="34" charset="0"/>
                <a:cs typeface="Arial" panose="020B0604020202020204" pitchFamily="34" charset="0"/>
              </a:rPr>
              <a:t>Action 7.4: The new </a:t>
            </a:r>
            <a:r>
              <a:rPr lang="en-AU" sz="2000" b="1" u="sng" kern="100" dirty="0">
                <a:effectLst/>
                <a:ea typeface="Segoe UI" panose="020B0502040204020203" pitchFamily="34" charset="0"/>
                <a:cs typeface="Arial" panose="020B0604020202020204" pitchFamily="34" charset="0"/>
              </a:rPr>
              <a:t>National Disability Supports Quality and Safeguards Commission</a:t>
            </a:r>
            <a:r>
              <a:rPr lang="en-AU" sz="2000" b="1" kern="100" dirty="0">
                <a:effectLst/>
                <a:ea typeface="Segoe UI" panose="020B0502040204020203" pitchFamily="34" charset="0"/>
                <a:cs typeface="Arial" panose="020B0604020202020204" pitchFamily="34" charset="0"/>
              </a:rPr>
              <a:t> should require providers delivering psychosocial supports to be registered, including demonstrating compliance with a new support-specific Practice Standard. </a:t>
            </a:r>
            <a:br>
              <a:rPr lang="en-AU" sz="1800" kern="100" dirty="0">
                <a:effectLst/>
                <a:latin typeface="Calibri" panose="020F0502020204030204" pitchFamily="34" charset="0"/>
                <a:ea typeface="Calibri" panose="020F0502020204030204" pitchFamily="34" charset="0"/>
                <a:cs typeface="Angsana New" panose="02020603050405020304" pitchFamily="18" charset="-34"/>
              </a:rPr>
            </a:br>
            <a:br>
              <a:rPr lang="en-AU" sz="2000" kern="100" dirty="0">
                <a:effectLst/>
                <a:latin typeface="Calibri" panose="020F0502020204030204" pitchFamily="34" charset="0"/>
                <a:ea typeface="Calibri" panose="020F0502020204030204" pitchFamily="34" charset="0"/>
                <a:cs typeface="Angsana New" panose="02020603050405020304" pitchFamily="18" charset="-34"/>
              </a:rPr>
            </a:br>
            <a:endParaRPr lang="en-AU" sz="2000" dirty="0"/>
          </a:p>
        </p:txBody>
      </p:sp>
      <p:sp>
        <p:nvSpPr>
          <p:cNvPr id="3" name="Content Placeholder 2">
            <a:extLst>
              <a:ext uri="{FF2B5EF4-FFF2-40B4-BE49-F238E27FC236}">
                <a16:creationId xmlns:a16="http://schemas.microsoft.com/office/drawing/2014/main" id="{FEC19CD2-5946-906C-9887-BC60A5E8A2ED}"/>
              </a:ext>
            </a:extLst>
          </p:cNvPr>
          <p:cNvSpPr>
            <a:spLocks noGrp="1"/>
          </p:cNvSpPr>
          <p:nvPr>
            <p:ph sz="quarter" idx="16"/>
          </p:nvPr>
        </p:nvSpPr>
        <p:spPr>
          <a:xfrm>
            <a:off x="682094" y="2291645"/>
            <a:ext cx="10915357" cy="4050789"/>
          </a:xfrm>
        </p:spPr>
        <p:txBody>
          <a:bodyPr>
            <a:noAutofit/>
          </a:bodyPr>
          <a:lstStyle/>
          <a:p>
            <a:pPr marL="342900" lvl="0" indent="-342900">
              <a:lnSpc>
                <a:spcPct val="110000"/>
              </a:lnSpc>
              <a:buFont typeface="Symbol" panose="05050102010706020507" pitchFamily="18" charset="2"/>
              <a:buChar char=""/>
            </a:pPr>
            <a:r>
              <a:rPr lang="en-AU" kern="100" dirty="0">
                <a:effectLst/>
                <a:ea typeface="Segoe UI" panose="020B0502040204020203" pitchFamily="34" charset="0"/>
                <a:cs typeface="Arial" panose="020B0604020202020204" pitchFamily="34" charset="0"/>
              </a:rPr>
              <a:t>This Practice Standard should set out additional responsibilities of providers when delivering psychosocial disability-specific supports, including workforce competencies (see Action 17.1). </a:t>
            </a:r>
            <a:endParaRPr lang="en-AU" kern="100" dirty="0">
              <a:effectLst/>
              <a:ea typeface="Calibri" panose="020F0502020204030204" pitchFamily="34" charset="0"/>
              <a:cs typeface="Arial" panose="020B0604020202020204" pitchFamily="34" charset="0"/>
            </a:endParaRPr>
          </a:p>
          <a:p>
            <a:pPr marL="342900" lvl="0" indent="-342900">
              <a:lnSpc>
                <a:spcPct val="110000"/>
              </a:lnSpc>
              <a:buFont typeface="Symbol" panose="05050102010706020507" pitchFamily="18" charset="2"/>
              <a:buChar char=""/>
            </a:pPr>
            <a:r>
              <a:rPr lang="en-AU" kern="100" dirty="0">
                <a:effectLst/>
                <a:ea typeface="Segoe UI" panose="020B0502040204020203" pitchFamily="34" charset="0"/>
                <a:cs typeface="Arial" panose="020B0604020202020204" pitchFamily="34" charset="0"/>
              </a:rPr>
              <a:t>These requirements would apply to Navigation, early intervention, 24/7 living supports and capacity-building supports for participants with psychosocial disability. </a:t>
            </a:r>
            <a:endParaRPr lang="en-AU" kern="100" dirty="0">
              <a:effectLst/>
              <a:ea typeface="Calibri" panose="020F0502020204030204" pitchFamily="34" charset="0"/>
              <a:cs typeface="Arial" panose="020B0604020202020204" pitchFamily="34" charset="0"/>
            </a:endParaRPr>
          </a:p>
          <a:p>
            <a:pPr marL="342900" lvl="0" indent="-342900">
              <a:lnSpc>
                <a:spcPct val="110000"/>
              </a:lnSpc>
              <a:buFont typeface="Symbol" panose="05050102010706020507" pitchFamily="18" charset="2"/>
              <a:buChar char=""/>
            </a:pPr>
            <a:r>
              <a:rPr lang="en-AU" kern="100" dirty="0">
                <a:effectLst/>
                <a:ea typeface="Segoe UI" panose="020B0502040204020203" pitchFamily="34" charset="0"/>
                <a:cs typeface="Arial" panose="020B0604020202020204" pitchFamily="34" charset="0"/>
              </a:rPr>
              <a:t>This should be complemented by National Disability Insurance Agency, Department of Social Services and National Disability Supports Quality and Safeguards Commission market stewardship, including investing in training in psychosocial supports. </a:t>
            </a:r>
            <a:endParaRPr lang="en-AU" kern="100" dirty="0">
              <a:effectLst/>
              <a:ea typeface="Calibri" panose="020F0502020204030204" pitchFamily="34" charset="0"/>
              <a:cs typeface="Arial" panose="020B0604020202020204" pitchFamily="34" charset="0"/>
            </a:endParaRPr>
          </a:p>
          <a:p>
            <a:pPr marL="342900" lvl="0" indent="-342900">
              <a:lnSpc>
                <a:spcPct val="110000"/>
              </a:lnSpc>
              <a:spcAft>
                <a:spcPts val="800"/>
              </a:spcAft>
              <a:buFont typeface="Symbol" panose="05050102010706020507" pitchFamily="18" charset="2"/>
              <a:buChar char=""/>
            </a:pPr>
            <a:r>
              <a:rPr lang="en-AU" kern="100" dirty="0">
                <a:effectLst/>
                <a:ea typeface="Segoe UI" panose="020B0502040204020203" pitchFamily="34" charset="0"/>
                <a:cs typeface="Arial" panose="020B0604020202020204" pitchFamily="34" charset="0"/>
              </a:rPr>
              <a:t>As part of a broader proposed role in advising on pricing (see Action 11.3), the Independent Health and Aged Care Pricing Authority should also develop updated payment approaches and advise on price caps for psychosocial disability-specific supports.</a:t>
            </a:r>
            <a:endParaRPr lang="en-AU" kern="100" dirty="0">
              <a:effectLst/>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9A6D45CB-DDF2-4692-5A00-697B5B136EDB}"/>
              </a:ext>
            </a:extLst>
          </p:cNvPr>
          <p:cNvSpPr>
            <a:spLocks noGrp="1"/>
          </p:cNvSpPr>
          <p:nvPr>
            <p:ph type="sldNum" sz="quarter" idx="1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B2880-EB56-964E-BAB5-6BEE7F2478A4}"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5464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BC13-CE76-4A67-918A-990116CC1448}"/>
              </a:ext>
            </a:extLst>
          </p:cNvPr>
          <p:cNvSpPr>
            <a:spLocks noGrp="1"/>
          </p:cNvSpPr>
          <p:nvPr>
            <p:ph type="title"/>
          </p:nvPr>
        </p:nvSpPr>
        <p:spPr>
          <a:xfrm>
            <a:off x="682094" y="1145823"/>
            <a:ext cx="10915357" cy="888079"/>
          </a:xfrm>
        </p:spPr>
        <p:txBody>
          <a:bodyPr>
            <a:noAutofit/>
          </a:bodyPr>
          <a:lstStyle/>
          <a:p>
            <a:pPr marL="228600">
              <a:lnSpc>
                <a:spcPct val="110000"/>
              </a:lnSpc>
            </a:pPr>
            <a:r>
              <a:rPr lang="en-AU" sz="2000" b="1" kern="100" dirty="0">
                <a:effectLst/>
                <a:ea typeface="Segoe UI" panose="020B0502040204020203" pitchFamily="34" charset="0"/>
                <a:cs typeface="Arial" panose="020B0604020202020204" pitchFamily="34" charset="0"/>
              </a:rPr>
              <a:t>Action 7.5: </a:t>
            </a:r>
            <a:r>
              <a:rPr lang="en-US" sz="2000" b="1" u="sng" kern="100" dirty="0">
                <a:effectLst/>
                <a:ea typeface="Segoe UI" panose="020B0502040204020203" pitchFamily="34" charset="0"/>
                <a:cs typeface="Arial" panose="020B0604020202020204" pitchFamily="34" charset="0"/>
              </a:rPr>
              <a:t>All Australian governments</a:t>
            </a:r>
            <a:r>
              <a:rPr lang="en-US" sz="2000" b="1" kern="100" dirty="0">
                <a:effectLst/>
                <a:ea typeface="Segoe UI" panose="020B0502040204020203" pitchFamily="34" charset="0"/>
                <a:cs typeface="Arial" panose="020B0604020202020204" pitchFamily="34" charset="0"/>
              </a:rPr>
              <a:t> should prioritise supports for people with psychosocial disability as part of general foundational supports. </a:t>
            </a:r>
            <a:br>
              <a:rPr lang="en-AU" sz="1800" kern="100" dirty="0">
                <a:effectLst/>
                <a:latin typeface="Calibri" panose="020F0502020204030204" pitchFamily="34" charset="0"/>
                <a:ea typeface="Calibri" panose="020F0502020204030204" pitchFamily="34" charset="0"/>
                <a:cs typeface="Angsana New" panose="02020603050405020304" pitchFamily="18" charset="-34"/>
              </a:rPr>
            </a:br>
            <a:r>
              <a:rPr lang="en-US" sz="1800" b="1" kern="100" dirty="0">
                <a:effectLst/>
                <a:latin typeface="Segoe UI" panose="020B0502040204020203" pitchFamily="34" charset="0"/>
                <a:ea typeface="Segoe UI" panose="020B0502040204020203" pitchFamily="34" charset="0"/>
                <a:cs typeface="Angsana New" panose="02020603050405020304" pitchFamily="18" charset="-34"/>
              </a:rPr>
              <a:t> </a:t>
            </a:r>
            <a:br>
              <a:rPr lang="en-AU" sz="1800" kern="100" dirty="0">
                <a:effectLst/>
                <a:latin typeface="Calibri" panose="020F0502020204030204" pitchFamily="34" charset="0"/>
                <a:ea typeface="Calibri" panose="020F0502020204030204" pitchFamily="34" charset="0"/>
                <a:cs typeface="Angsana New" panose="02020603050405020304" pitchFamily="18" charset="-34"/>
              </a:rPr>
            </a:br>
            <a:endParaRPr lang="en-AU" sz="2000" dirty="0"/>
          </a:p>
        </p:txBody>
      </p:sp>
      <p:sp>
        <p:nvSpPr>
          <p:cNvPr id="3" name="Content Placeholder 2">
            <a:extLst>
              <a:ext uri="{FF2B5EF4-FFF2-40B4-BE49-F238E27FC236}">
                <a16:creationId xmlns:a16="http://schemas.microsoft.com/office/drawing/2014/main" id="{FEC19CD2-5946-906C-9887-BC60A5E8A2ED}"/>
              </a:ext>
            </a:extLst>
          </p:cNvPr>
          <p:cNvSpPr>
            <a:spLocks noGrp="1"/>
          </p:cNvSpPr>
          <p:nvPr>
            <p:ph sz="quarter" idx="16"/>
          </p:nvPr>
        </p:nvSpPr>
        <p:spPr>
          <a:xfrm>
            <a:off x="682094" y="2291645"/>
            <a:ext cx="10915357" cy="3846508"/>
          </a:xfrm>
        </p:spPr>
        <p:txBody>
          <a:bodyPr>
            <a:normAutofit fontScale="92500" lnSpcReduction="20000"/>
          </a:bodyPr>
          <a:lstStyle/>
          <a:p>
            <a:pPr marL="342900" lvl="0" indent="-342900">
              <a:lnSpc>
                <a:spcPct val="110000"/>
              </a:lnSpc>
              <a:buFont typeface="Symbol" panose="05050102010706020507" pitchFamily="18" charset="2"/>
              <a:buChar char=""/>
            </a:pPr>
            <a:r>
              <a:rPr lang="en-AU" kern="100" dirty="0">
                <a:effectLst/>
                <a:ea typeface="Segoe UI" panose="020B0502040204020203" pitchFamily="34" charset="0"/>
                <a:cs typeface="Arial" panose="020B0604020202020204" pitchFamily="34" charset="0"/>
              </a:rPr>
              <a:t>Need to improve services for Australians with severe and persistent mental illness to reduce the levels of permanent psychosocial disability and better support participants to achieve life goals.</a:t>
            </a:r>
          </a:p>
          <a:p>
            <a:pPr marL="342900" lvl="0" indent="-342900">
              <a:lnSpc>
                <a:spcPct val="110000"/>
              </a:lnSpc>
              <a:buFont typeface="Symbol" panose="05050102010706020507" pitchFamily="18" charset="2"/>
              <a:buChar char=""/>
            </a:pPr>
            <a:r>
              <a:rPr lang="en-AU" kern="100" dirty="0">
                <a:effectLst/>
                <a:ea typeface="Segoe UI" panose="020B0502040204020203" pitchFamily="34" charset="0"/>
                <a:cs typeface="Arial" panose="020B0604020202020204" pitchFamily="34" charset="0"/>
              </a:rPr>
              <a:t>Recommende</a:t>
            </a:r>
            <a:r>
              <a:rPr lang="en-AU" kern="100" dirty="0">
                <a:ea typeface="Segoe UI" panose="020B0502040204020203" pitchFamily="34" charset="0"/>
                <a:cs typeface="Arial" panose="020B0604020202020204" pitchFamily="34" charset="0"/>
              </a:rPr>
              <a:t>d that a foundational supports strategy to build mainstream service delivery capacity for Australians with disability be implemented and that Australians with psychosocial disabilities should be one of three priority groups.</a:t>
            </a:r>
          </a:p>
          <a:p>
            <a:pPr marL="342900" lvl="0" indent="-342900">
              <a:lnSpc>
                <a:spcPct val="110000"/>
              </a:lnSpc>
              <a:buFont typeface="Symbol" panose="05050102010706020507" pitchFamily="18" charset="2"/>
              <a:buChar char=""/>
            </a:pPr>
            <a:r>
              <a:rPr lang="en-AU" kern="100" dirty="0">
                <a:effectLst/>
                <a:ea typeface="Segoe UI" panose="020B0502040204020203" pitchFamily="34" charset="0"/>
                <a:cs typeface="Arial" panose="020B0604020202020204" pitchFamily="34" charset="0"/>
              </a:rPr>
              <a:t>Panel recommended FSS should fund a range of initiatives providing information, individual and family capacity-building. Priority areas for investment include mutual peer support; recovery colleges where people can learn about mental health; and family psychosocial education to assist families in their roles of supporting people with severe mental ill-health. </a:t>
            </a:r>
            <a:endParaRPr lang="en-AU" kern="100" dirty="0">
              <a:effectLst/>
              <a:ea typeface="Calibri" panose="020F0502020204030204" pitchFamily="34" charset="0"/>
              <a:cs typeface="Arial" panose="020B0604020202020204" pitchFamily="34" charset="0"/>
            </a:endParaRPr>
          </a:p>
          <a:p>
            <a:pPr marL="342900" lvl="0" indent="-342900">
              <a:lnSpc>
                <a:spcPct val="110000"/>
              </a:lnSpc>
              <a:spcAft>
                <a:spcPts val="800"/>
              </a:spcAft>
              <a:buFont typeface="Symbol" panose="05050102010706020507" pitchFamily="18" charset="2"/>
              <a:buChar char=""/>
            </a:pPr>
            <a:r>
              <a:rPr lang="en-AU" kern="100" dirty="0">
                <a:effectLst/>
                <a:ea typeface="Segoe UI" panose="020B0502040204020203" pitchFamily="34" charset="0"/>
                <a:cs typeface="Arial" panose="020B0604020202020204" pitchFamily="34" charset="0"/>
              </a:rPr>
              <a:t>In addition, as a targeted foundational support, governments should commit to increasing supply of psychosocial supports outside the NDIS</a:t>
            </a:r>
            <a:r>
              <a:rPr lang="en-AU" kern="100" dirty="0">
                <a:solidFill>
                  <a:schemeClr val="accent2">
                    <a:lumMod val="75000"/>
                  </a:schemeClr>
                </a:solidFill>
                <a:effectLst/>
                <a:ea typeface="Segoe UI" panose="020B0502040204020203" pitchFamily="34" charset="0"/>
                <a:cs typeface="Arial" panose="020B0604020202020204" pitchFamily="34" charset="0"/>
              </a:rPr>
              <a:t> </a:t>
            </a:r>
            <a:r>
              <a:rPr lang="en-AU" dirty="0">
                <a:solidFill>
                  <a:schemeClr val="tx1"/>
                </a:solidFill>
              </a:rPr>
              <a:t>to assist people with severe and persistent mental ill-health currently unable to access supports </a:t>
            </a:r>
            <a:r>
              <a:rPr lang="en-AU" kern="100" dirty="0">
                <a:effectLst/>
                <a:ea typeface="Segoe UI" panose="020B0502040204020203" pitchFamily="34" charset="0"/>
                <a:cs typeface="Arial" panose="020B0604020202020204" pitchFamily="34" charset="0"/>
              </a:rPr>
              <a:t>(see Action 1.11).</a:t>
            </a:r>
            <a:endParaRPr lang="en-AU" kern="100" dirty="0">
              <a:effectLst/>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9A6D45CB-DDF2-4692-5A00-697B5B136EDB}"/>
              </a:ext>
            </a:extLst>
          </p:cNvPr>
          <p:cNvSpPr>
            <a:spLocks noGrp="1"/>
          </p:cNvSpPr>
          <p:nvPr>
            <p:ph type="sldNum" sz="quarter" idx="1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B2880-EB56-964E-BAB5-6BEE7F2478A4}"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923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BC13-CE76-4A67-918A-990116CC1448}"/>
              </a:ext>
            </a:extLst>
          </p:cNvPr>
          <p:cNvSpPr>
            <a:spLocks noGrp="1"/>
          </p:cNvSpPr>
          <p:nvPr>
            <p:ph type="title"/>
          </p:nvPr>
        </p:nvSpPr>
        <p:spPr>
          <a:xfrm>
            <a:off x="682094" y="1145823"/>
            <a:ext cx="10915357" cy="888079"/>
          </a:xfrm>
        </p:spPr>
        <p:txBody>
          <a:bodyPr>
            <a:noAutofit/>
          </a:bodyPr>
          <a:lstStyle/>
          <a:p>
            <a:r>
              <a:rPr lang="en-AU" sz="2000" b="1" kern="100" dirty="0">
                <a:effectLst/>
                <a:ea typeface="Segoe UI" panose="020B0502040204020203" pitchFamily="34" charset="0"/>
                <a:cs typeface="Arial" panose="020B0604020202020204" pitchFamily="34" charset="0"/>
              </a:rPr>
              <a:t>Action 7.6: </a:t>
            </a:r>
            <a:r>
              <a:rPr lang="en-AU" sz="2000" b="1" u="sng" kern="100" dirty="0">
                <a:effectLst/>
                <a:ea typeface="Segoe UI" panose="020B0502040204020203" pitchFamily="34" charset="0"/>
                <a:cs typeface="Arial" panose="020B0604020202020204" pitchFamily="34" charset="0"/>
              </a:rPr>
              <a:t>All Australian governments</a:t>
            </a:r>
            <a:r>
              <a:rPr lang="en-AU" sz="2000" b="1" kern="100" dirty="0">
                <a:effectLst/>
                <a:ea typeface="Segoe UI" panose="020B0502040204020203" pitchFamily="34" charset="0"/>
                <a:cs typeface="Arial" panose="020B0604020202020204" pitchFamily="34" charset="0"/>
              </a:rPr>
              <a:t> should improve access to mental health services for people with severe mental illness and strengthen the interfaces between the mental health system and NDIS. </a:t>
            </a:r>
            <a:br>
              <a:rPr lang="en-AU" sz="1800" kern="100" dirty="0">
                <a:effectLst/>
                <a:latin typeface="Calibri" panose="020F0502020204030204" pitchFamily="34" charset="0"/>
                <a:ea typeface="Calibri" panose="020F0502020204030204" pitchFamily="34" charset="0"/>
                <a:cs typeface="Angsana New" panose="02020603050405020304" pitchFamily="18" charset="-34"/>
              </a:rPr>
            </a:br>
            <a:br>
              <a:rPr lang="en-AU" sz="2000" kern="100" dirty="0">
                <a:effectLst/>
                <a:latin typeface="Calibri" panose="020F0502020204030204" pitchFamily="34" charset="0"/>
                <a:ea typeface="Calibri" panose="020F0502020204030204" pitchFamily="34" charset="0"/>
                <a:cs typeface="Angsana New" panose="02020603050405020304" pitchFamily="18" charset="-34"/>
              </a:rPr>
            </a:br>
            <a:endParaRPr lang="en-AU" sz="2000" dirty="0"/>
          </a:p>
        </p:txBody>
      </p:sp>
      <p:sp>
        <p:nvSpPr>
          <p:cNvPr id="3" name="Content Placeholder 2">
            <a:extLst>
              <a:ext uri="{FF2B5EF4-FFF2-40B4-BE49-F238E27FC236}">
                <a16:creationId xmlns:a16="http://schemas.microsoft.com/office/drawing/2014/main" id="{FEC19CD2-5946-906C-9887-BC60A5E8A2ED}"/>
              </a:ext>
            </a:extLst>
          </p:cNvPr>
          <p:cNvSpPr>
            <a:spLocks noGrp="1"/>
          </p:cNvSpPr>
          <p:nvPr>
            <p:ph sz="quarter" idx="16"/>
          </p:nvPr>
        </p:nvSpPr>
        <p:spPr>
          <a:xfrm>
            <a:off x="682094" y="2291645"/>
            <a:ext cx="10915357" cy="4021606"/>
          </a:xfrm>
        </p:spPr>
        <p:txBody>
          <a:bodyPr>
            <a:normAutofit fontScale="92500" lnSpcReduction="20000"/>
          </a:bodyPr>
          <a:lstStyle/>
          <a:p>
            <a:pPr marL="342900" indent="-342900">
              <a:lnSpc>
                <a:spcPct val="120000"/>
              </a:lnSpc>
              <a:spcAft>
                <a:spcPts val="1000"/>
              </a:spcAft>
              <a:buFont typeface="Symbol" panose="05050102010706020507" pitchFamily="18" charset="2"/>
              <a:buChar char=""/>
            </a:pPr>
            <a:r>
              <a:rPr lang="en-AU" sz="2200" kern="100" dirty="0">
                <a:cs typeface="Arial" panose="020B0604020202020204" pitchFamily="34" charset="0"/>
              </a:rPr>
              <a:t>Governments should update the National Mental Health and Suicide Prevention Agreements to set out an overarching approach to psychosocial disability supports to improve the integration and co-ordination of the NDIS and mental health systems. </a:t>
            </a:r>
          </a:p>
          <a:p>
            <a:pPr marL="342900" indent="-342900">
              <a:lnSpc>
                <a:spcPct val="120000"/>
              </a:lnSpc>
              <a:spcAft>
                <a:spcPts val="1000"/>
              </a:spcAft>
              <a:buFont typeface="Symbol" panose="05050102010706020507" pitchFamily="18" charset="2"/>
              <a:buChar char=""/>
            </a:pPr>
            <a:r>
              <a:rPr lang="en-AU" sz="2200" kern="100" dirty="0">
                <a:cs typeface="Arial" panose="020B0604020202020204" pitchFamily="34" charset="0"/>
              </a:rPr>
              <a:t>This should include: reforms to prioritise treatment for participants with psychosocial disability; early interventions to prevent and reduce the disability impacts of serious mental illness; and improving access to mental health services for participants more broadly. </a:t>
            </a:r>
          </a:p>
          <a:p>
            <a:pPr marL="342900" indent="-342900">
              <a:lnSpc>
                <a:spcPct val="120000"/>
              </a:lnSpc>
              <a:spcAft>
                <a:spcPts val="1000"/>
              </a:spcAft>
              <a:buFont typeface="Symbol" panose="05050102010706020507" pitchFamily="18" charset="2"/>
              <a:buChar char=""/>
            </a:pPr>
            <a:r>
              <a:rPr lang="en-AU" sz="2200" kern="100" dirty="0">
                <a:cs typeface="Arial" panose="020B0604020202020204" pitchFamily="34" charset="0"/>
              </a:rPr>
              <a:t>The NDIS and state and territory governments should develop Memoranda of Understanding to operationalise the approach to psychosocial disability supports (see Action 2.6), such as those agreed in the National Mental Health and Suicide Prevention Agreements.</a:t>
            </a:r>
          </a:p>
          <a:p>
            <a:pPr marL="342900" indent="-34290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9A6D45CB-DDF2-4692-5A00-697B5B136EDB}"/>
              </a:ext>
            </a:extLst>
          </p:cNvPr>
          <p:cNvSpPr>
            <a:spLocks noGrp="1"/>
          </p:cNvSpPr>
          <p:nvPr>
            <p:ph type="sldNum" sz="quarter" idx="1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B2880-EB56-964E-BAB5-6BEE7F2478A4}"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1981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BC13-CE76-4A67-918A-990116CC1448}"/>
              </a:ext>
            </a:extLst>
          </p:cNvPr>
          <p:cNvSpPr>
            <a:spLocks noGrp="1"/>
          </p:cNvSpPr>
          <p:nvPr>
            <p:ph type="title"/>
          </p:nvPr>
        </p:nvSpPr>
        <p:spPr>
          <a:xfrm>
            <a:off x="682094" y="1165686"/>
            <a:ext cx="10915357" cy="509901"/>
          </a:xfrm>
        </p:spPr>
        <p:txBody>
          <a:bodyPr>
            <a:normAutofit fontScale="90000"/>
          </a:bodyPr>
          <a:lstStyle/>
          <a:p>
            <a:r>
              <a:rPr lang="en-AU" dirty="0"/>
              <a:t>Next Steps</a:t>
            </a:r>
          </a:p>
        </p:txBody>
      </p:sp>
      <p:sp>
        <p:nvSpPr>
          <p:cNvPr id="3" name="Content Placeholder 2">
            <a:extLst>
              <a:ext uri="{FF2B5EF4-FFF2-40B4-BE49-F238E27FC236}">
                <a16:creationId xmlns:a16="http://schemas.microsoft.com/office/drawing/2014/main" id="{FEC19CD2-5946-906C-9887-BC60A5E8A2ED}"/>
              </a:ext>
            </a:extLst>
          </p:cNvPr>
          <p:cNvSpPr>
            <a:spLocks noGrp="1"/>
          </p:cNvSpPr>
          <p:nvPr>
            <p:ph sz="quarter" idx="16"/>
          </p:nvPr>
        </p:nvSpPr>
        <p:spPr>
          <a:xfrm>
            <a:off x="682093" y="1814327"/>
            <a:ext cx="10915357" cy="4051610"/>
          </a:xfrm>
        </p:spPr>
        <p:txBody>
          <a:bodyPr>
            <a:normAutofit fontScale="92500"/>
          </a:bodyPr>
          <a:lstStyle/>
          <a:p>
            <a:pPr marL="342900" indent="-342900">
              <a:buFont typeface="Arial" panose="020B0604020202020204" pitchFamily="34" charset="0"/>
              <a:buChar char="•"/>
            </a:pPr>
            <a:r>
              <a:rPr lang="en-AU" dirty="0"/>
              <a:t>The National Cabinet in December 2023 agreed to jointly design additional Foundational Supports to be jointly commissioned by the Commonwealth and the states, with the work oversighted by the First Secretaries Group. Additionally, the Council of Federal Financial Relations will oversight costs of the reforms and report to National Cabinet.</a:t>
            </a:r>
          </a:p>
          <a:p>
            <a:pPr marL="342900" indent="-342900">
              <a:buFont typeface="Arial" panose="020B0604020202020204" pitchFamily="34" charset="0"/>
              <a:buChar char="•"/>
            </a:pPr>
            <a:r>
              <a:rPr lang="en-AU" dirty="0"/>
              <a:t>An initial tranche of legislation will be introduced into the Commonwealth Parliament in the first half of 2024, with rule changes phased in as developed.</a:t>
            </a:r>
          </a:p>
          <a:p>
            <a:pPr marL="342900" indent="-342900">
              <a:buFont typeface="Arial" panose="020B0604020202020204" pitchFamily="34" charset="0"/>
              <a:buChar char="•"/>
            </a:pPr>
            <a:r>
              <a:rPr lang="en-AU" sz="2100" dirty="0"/>
              <a:t>The delivery of Foundational Supports would look to be delivered through existing government service settings where appropriate (e.g. child care, schools), phased in over time.</a:t>
            </a:r>
          </a:p>
          <a:p>
            <a:pPr marL="342900" indent="-342900">
              <a:buFont typeface="Arial" panose="020B0604020202020204" pitchFamily="34" charset="0"/>
              <a:buChar char="•"/>
            </a:pPr>
            <a:r>
              <a:rPr lang="en-AU" sz="2100" dirty="0"/>
              <a:t>These commitments demonstrate Governments’ ongoing commitment to the NDIS. </a:t>
            </a:r>
          </a:p>
          <a:p>
            <a:pPr marL="342900" indent="-342900">
              <a:buFont typeface="Arial" panose="020B0604020202020204" pitchFamily="34" charset="0"/>
              <a:buChar char="•"/>
            </a:pPr>
            <a:r>
              <a:rPr lang="en-AU" sz="2100" dirty="0"/>
              <a:t>Reforms will be implemented in discussions with the disability and mental health communities.</a:t>
            </a:r>
          </a:p>
          <a:p>
            <a:pPr marL="342900" indent="-342900">
              <a:buFont typeface="Arial" panose="020B0604020202020204" pitchFamily="34" charset="0"/>
              <a:buChar char="•"/>
            </a:pPr>
            <a:r>
              <a:rPr lang="en-AU" sz="2100" dirty="0"/>
              <a:t>Commonwealth and state and territory governments are considering and developing their responses to the NDIS Review Panel recommendations. </a:t>
            </a:r>
          </a:p>
          <a:p>
            <a:pPr marL="342900" indent="-342900">
              <a:buFont typeface="Arial" panose="020B0604020202020204" pitchFamily="34" charset="0"/>
              <a:buChar char="•"/>
            </a:pPr>
            <a:endParaRPr lang="en-AU" dirty="0"/>
          </a:p>
          <a:p>
            <a:pPr lvl="1">
              <a:lnSpc>
                <a:spcPct val="110000"/>
              </a:lnSpc>
              <a:spcAft>
                <a:spcPts val="1000"/>
              </a:spcAft>
            </a:pPr>
            <a:endParaRPr lang="en-AU" sz="2000" kern="100" dirty="0">
              <a:solidFill>
                <a:srgbClr val="0070C0"/>
              </a:solidFill>
              <a:cs typeface="Arial" panose="020B0604020202020204" pitchFamily="34" charset="0"/>
            </a:endParaRPr>
          </a:p>
          <a:p>
            <a:pPr marL="342900" indent="-342900">
              <a:lnSpc>
                <a:spcPct val="120000"/>
              </a:lnSpc>
              <a:spcAft>
                <a:spcPts val="1000"/>
              </a:spcAft>
              <a:buFont typeface="Symbol" panose="05050102010706020507" pitchFamily="18" charset="2"/>
              <a:buChar char=""/>
            </a:pPr>
            <a:endParaRPr lang="en-AU" sz="1800" kern="100" dirty="0">
              <a:effectLst/>
              <a:latin typeface="Calibri" panose="020F0502020204030204" pitchFamily="34" charset="0"/>
              <a:ea typeface="Calibri" panose="020F0502020204030204" pitchFamily="34" charset="0"/>
              <a:cs typeface="Angsana New" panose="02020603050405020304" pitchFamily="18" charset="-34"/>
            </a:endParaRPr>
          </a:p>
          <a:p>
            <a:pPr marL="342900" lvl="0" indent="-342900">
              <a:lnSpc>
                <a:spcPct val="120000"/>
              </a:lnSpc>
              <a:spcAft>
                <a:spcPts val="1000"/>
              </a:spcAft>
              <a:buFont typeface="Symbol" panose="05050102010706020507" pitchFamily="18" charset="2"/>
              <a:buChar char=""/>
            </a:pPr>
            <a:endParaRPr lang="en-AU" sz="1100" kern="100" dirty="0">
              <a:effectLst/>
              <a:latin typeface="Calibri" panose="020F0502020204030204" pitchFamily="34" charset="0"/>
              <a:ea typeface="Calibri" panose="020F0502020204030204" pitchFamily="34" charset="0"/>
              <a:cs typeface="Angsana New" panose="02020603050405020304" pitchFamily="18" charset="-34"/>
            </a:endParaRPr>
          </a:p>
          <a:p>
            <a:pPr marL="742950" lvl="1" indent="-285750">
              <a:lnSpc>
                <a:spcPct val="107000"/>
              </a:lnSpc>
              <a:buFont typeface="Courier New" panose="02070309020205020404" pitchFamily="49" charset="0"/>
              <a:buChar char="o"/>
            </a:pPr>
            <a:endParaRPr lang="en-AU" sz="1100" kern="100" dirty="0">
              <a:effectLst/>
              <a:latin typeface="Calibri" panose="020F0502020204030204" pitchFamily="34" charset="0"/>
              <a:ea typeface="Calibri" panose="020F0502020204030204" pitchFamily="34" charset="0"/>
              <a:cs typeface="Angsana New" panose="02020603050405020304" pitchFamily="18" charset="-34"/>
            </a:endParaRPr>
          </a:p>
          <a:p>
            <a:pPr marL="342900" indent="-34290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9A6D45CB-DDF2-4692-5A00-697B5B136EDB}"/>
              </a:ext>
            </a:extLst>
          </p:cNvPr>
          <p:cNvSpPr>
            <a:spLocks noGrp="1"/>
          </p:cNvSpPr>
          <p:nvPr>
            <p:ph type="sldNum" sz="quarter" idx="1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B2880-EB56-964E-BAB5-6BEE7F2478A4}"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9658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BC13-CE76-4A67-918A-990116CC1448}"/>
              </a:ext>
            </a:extLst>
          </p:cNvPr>
          <p:cNvSpPr>
            <a:spLocks noGrp="1"/>
          </p:cNvSpPr>
          <p:nvPr>
            <p:ph type="title"/>
          </p:nvPr>
        </p:nvSpPr>
        <p:spPr>
          <a:xfrm>
            <a:off x="682094" y="1165686"/>
            <a:ext cx="10915357" cy="509901"/>
          </a:xfrm>
        </p:spPr>
        <p:txBody>
          <a:bodyPr>
            <a:normAutofit fontScale="90000"/>
          </a:bodyPr>
          <a:lstStyle/>
          <a:p>
            <a:r>
              <a:rPr lang="en-AU" dirty="0"/>
              <a:t>Communique Disability Reform Ministers February 2024 </a:t>
            </a:r>
          </a:p>
        </p:txBody>
      </p:sp>
      <p:sp>
        <p:nvSpPr>
          <p:cNvPr id="3" name="Content Placeholder 2">
            <a:extLst>
              <a:ext uri="{FF2B5EF4-FFF2-40B4-BE49-F238E27FC236}">
                <a16:creationId xmlns:a16="http://schemas.microsoft.com/office/drawing/2014/main" id="{FEC19CD2-5946-906C-9887-BC60A5E8A2ED}"/>
              </a:ext>
            </a:extLst>
          </p:cNvPr>
          <p:cNvSpPr>
            <a:spLocks noGrp="1"/>
          </p:cNvSpPr>
          <p:nvPr>
            <p:ph sz="quarter" idx="16"/>
          </p:nvPr>
        </p:nvSpPr>
        <p:spPr>
          <a:xfrm>
            <a:off x="682093" y="1814327"/>
            <a:ext cx="10915357" cy="4051610"/>
          </a:xfrm>
        </p:spPr>
        <p:txBody>
          <a:bodyPr>
            <a:normAutofit/>
          </a:bodyPr>
          <a:lstStyle/>
          <a:p>
            <a:pPr marL="285750" indent="-285750">
              <a:buFont typeface="Arial" panose="020B0604020202020204" pitchFamily="34" charset="0"/>
              <a:buChar char="•"/>
            </a:pPr>
            <a:endParaRPr lang="en-AU" kern="100" dirty="0">
              <a:effectLst/>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AU" kern="100" dirty="0">
                <a:effectLst/>
                <a:ea typeface="Times New Roman" panose="02020603050405020304" pitchFamily="18" charset="0"/>
                <a:cs typeface="Arial" panose="020B0604020202020204" pitchFamily="34" charset="0"/>
              </a:rPr>
              <a:t>Ministers agreed to elevate the importance of Foundational Supports in the Council’s work in 2024 – reflecting the priority all governments place on working together, through the First Secretaries Group and Council of Federal Financial Relations, to establish a vision for and actions needed to establish a system of Foundational Supports across all jurisdictions</a:t>
            </a:r>
            <a:r>
              <a:rPr lang="en-AU" kern="100">
                <a:effectLst/>
                <a:ea typeface="Times New Roman" panose="02020603050405020304" pitchFamily="18" charset="0"/>
                <a:cs typeface="Arial" panose="020B0604020202020204" pitchFamily="34" charset="0"/>
              </a:rPr>
              <a:t>. </a:t>
            </a:r>
            <a:endParaRPr lang="en-AU" kern="100" dirty="0">
              <a:effectLst/>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AU" kern="100" dirty="0">
                <a:effectLst/>
                <a:ea typeface="Times New Roman" panose="02020603050405020304" pitchFamily="18" charset="0"/>
                <a:cs typeface="Arial" panose="020B0604020202020204" pitchFamily="34" charset="0"/>
              </a:rPr>
              <a:t>Ministers discussed timeframes around Foundational Supports and a shared commitment to work together to inform the design of an effective Foundational Supports system, that is evidence-informed and delivers effective outcomes for Australians with disability. They also discussed the importance of Foundational Supports for people outside the NDIS.</a:t>
            </a:r>
          </a:p>
          <a:p>
            <a:pPr marL="342900" indent="-342900">
              <a:buFont typeface="Arial" panose="020B0604020202020204" pitchFamily="34" charset="0"/>
              <a:buChar char="•"/>
            </a:pPr>
            <a:endParaRPr lang="en-AU" sz="2100" dirty="0"/>
          </a:p>
          <a:p>
            <a:pPr marL="342900" indent="-342900">
              <a:buFont typeface="Arial" panose="020B0604020202020204" pitchFamily="34" charset="0"/>
              <a:buChar char="•"/>
            </a:pPr>
            <a:endParaRPr lang="en-AU" dirty="0"/>
          </a:p>
          <a:p>
            <a:pPr lvl="1">
              <a:lnSpc>
                <a:spcPct val="110000"/>
              </a:lnSpc>
              <a:spcAft>
                <a:spcPts val="1000"/>
              </a:spcAft>
            </a:pPr>
            <a:endParaRPr lang="en-AU" sz="2000" kern="100" dirty="0">
              <a:solidFill>
                <a:srgbClr val="0070C0"/>
              </a:solidFill>
              <a:cs typeface="Arial" panose="020B0604020202020204" pitchFamily="34" charset="0"/>
            </a:endParaRPr>
          </a:p>
          <a:p>
            <a:pPr marL="342900" indent="-342900">
              <a:lnSpc>
                <a:spcPct val="120000"/>
              </a:lnSpc>
              <a:spcAft>
                <a:spcPts val="1000"/>
              </a:spcAft>
              <a:buFont typeface="Symbol" panose="05050102010706020507" pitchFamily="18" charset="2"/>
              <a:buChar char=""/>
            </a:pPr>
            <a:endParaRPr lang="en-AU" sz="1800" kern="100" dirty="0">
              <a:effectLst/>
              <a:latin typeface="Calibri" panose="020F0502020204030204" pitchFamily="34" charset="0"/>
              <a:ea typeface="Calibri" panose="020F0502020204030204" pitchFamily="34" charset="0"/>
              <a:cs typeface="Angsana New" panose="02020603050405020304" pitchFamily="18" charset="-34"/>
            </a:endParaRPr>
          </a:p>
          <a:p>
            <a:pPr marL="342900" lvl="0" indent="-342900">
              <a:lnSpc>
                <a:spcPct val="120000"/>
              </a:lnSpc>
              <a:spcAft>
                <a:spcPts val="1000"/>
              </a:spcAft>
              <a:buFont typeface="Symbol" panose="05050102010706020507" pitchFamily="18" charset="2"/>
              <a:buChar char=""/>
            </a:pPr>
            <a:endParaRPr lang="en-AU" sz="1100" kern="100" dirty="0">
              <a:effectLst/>
              <a:latin typeface="Calibri" panose="020F0502020204030204" pitchFamily="34" charset="0"/>
              <a:ea typeface="Calibri" panose="020F0502020204030204" pitchFamily="34" charset="0"/>
              <a:cs typeface="Angsana New" panose="02020603050405020304" pitchFamily="18" charset="-34"/>
            </a:endParaRPr>
          </a:p>
          <a:p>
            <a:pPr marL="742950" lvl="1" indent="-285750">
              <a:lnSpc>
                <a:spcPct val="107000"/>
              </a:lnSpc>
              <a:buFont typeface="Courier New" panose="02070309020205020404" pitchFamily="49" charset="0"/>
              <a:buChar char="o"/>
            </a:pPr>
            <a:endParaRPr lang="en-AU" sz="1100" kern="100" dirty="0">
              <a:effectLst/>
              <a:latin typeface="Calibri" panose="020F0502020204030204" pitchFamily="34" charset="0"/>
              <a:ea typeface="Calibri" panose="020F0502020204030204" pitchFamily="34" charset="0"/>
              <a:cs typeface="Angsana New" panose="02020603050405020304" pitchFamily="18" charset="-34"/>
            </a:endParaRPr>
          </a:p>
          <a:p>
            <a:pPr marL="342900" indent="-34290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9A6D45CB-DDF2-4692-5A00-697B5B136EDB}"/>
              </a:ext>
            </a:extLst>
          </p:cNvPr>
          <p:cNvSpPr>
            <a:spLocks noGrp="1"/>
          </p:cNvSpPr>
          <p:nvPr>
            <p:ph type="sldNum" sz="quarter" idx="1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B2880-EB56-964E-BAB5-6BEE7F2478A4}"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8308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0E68DBA-7467-4696-B5A1-F57E56CF2C10}"/>
              </a:ext>
            </a:extLst>
          </p:cNvPr>
          <p:cNvSpPr>
            <a:spLocks noGrp="1"/>
          </p:cNvSpPr>
          <p:nvPr>
            <p:ph type="subTitle" idx="13"/>
          </p:nvPr>
        </p:nvSpPr>
        <p:spPr>
          <a:xfrm>
            <a:off x="2891619" y="2209954"/>
            <a:ext cx="8161865" cy="1123304"/>
          </a:xfrm>
        </p:spPr>
        <p:txBody>
          <a:bodyPr>
            <a:normAutofit/>
          </a:bodyPr>
          <a:lstStyle/>
          <a:p>
            <a:r>
              <a:rPr lang="en-US" sz="3600" dirty="0"/>
              <a:t>Q&amp;A</a:t>
            </a:r>
          </a:p>
          <a:p>
            <a:endParaRPr lang="en-AU" dirty="0"/>
          </a:p>
        </p:txBody>
      </p:sp>
      <p:sp>
        <p:nvSpPr>
          <p:cNvPr id="5" name="Text Placeholder 4">
            <a:extLst>
              <a:ext uri="{FF2B5EF4-FFF2-40B4-BE49-F238E27FC236}">
                <a16:creationId xmlns:a16="http://schemas.microsoft.com/office/drawing/2014/main" id="{098AC421-AB97-4D0B-A3CB-5C440952FC8B}"/>
              </a:ext>
            </a:extLst>
          </p:cNvPr>
          <p:cNvSpPr>
            <a:spLocks noGrp="1"/>
          </p:cNvSpPr>
          <p:nvPr>
            <p:ph type="body" idx="14"/>
          </p:nvPr>
        </p:nvSpPr>
        <p:spPr>
          <a:xfrm>
            <a:off x="2577355" y="704158"/>
            <a:ext cx="8476129" cy="1815162"/>
          </a:xfrm>
        </p:spPr>
        <p:txBody>
          <a:bodyPr/>
          <a:lstStyle/>
          <a:p>
            <a:r>
              <a:rPr lang="en-US" dirty="0"/>
              <a:t>Dr Gerry Naughtin OAM</a:t>
            </a:r>
            <a:br>
              <a:rPr lang="en-US" dirty="0"/>
            </a:br>
            <a:endParaRPr lang="en-AU" dirty="0"/>
          </a:p>
        </p:txBody>
      </p:sp>
      <p:pic>
        <p:nvPicPr>
          <p:cNvPr id="7" name="Picture 6" descr="A white background with black and white clouds">
            <a:extLst>
              <a:ext uri="{FF2B5EF4-FFF2-40B4-BE49-F238E27FC236}">
                <a16:creationId xmlns:a16="http://schemas.microsoft.com/office/drawing/2014/main" id="{86B41977-4EA3-D914-430C-B7C5A208734E}"/>
              </a:ext>
            </a:extLst>
          </p:cNvPr>
          <p:cNvPicPr>
            <a:picLocks noChangeAspect="1"/>
          </p:cNvPicPr>
          <p:nvPr/>
        </p:nvPicPr>
        <p:blipFill>
          <a:blip r:embed="rId3"/>
          <a:stretch>
            <a:fillRect/>
          </a:stretch>
        </p:blipFill>
        <p:spPr>
          <a:xfrm>
            <a:off x="0" y="5270500"/>
            <a:ext cx="12192000" cy="1587500"/>
          </a:xfrm>
          <a:prstGeom prst="rect">
            <a:avLst/>
          </a:prstGeom>
        </p:spPr>
      </p:pic>
    </p:spTree>
    <p:extLst>
      <p:ext uri="{BB962C8B-B14F-4D97-AF65-F5344CB8AC3E}">
        <p14:creationId xmlns:p14="http://schemas.microsoft.com/office/powerpoint/2010/main" val="1439932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0E68DBA-7467-4696-B5A1-F57E56CF2C10}"/>
              </a:ext>
            </a:extLst>
          </p:cNvPr>
          <p:cNvSpPr>
            <a:spLocks noGrp="1"/>
          </p:cNvSpPr>
          <p:nvPr>
            <p:ph type="subTitle" idx="13"/>
          </p:nvPr>
        </p:nvSpPr>
        <p:spPr>
          <a:xfrm>
            <a:off x="2891619" y="2437878"/>
            <a:ext cx="8359477" cy="2379026"/>
          </a:xfrm>
        </p:spPr>
        <p:txBody>
          <a:bodyPr>
            <a:normAutofit fontScale="40000" lnSpcReduction="20000"/>
          </a:bodyPr>
          <a:lstStyle/>
          <a:p>
            <a:r>
              <a:rPr lang="en-AU" sz="7400" dirty="0"/>
              <a:t>Kate Johnson, Open Minds</a:t>
            </a:r>
          </a:p>
          <a:p>
            <a:r>
              <a:rPr lang="en-AU" sz="7400" dirty="0"/>
              <a:t>Kollen Sussman, One Good* Day</a:t>
            </a:r>
          </a:p>
          <a:p>
            <a:r>
              <a:rPr lang="en-AU" sz="7400" dirty="0"/>
              <a:t>Tanya O’Shea, Impact Community Services</a:t>
            </a:r>
          </a:p>
          <a:p>
            <a:r>
              <a:rPr lang="en-AU" sz="7400" dirty="0"/>
              <a:t>Cameron Thayer, Karakan</a:t>
            </a:r>
          </a:p>
          <a:p>
            <a:r>
              <a:rPr lang="en-AU" sz="7400" dirty="0"/>
              <a:t>Dr Gerry Naughtin OAM, NDIA</a:t>
            </a:r>
          </a:p>
          <a:p>
            <a:endParaRPr lang="en-AU" dirty="0"/>
          </a:p>
        </p:txBody>
      </p:sp>
      <p:sp>
        <p:nvSpPr>
          <p:cNvPr id="5" name="Text Placeholder 4">
            <a:extLst>
              <a:ext uri="{FF2B5EF4-FFF2-40B4-BE49-F238E27FC236}">
                <a16:creationId xmlns:a16="http://schemas.microsoft.com/office/drawing/2014/main" id="{098AC421-AB97-4D0B-A3CB-5C440952FC8B}"/>
              </a:ext>
            </a:extLst>
          </p:cNvPr>
          <p:cNvSpPr>
            <a:spLocks noGrp="1"/>
          </p:cNvSpPr>
          <p:nvPr>
            <p:ph type="body" idx="14"/>
          </p:nvPr>
        </p:nvSpPr>
        <p:spPr>
          <a:xfrm>
            <a:off x="2577355" y="956444"/>
            <a:ext cx="8476129" cy="1815162"/>
          </a:xfrm>
        </p:spPr>
        <p:txBody>
          <a:bodyPr/>
          <a:lstStyle/>
          <a:p>
            <a:r>
              <a:rPr lang="en-US" dirty="0"/>
              <a:t>Psychosocial service providers panel</a:t>
            </a:r>
            <a:br>
              <a:rPr lang="en-US" dirty="0"/>
            </a:br>
            <a:endParaRPr lang="en-AU" dirty="0"/>
          </a:p>
        </p:txBody>
      </p:sp>
      <p:pic>
        <p:nvPicPr>
          <p:cNvPr id="7" name="Picture 6" descr="A white background with black and white clouds">
            <a:extLst>
              <a:ext uri="{FF2B5EF4-FFF2-40B4-BE49-F238E27FC236}">
                <a16:creationId xmlns:a16="http://schemas.microsoft.com/office/drawing/2014/main" id="{86B41977-4EA3-D914-430C-B7C5A208734E}"/>
              </a:ext>
            </a:extLst>
          </p:cNvPr>
          <p:cNvPicPr>
            <a:picLocks noChangeAspect="1"/>
          </p:cNvPicPr>
          <p:nvPr/>
        </p:nvPicPr>
        <p:blipFill>
          <a:blip r:embed="rId3"/>
          <a:stretch>
            <a:fillRect/>
          </a:stretch>
        </p:blipFill>
        <p:spPr>
          <a:xfrm>
            <a:off x="0" y="5270500"/>
            <a:ext cx="12192000" cy="1587500"/>
          </a:xfrm>
          <a:prstGeom prst="rect">
            <a:avLst/>
          </a:prstGeom>
        </p:spPr>
      </p:pic>
    </p:spTree>
    <p:extLst>
      <p:ext uri="{BB962C8B-B14F-4D97-AF65-F5344CB8AC3E}">
        <p14:creationId xmlns:p14="http://schemas.microsoft.com/office/powerpoint/2010/main" val="3920610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0E68DBA-7467-4696-B5A1-F57E56CF2C10}"/>
              </a:ext>
            </a:extLst>
          </p:cNvPr>
          <p:cNvSpPr>
            <a:spLocks noGrp="1"/>
          </p:cNvSpPr>
          <p:nvPr>
            <p:ph type="subTitle" idx="13"/>
          </p:nvPr>
        </p:nvSpPr>
        <p:spPr>
          <a:xfrm>
            <a:off x="2891619" y="2437878"/>
            <a:ext cx="8359477" cy="2379026"/>
          </a:xfrm>
        </p:spPr>
        <p:txBody>
          <a:bodyPr>
            <a:normAutofit fontScale="40000" lnSpcReduction="20000"/>
          </a:bodyPr>
          <a:lstStyle/>
          <a:p>
            <a:r>
              <a:rPr lang="en-AU" sz="7400" dirty="0"/>
              <a:t>Janet Meagher</a:t>
            </a:r>
          </a:p>
          <a:p>
            <a:r>
              <a:rPr lang="en-AU" sz="7400" dirty="0"/>
              <a:t>Jordan Frith</a:t>
            </a:r>
          </a:p>
          <a:p>
            <a:r>
              <a:rPr lang="en-AU" sz="7400" dirty="0"/>
              <a:t>Marina Cover</a:t>
            </a:r>
          </a:p>
          <a:p>
            <a:r>
              <a:rPr lang="en-AU" sz="7400" dirty="0"/>
              <a:t>Dr Alexis Wallace</a:t>
            </a:r>
          </a:p>
          <a:p>
            <a:r>
              <a:rPr lang="en-AU" sz="7400" dirty="0"/>
              <a:t>Dr Gerry Naughtin OAM</a:t>
            </a:r>
          </a:p>
          <a:p>
            <a:endParaRPr lang="en-AU" dirty="0"/>
          </a:p>
        </p:txBody>
      </p:sp>
      <p:sp>
        <p:nvSpPr>
          <p:cNvPr id="5" name="Text Placeholder 4">
            <a:extLst>
              <a:ext uri="{FF2B5EF4-FFF2-40B4-BE49-F238E27FC236}">
                <a16:creationId xmlns:a16="http://schemas.microsoft.com/office/drawing/2014/main" id="{098AC421-AB97-4D0B-A3CB-5C440952FC8B}"/>
              </a:ext>
            </a:extLst>
          </p:cNvPr>
          <p:cNvSpPr>
            <a:spLocks noGrp="1"/>
          </p:cNvSpPr>
          <p:nvPr>
            <p:ph type="body" idx="14"/>
          </p:nvPr>
        </p:nvSpPr>
        <p:spPr>
          <a:xfrm>
            <a:off x="2577355" y="956444"/>
            <a:ext cx="8476129" cy="1815162"/>
          </a:xfrm>
        </p:spPr>
        <p:txBody>
          <a:bodyPr/>
          <a:lstStyle/>
          <a:p>
            <a:r>
              <a:rPr lang="en-US" dirty="0"/>
              <a:t>Lived experience and </a:t>
            </a:r>
          </a:p>
          <a:p>
            <a:r>
              <a:rPr lang="en-US" dirty="0"/>
              <a:t>carer panel</a:t>
            </a:r>
            <a:br>
              <a:rPr lang="en-US" dirty="0"/>
            </a:br>
            <a:endParaRPr lang="en-AU" dirty="0"/>
          </a:p>
        </p:txBody>
      </p:sp>
      <p:pic>
        <p:nvPicPr>
          <p:cNvPr id="7" name="Picture 6" descr="A white background with black and white clouds">
            <a:extLst>
              <a:ext uri="{FF2B5EF4-FFF2-40B4-BE49-F238E27FC236}">
                <a16:creationId xmlns:a16="http://schemas.microsoft.com/office/drawing/2014/main" id="{86B41977-4EA3-D914-430C-B7C5A208734E}"/>
              </a:ext>
            </a:extLst>
          </p:cNvPr>
          <p:cNvPicPr>
            <a:picLocks noChangeAspect="1"/>
          </p:cNvPicPr>
          <p:nvPr/>
        </p:nvPicPr>
        <p:blipFill>
          <a:blip r:embed="rId3"/>
          <a:stretch>
            <a:fillRect/>
          </a:stretch>
        </p:blipFill>
        <p:spPr>
          <a:xfrm>
            <a:off x="0" y="5270500"/>
            <a:ext cx="12192000" cy="1587500"/>
          </a:xfrm>
          <a:prstGeom prst="rect">
            <a:avLst/>
          </a:prstGeom>
        </p:spPr>
      </p:pic>
    </p:spTree>
    <p:extLst>
      <p:ext uri="{BB962C8B-B14F-4D97-AF65-F5344CB8AC3E}">
        <p14:creationId xmlns:p14="http://schemas.microsoft.com/office/powerpoint/2010/main" val="1704490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0E68DBA-7467-4696-B5A1-F57E56CF2C10}"/>
              </a:ext>
            </a:extLst>
          </p:cNvPr>
          <p:cNvSpPr>
            <a:spLocks noGrp="1"/>
          </p:cNvSpPr>
          <p:nvPr>
            <p:ph type="subTitle" idx="13"/>
          </p:nvPr>
        </p:nvSpPr>
        <p:spPr>
          <a:xfrm>
            <a:off x="2891619" y="2209954"/>
            <a:ext cx="8161865" cy="1123304"/>
          </a:xfrm>
        </p:spPr>
        <p:txBody>
          <a:bodyPr>
            <a:normAutofit fontScale="92500" lnSpcReduction="10000"/>
          </a:bodyPr>
          <a:lstStyle/>
          <a:p>
            <a:r>
              <a:rPr lang="en-US" sz="3600" dirty="0"/>
              <a:t>Aunty Kathryn Fisher</a:t>
            </a:r>
          </a:p>
          <a:p>
            <a:r>
              <a:rPr lang="en-US" sz="3600" dirty="0"/>
              <a:t>Turbal Dippil</a:t>
            </a:r>
          </a:p>
          <a:p>
            <a:endParaRPr lang="en-AU" dirty="0"/>
          </a:p>
        </p:txBody>
      </p:sp>
      <p:sp>
        <p:nvSpPr>
          <p:cNvPr id="5" name="Text Placeholder 4">
            <a:extLst>
              <a:ext uri="{FF2B5EF4-FFF2-40B4-BE49-F238E27FC236}">
                <a16:creationId xmlns:a16="http://schemas.microsoft.com/office/drawing/2014/main" id="{098AC421-AB97-4D0B-A3CB-5C440952FC8B}"/>
              </a:ext>
            </a:extLst>
          </p:cNvPr>
          <p:cNvSpPr>
            <a:spLocks noGrp="1"/>
          </p:cNvSpPr>
          <p:nvPr>
            <p:ph type="body" idx="14"/>
          </p:nvPr>
        </p:nvSpPr>
        <p:spPr>
          <a:xfrm>
            <a:off x="2577355" y="704158"/>
            <a:ext cx="8476129" cy="1815162"/>
          </a:xfrm>
        </p:spPr>
        <p:txBody>
          <a:bodyPr/>
          <a:lstStyle/>
          <a:p>
            <a:r>
              <a:rPr lang="en-US" dirty="0"/>
              <a:t>Welcome to Country</a:t>
            </a:r>
            <a:br>
              <a:rPr lang="en-US" dirty="0"/>
            </a:br>
            <a:endParaRPr lang="en-AU" dirty="0"/>
          </a:p>
        </p:txBody>
      </p:sp>
      <p:pic>
        <p:nvPicPr>
          <p:cNvPr id="7" name="Picture 6" descr="A white background with black and white clouds">
            <a:extLst>
              <a:ext uri="{FF2B5EF4-FFF2-40B4-BE49-F238E27FC236}">
                <a16:creationId xmlns:a16="http://schemas.microsoft.com/office/drawing/2014/main" id="{86B41977-4EA3-D914-430C-B7C5A208734E}"/>
              </a:ext>
            </a:extLst>
          </p:cNvPr>
          <p:cNvPicPr>
            <a:picLocks noChangeAspect="1"/>
          </p:cNvPicPr>
          <p:nvPr/>
        </p:nvPicPr>
        <p:blipFill>
          <a:blip r:embed="rId3"/>
          <a:stretch>
            <a:fillRect/>
          </a:stretch>
        </p:blipFill>
        <p:spPr>
          <a:xfrm>
            <a:off x="0" y="5270500"/>
            <a:ext cx="12192000" cy="1587500"/>
          </a:xfrm>
          <a:prstGeom prst="rect">
            <a:avLst/>
          </a:prstGeom>
        </p:spPr>
      </p:pic>
    </p:spTree>
    <p:extLst>
      <p:ext uri="{BB962C8B-B14F-4D97-AF65-F5344CB8AC3E}">
        <p14:creationId xmlns:p14="http://schemas.microsoft.com/office/powerpoint/2010/main" val="459488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0E68DBA-7467-4696-B5A1-F57E56CF2C10}"/>
              </a:ext>
            </a:extLst>
          </p:cNvPr>
          <p:cNvSpPr>
            <a:spLocks noGrp="1"/>
          </p:cNvSpPr>
          <p:nvPr>
            <p:ph type="subTitle" idx="13"/>
          </p:nvPr>
        </p:nvSpPr>
        <p:spPr>
          <a:xfrm>
            <a:off x="2891619" y="2209954"/>
            <a:ext cx="8161865" cy="1123304"/>
          </a:xfrm>
        </p:spPr>
        <p:txBody>
          <a:bodyPr>
            <a:normAutofit fontScale="92500" lnSpcReduction="10000"/>
          </a:bodyPr>
          <a:lstStyle/>
          <a:p>
            <a:r>
              <a:rPr lang="en-US" sz="3600" dirty="0"/>
              <a:t>Queensland Mental Health Commissioner</a:t>
            </a:r>
          </a:p>
          <a:p>
            <a:r>
              <a:rPr lang="en-US" sz="3600" dirty="0"/>
              <a:t>Ivan Frkovic</a:t>
            </a:r>
          </a:p>
          <a:p>
            <a:endParaRPr lang="en-AU" dirty="0"/>
          </a:p>
        </p:txBody>
      </p:sp>
      <p:sp>
        <p:nvSpPr>
          <p:cNvPr id="5" name="Text Placeholder 4">
            <a:extLst>
              <a:ext uri="{FF2B5EF4-FFF2-40B4-BE49-F238E27FC236}">
                <a16:creationId xmlns:a16="http://schemas.microsoft.com/office/drawing/2014/main" id="{098AC421-AB97-4D0B-A3CB-5C440952FC8B}"/>
              </a:ext>
            </a:extLst>
          </p:cNvPr>
          <p:cNvSpPr>
            <a:spLocks noGrp="1"/>
          </p:cNvSpPr>
          <p:nvPr>
            <p:ph type="body" idx="14"/>
          </p:nvPr>
        </p:nvSpPr>
        <p:spPr>
          <a:xfrm>
            <a:off x="2577355" y="704158"/>
            <a:ext cx="8476129" cy="1815162"/>
          </a:xfrm>
        </p:spPr>
        <p:txBody>
          <a:bodyPr/>
          <a:lstStyle/>
          <a:p>
            <a:r>
              <a:rPr lang="en-US" dirty="0"/>
              <a:t>Closing remarks</a:t>
            </a:r>
            <a:br>
              <a:rPr lang="en-US" dirty="0"/>
            </a:br>
            <a:endParaRPr lang="en-AU" dirty="0"/>
          </a:p>
        </p:txBody>
      </p:sp>
      <p:pic>
        <p:nvPicPr>
          <p:cNvPr id="7" name="Picture 6" descr="A white background with black and white clouds">
            <a:extLst>
              <a:ext uri="{FF2B5EF4-FFF2-40B4-BE49-F238E27FC236}">
                <a16:creationId xmlns:a16="http://schemas.microsoft.com/office/drawing/2014/main" id="{86B41977-4EA3-D914-430C-B7C5A208734E}"/>
              </a:ext>
            </a:extLst>
          </p:cNvPr>
          <p:cNvPicPr>
            <a:picLocks noChangeAspect="1"/>
          </p:cNvPicPr>
          <p:nvPr/>
        </p:nvPicPr>
        <p:blipFill>
          <a:blip r:embed="rId3"/>
          <a:stretch>
            <a:fillRect/>
          </a:stretch>
        </p:blipFill>
        <p:spPr>
          <a:xfrm>
            <a:off x="0" y="5270500"/>
            <a:ext cx="12192000" cy="1587500"/>
          </a:xfrm>
          <a:prstGeom prst="rect">
            <a:avLst/>
          </a:prstGeom>
        </p:spPr>
      </p:pic>
    </p:spTree>
    <p:extLst>
      <p:ext uri="{BB962C8B-B14F-4D97-AF65-F5344CB8AC3E}">
        <p14:creationId xmlns:p14="http://schemas.microsoft.com/office/powerpoint/2010/main" val="94423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0E68DBA-7467-4696-B5A1-F57E56CF2C10}"/>
              </a:ext>
            </a:extLst>
          </p:cNvPr>
          <p:cNvSpPr>
            <a:spLocks noGrp="1"/>
          </p:cNvSpPr>
          <p:nvPr>
            <p:ph type="subTitle" idx="13"/>
          </p:nvPr>
        </p:nvSpPr>
        <p:spPr>
          <a:xfrm>
            <a:off x="2891619" y="2209954"/>
            <a:ext cx="8161865" cy="1123304"/>
          </a:xfrm>
        </p:spPr>
        <p:txBody>
          <a:bodyPr>
            <a:normAutofit fontScale="92500" lnSpcReduction="10000"/>
          </a:bodyPr>
          <a:lstStyle/>
          <a:p>
            <a:r>
              <a:rPr lang="en-US" sz="3600" dirty="0"/>
              <a:t>Queensland Mental Health Commissioner</a:t>
            </a:r>
          </a:p>
          <a:p>
            <a:r>
              <a:rPr lang="en-US" sz="3600" dirty="0"/>
              <a:t>Ivan Frkovic</a:t>
            </a:r>
          </a:p>
          <a:p>
            <a:endParaRPr lang="en-AU" dirty="0"/>
          </a:p>
        </p:txBody>
      </p:sp>
      <p:sp>
        <p:nvSpPr>
          <p:cNvPr id="5" name="Text Placeholder 4">
            <a:extLst>
              <a:ext uri="{FF2B5EF4-FFF2-40B4-BE49-F238E27FC236}">
                <a16:creationId xmlns:a16="http://schemas.microsoft.com/office/drawing/2014/main" id="{098AC421-AB97-4D0B-A3CB-5C440952FC8B}"/>
              </a:ext>
            </a:extLst>
          </p:cNvPr>
          <p:cNvSpPr>
            <a:spLocks noGrp="1"/>
          </p:cNvSpPr>
          <p:nvPr>
            <p:ph type="body" idx="14"/>
          </p:nvPr>
        </p:nvSpPr>
        <p:spPr>
          <a:xfrm>
            <a:off x="2577355" y="704158"/>
            <a:ext cx="8476129" cy="1815162"/>
          </a:xfrm>
        </p:spPr>
        <p:txBody>
          <a:bodyPr/>
          <a:lstStyle/>
          <a:p>
            <a:r>
              <a:rPr lang="en-US" dirty="0"/>
              <a:t>Opening remarks</a:t>
            </a:r>
            <a:br>
              <a:rPr lang="en-US" dirty="0"/>
            </a:br>
            <a:endParaRPr lang="en-AU" dirty="0"/>
          </a:p>
        </p:txBody>
      </p:sp>
      <p:pic>
        <p:nvPicPr>
          <p:cNvPr id="7" name="Picture 6" descr="A white background with black and white clouds">
            <a:extLst>
              <a:ext uri="{FF2B5EF4-FFF2-40B4-BE49-F238E27FC236}">
                <a16:creationId xmlns:a16="http://schemas.microsoft.com/office/drawing/2014/main" id="{86B41977-4EA3-D914-430C-B7C5A208734E}"/>
              </a:ext>
            </a:extLst>
          </p:cNvPr>
          <p:cNvPicPr>
            <a:picLocks noChangeAspect="1"/>
          </p:cNvPicPr>
          <p:nvPr/>
        </p:nvPicPr>
        <p:blipFill>
          <a:blip r:embed="rId3"/>
          <a:stretch>
            <a:fillRect/>
          </a:stretch>
        </p:blipFill>
        <p:spPr>
          <a:xfrm>
            <a:off x="0" y="5270500"/>
            <a:ext cx="12192000" cy="1587500"/>
          </a:xfrm>
          <a:prstGeom prst="rect">
            <a:avLst/>
          </a:prstGeom>
        </p:spPr>
      </p:pic>
    </p:spTree>
    <p:extLst>
      <p:ext uri="{BB962C8B-B14F-4D97-AF65-F5344CB8AC3E}">
        <p14:creationId xmlns:p14="http://schemas.microsoft.com/office/powerpoint/2010/main" val="2186994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0E68DBA-7467-4696-B5A1-F57E56CF2C10}"/>
              </a:ext>
            </a:extLst>
          </p:cNvPr>
          <p:cNvSpPr>
            <a:spLocks noGrp="1"/>
          </p:cNvSpPr>
          <p:nvPr>
            <p:ph type="subTitle" idx="13"/>
          </p:nvPr>
        </p:nvSpPr>
        <p:spPr>
          <a:xfrm>
            <a:off x="2891619" y="2209954"/>
            <a:ext cx="8161865" cy="1123304"/>
          </a:xfrm>
        </p:spPr>
        <p:txBody>
          <a:bodyPr>
            <a:normAutofit lnSpcReduction="10000"/>
          </a:bodyPr>
          <a:lstStyle/>
          <a:p>
            <a:r>
              <a:rPr lang="en-US" sz="3600" dirty="0"/>
              <a:t>NDIS Review Panel</a:t>
            </a:r>
          </a:p>
          <a:p>
            <a:r>
              <a:rPr lang="en-US" sz="3600" dirty="0"/>
              <a:t>Recommendations</a:t>
            </a:r>
          </a:p>
          <a:p>
            <a:endParaRPr lang="en-AU" dirty="0"/>
          </a:p>
        </p:txBody>
      </p:sp>
      <p:sp>
        <p:nvSpPr>
          <p:cNvPr id="5" name="Text Placeholder 4">
            <a:extLst>
              <a:ext uri="{FF2B5EF4-FFF2-40B4-BE49-F238E27FC236}">
                <a16:creationId xmlns:a16="http://schemas.microsoft.com/office/drawing/2014/main" id="{098AC421-AB97-4D0B-A3CB-5C440952FC8B}"/>
              </a:ext>
            </a:extLst>
          </p:cNvPr>
          <p:cNvSpPr>
            <a:spLocks noGrp="1"/>
          </p:cNvSpPr>
          <p:nvPr>
            <p:ph type="body" idx="14"/>
          </p:nvPr>
        </p:nvSpPr>
        <p:spPr>
          <a:xfrm>
            <a:off x="2577355" y="704158"/>
            <a:ext cx="8476129" cy="1815162"/>
          </a:xfrm>
        </p:spPr>
        <p:txBody>
          <a:bodyPr/>
          <a:lstStyle/>
          <a:p>
            <a:r>
              <a:rPr lang="en-US" dirty="0"/>
              <a:t>Dr Gerry Naughtin OAM</a:t>
            </a:r>
            <a:br>
              <a:rPr lang="en-US" dirty="0"/>
            </a:br>
            <a:endParaRPr lang="en-AU" dirty="0"/>
          </a:p>
        </p:txBody>
      </p:sp>
      <p:pic>
        <p:nvPicPr>
          <p:cNvPr id="7" name="Picture 6" descr="A white background with black and white clouds">
            <a:extLst>
              <a:ext uri="{FF2B5EF4-FFF2-40B4-BE49-F238E27FC236}">
                <a16:creationId xmlns:a16="http://schemas.microsoft.com/office/drawing/2014/main" id="{86B41977-4EA3-D914-430C-B7C5A208734E}"/>
              </a:ext>
            </a:extLst>
          </p:cNvPr>
          <p:cNvPicPr>
            <a:picLocks noChangeAspect="1"/>
          </p:cNvPicPr>
          <p:nvPr/>
        </p:nvPicPr>
        <p:blipFill>
          <a:blip r:embed="rId3"/>
          <a:stretch>
            <a:fillRect/>
          </a:stretch>
        </p:blipFill>
        <p:spPr>
          <a:xfrm>
            <a:off x="0" y="5270500"/>
            <a:ext cx="12192000" cy="1587500"/>
          </a:xfrm>
          <a:prstGeom prst="rect">
            <a:avLst/>
          </a:prstGeom>
        </p:spPr>
      </p:pic>
    </p:spTree>
    <p:extLst>
      <p:ext uri="{BB962C8B-B14F-4D97-AF65-F5344CB8AC3E}">
        <p14:creationId xmlns:p14="http://schemas.microsoft.com/office/powerpoint/2010/main" val="392227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a:extLst>
              <a:ext uri="{FF2B5EF4-FFF2-40B4-BE49-F238E27FC236}">
                <a16:creationId xmlns:a16="http://schemas.microsoft.com/office/drawing/2014/main" id="{D72D73A4-C224-4245-8B4F-331204016B16}"/>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27 February 2024</a:t>
            </a:r>
          </a:p>
        </p:txBody>
      </p:sp>
      <p:sp>
        <p:nvSpPr>
          <p:cNvPr id="5" name="Text Placeholder 5">
            <a:extLst>
              <a:ext uri="{FF2B5EF4-FFF2-40B4-BE49-F238E27FC236}">
                <a16:creationId xmlns:a16="http://schemas.microsoft.com/office/drawing/2014/main" id="{F77CACBA-0DA1-0749-A755-9BFA293B4EA8}"/>
              </a:ext>
            </a:extLst>
          </p:cNvPr>
          <p:cNvSpPr>
            <a:spLocks noGrp="1"/>
          </p:cNvSpPr>
          <p:nvPr>
            <p:ph type="body" sz="quarter" idx="14"/>
          </p:nvPr>
        </p:nvSpPr>
        <p:spPr/>
        <p:txBody>
          <a:bodyPr>
            <a:normAutofit fontScale="85000" lnSpcReduction="20000"/>
          </a:bodyPr>
          <a:lstStyle/>
          <a:p>
            <a:endParaRPr lang="en-US" dirty="0"/>
          </a:p>
        </p:txBody>
      </p:sp>
      <p:sp>
        <p:nvSpPr>
          <p:cNvPr id="9" name="Title 1">
            <a:extLst>
              <a:ext uri="{FF2B5EF4-FFF2-40B4-BE49-F238E27FC236}">
                <a16:creationId xmlns:a16="http://schemas.microsoft.com/office/drawing/2014/main" id="{335AC784-08E3-889A-9C53-9DC54EF6EE82}"/>
              </a:ext>
            </a:extLst>
          </p:cNvPr>
          <p:cNvSpPr>
            <a:spLocks noGrp="1"/>
          </p:cNvSpPr>
          <p:nvPr>
            <p:ph type="ctrTitle"/>
          </p:nvPr>
        </p:nvSpPr>
        <p:spPr>
          <a:xfrm>
            <a:off x="1524000" y="1122363"/>
            <a:ext cx="9144000" cy="2387600"/>
          </a:xfrm>
        </p:spPr>
        <p:txBody>
          <a:bodyPr>
            <a:normAutofit fontScale="90000"/>
          </a:bodyPr>
          <a:lstStyle/>
          <a:p>
            <a:pPr algn="ctr"/>
            <a:r>
              <a:rPr lang="en-AU" dirty="0"/>
              <a:t>Presentation: Queensland NDIS Psychosocial Reforms Event</a:t>
            </a:r>
            <a:br>
              <a:rPr lang="en-AU" dirty="0"/>
            </a:br>
            <a:br>
              <a:rPr lang="en-AU" dirty="0"/>
            </a:br>
            <a:r>
              <a:rPr lang="en-AU" dirty="0"/>
              <a:t>NDIS Review Panel Recommendations</a:t>
            </a:r>
            <a:br>
              <a:rPr lang="en-AU" dirty="0"/>
            </a:br>
            <a:br>
              <a:rPr lang="en-AU" dirty="0"/>
            </a:br>
            <a:r>
              <a:rPr lang="en-AU" dirty="0"/>
              <a:t>Dr Gerry Naughtin</a:t>
            </a:r>
            <a:br>
              <a:rPr lang="en-AU" dirty="0"/>
            </a:br>
            <a:r>
              <a:rPr lang="en-AU" dirty="0"/>
              <a:t>NDIA Strategic Adviser Psychosocial Disability and Mental Health  </a:t>
            </a:r>
          </a:p>
        </p:txBody>
      </p:sp>
    </p:spTree>
    <p:extLst>
      <p:ext uri="{BB962C8B-B14F-4D97-AF65-F5344CB8AC3E}">
        <p14:creationId xmlns:p14="http://schemas.microsoft.com/office/powerpoint/2010/main" val="1128749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BC13-CE76-4A67-918A-990116CC1448}"/>
              </a:ext>
            </a:extLst>
          </p:cNvPr>
          <p:cNvSpPr>
            <a:spLocks noGrp="1"/>
          </p:cNvSpPr>
          <p:nvPr>
            <p:ph type="title"/>
          </p:nvPr>
        </p:nvSpPr>
        <p:spPr>
          <a:xfrm>
            <a:off x="682094" y="1100255"/>
            <a:ext cx="10915357" cy="542691"/>
          </a:xfrm>
        </p:spPr>
        <p:txBody>
          <a:bodyPr>
            <a:normAutofit/>
          </a:bodyPr>
          <a:lstStyle/>
          <a:p>
            <a:r>
              <a:rPr lang="en-AU" dirty="0"/>
              <a:t>Overview</a:t>
            </a:r>
          </a:p>
        </p:txBody>
      </p:sp>
      <p:sp>
        <p:nvSpPr>
          <p:cNvPr id="3" name="Content Placeholder 2">
            <a:extLst>
              <a:ext uri="{FF2B5EF4-FFF2-40B4-BE49-F238E27FC236}">
                <a16:creationId xmlns:a16="http://schemas.microsoft.com/office/drawing/2014/main" id="{FEC19CD2-5946-906C-9887-BC60A5E8A2ED}"/>
              </a:ext>
            </a:extLst>
          </p:cNvPr>
          <p:cNvSpPr>
            <a:spLocks noGrp="1"/>
          </p:cNvSpPr>
          <p:nvPr>
            <p:ph sz="quarter" idx="16"/>
          </p:nvPr>
        </p:nvSpPr>
        <p:spPr>
          <a:xfrm>
            <a:off x="682094" y="1755488"/>
            <a:ext cx="10915357" cy="3802564"/>
          </a:xfrm>
        </p:spPr>
        <p:txBody>
          <a:bodyPr>
            <a:normAutofit/>
          </a:bodyPr>
          <a:lstStyle/>
          <a:p>
            <a:pPr marL="342900" indent="-342900">
              <a:buFont typeface="Arial" panose="020B0604020202020204" pitchFamily="34" charset="0"/>
              <a:buChar char="•"/>
            </a:pPr>
            <a:r>
              <a:rPr lang="en-AU" dirty="0"/>
              <a:t>The NDIS Review Panel released its final report of the Independent Review of the NDIS – </a:t>
            </a:r>
            <a:r>
              <a:rPr lang="en-AU" i="1" dirty="0"/>
              <a:t>Working together to deliver the NDIS </a:t>
            </a:r>
            <a:r>
              <a:rPr lang="en-AU" dirty="0"/>
              <a:t>(the Report) in October 2023.</a:t>
            </a:r>
          </a:p>
          <a:p>
            <a:pPr marL="342900" indent="-342900">
              <a:buFont typeface="Arial" panose="020B0604020202020204" pitchFamily="34" charset="0"/>
              <a:buChar char="•"/>
            </a:pPr>
            <a:r>
              <a:rPr lang="en-AU" dirty="0"/>
              <a:t>The report contains 26 recommendations and 139 supporting actions for whole of scheme reforms and includes six specific actions on psychosocial disability. </a:t>
            </a:r>
          </a:p>
          <a:p>
            <a:pPr marL="342900" indent="-342900">
              <a:buFont typeface="Arial" panose="020B0604020202020204" pitchFamily="34" charset="0"/>
              <a:buChar char="•"/>
            </a:pPr>
            <a:r>
              <a:rPr lang="en-AU" dirty="0"/>
              <a:t>The NDIS Review:</a:t>
            </a:r>
          </a:p>
          <a:p>
            <a:pPr marL="800100" lvl="1" indent="-342900">
              <a:buFont typeface="Arial" panose="020B0604020202020204" pitchFamily="34" charset="0"/>
              <a:buChar char="•"/>
            </a:pPr>
            <a:r>
              <a:rPr lang="en-AU" dirty="0"/>
              <a:t>highlights psychosocial disability as a group that requires a different approach than currently provided.</a:t>
            </a:r>
          </a:p>
          <a:p>
            <a:pPr marL="800100" lvl="1" indent="-342900">
              <a:buFont typeface="Arial" panose="020B0604020202020204" pitchFamily="34" charset="0"/>
              <a:buChar char="•"/>
            </a:pPr>
            <a:r>
              <a:rPr lang="en-AU" dirty="0"/>
              <a:t>provided a comprehensive critique of the responsiveness of the scheme for Australians with severe and persistent mental illnesses and the broader mental health, health and social support systems in which it operates</a:t>
            </a:r>
          </a:p>
          <a:p>
            <a:pPr marL="800100" lvl="1" indent="-342900">
              <a:buFont typeface="Arial" panose="020B0604020202020204" pitchFamily="34" charset="0"/>
              <a:buChar char="•"/>
            </a:pPr>
            <a:r>
              <a:rPr lang="en-AU" dirty="0"/>
              <a:t>is informed by consultations and over 200 submissions to Review Panel on psychosocial disability </a:t>
            </a:r>
          </a:p>
          <a:p>
            <a:pPr marL="800100" lvl="1" indent="-342900">
              <a:buFont typeface="Arial" panose="020B0604020202020204" pitchFamily="34" charset="0"/>
              <a:buChar char="•"/>
            </a:pPr>
            <a:r>
              <a:rPr lang="en-AU" dirty="0"/>
              <a:t>offers a strategy for making the scheme more responsive over the next five years.</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endParaRPr lang="en-AU" dirty="0"/>
          </a:p>
        </p:txBody>
      </p:sp>
      <p:sp>
        <p:nvSpPr>
          <p:cNvPr id="4" name="Slide Number Placeholder 3">
            <a:extLst>
              <a:ext uri="{FF2B5EF4-FFF2-40B4-BE49-F238E27FC236}">
                <a16:creationId xmlns:a16="http://schemas.microsoft.com/office/drawing/2014/main" id="{9A6D45CB-DDF2-4692-5A00-697B5B136EDB}"/>
              </a:ext>
            </a:extLst>
          </p:cNvPr>
          <p:cNvSpPr>
            <a:spLocks noGrp="1"/>
          </p:cNvSpPr>
          <p:nvPr>
            <p:ph type="sldNum" sz="quarter" idx="1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B2880-EB56-964E-BAB5-6BEE7F2478A4}"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5286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BC13-CE76-4A67-918A-990116CC1448}"/>
              </a:ext>
            </a:extLst>
          </p:cNvPr>
          <p:cNvSpPr>
            <a:spLocks noGrp="1"/>
          </p:cNvSpPr>
          <p:nvPr>
            <p:ph type="title"/>
          </p:nvPr>
        </p:nvSpPr>
        <p:spPr>
          <a:xfrm>
            <a:off x="682094" y="1162483"/>
            <a:ext cx="10915357" cy="509901"/>
          </a:xfrm>
        </p:spPr>
        <p:txBody>
          <a:bodyPr>
            <a:normAutofit fontScale="90000"/>
          </a:bodyPr>
          <a:lstStyle/>
          <a:p>
            <a:r>
              <a:rPr lang="en-AU" dirty="0"/>
              <a:t>Key problems in NDIS for psychosocial disability</a:t>
            </a:r>
          </a:p>
        </p:txBody>
      </p:sp>
      <p:sp>
        <p:nvSpPr>
          <p:cNvPr id="3" name="Content Placeholder 2">
            <a:extLst>
              <a:ext uri="{FF2B5EF4-FFF2-40B4-BE49-F238E27FC236}">
                <a16:creationId xmlns:a16="http://schemas.microsoft.com/office/drawing/2014/main" id="{FEC19CD2-5946-906C-9887-BC60A5E8A2ED}"/>
              </a:ext>
            </a:extLst>
          </p:cNvPr>
          <p:cNvSpPr>
            <a:spLocks noGrp="1"/>
          </p:cNvSpPr>
          <p:nvPr>
            <p:ph sz="quarter" idx="16"/>
          </p:nvPr>
        </p:nvSpPr>
        <p:spPr>
          <a:xfrm>
            <a:off x="682094" y="2033903"/>
            <a:ext cx="10915357" cy="4084400"/>
          </a:xfrm>
        </p:spPr>
        <p:txBody>
          <a:bodyPr>
            <a:normAutofit/>
          </a:bodyPr>
          <a:lstStyle/>
          <a:p>
            <a:pPr marL="285750" lvl="0" indent="-285750">
              <a:lnSpc>
                <a:spcPct val="107000"/>
              </a:lnSpc>
              <a:buFont typeface="Arial" panose="020B0604020202020204" pitchFamily="34" charset="0"/>
              <a:buChar char="•"/>
            </a:pPr>
            <a:r>
              <a:rPr lang="en-AU" kern="100" dirty="0">
                <a:effectLst/>
                <a:ea typeface="Calibri" panose="020F0502020204030204" pitchFamily="34" charset="0"/>
                <a:cs typeface="Arial" panose="020B0604020202020204" pitchFamily="34" charset="0"/>
              </a:rPr>
              <a:t>The key problems for psychosocial disability heard through the NDIS Review consultations are:</a:t>
            </a:r>
          </a:p>
          <a:p>
            <a:pPr marL="742950" lvl="1" indent="-285750">
              <a:lnSpc>
                <a:spcPct val="107000"/>
              </a:lnSpc>
              <a:buFont typeface="Arial" panose="020B0604020202020204" pitchFamily="34" charset="0"/>
              <a:buChar char="•"/>
            </a:pPr>
            <a:r>
              <a:rPr lang="en-AU" kern="100" dirty="0">
                <a:effectLst/>
                <a:ea typeface="Calibri" panose="020F0502020204030204" pitchFamily="34" charset="0"/>
                <a:cs typeface="Arial" panose="020B0604020202020204" pitchFamily="34" charset="0"/>
              </a:rPr>
              <a:t>Approaches to eligibility assessment, plan budgeting, planning and plan reviews </a:t>
            </a:r>
            <a:r>
              <a:rPr lang="en-AU" kern="100" dirty="0">
                <a:ea typeface="Calibri" panose="020F0502020204030204" pitchFamily="34" charset="0"/>
                <a:cs typeface="Arial" panose="020B0604020202020204" pitchFamily="34" charset="0"/>
              </a:rPr>
              <a:t>can be</a:t>
            </a:r>
            <a:r>
              <a:rPr lang="en-AU" kern="100" dirty="0">
                <a:effectLst/>
                <a:ea typeface="Calibri" panose="020F0502020204030204" pitchFamily="34" charset="0"/>
                <a:cs typeface="Arial" panose="020B0604020202020204" pitchFamily="34" charset="0"/>
              </a:rPr>
              <a:t> traumatising and inequitable for participants.</a:t>
            </a:r>
            <a:r>
              <a:rPr lang="en-AU" kern="100" dirty="0">
                <a:ea typeface="Calibri" panose="020F0502020204030204" pitchFamily="34" charset="0"/>
                <a:cs typeface="Arial" panose="020B0604020202020204" pitchFamily="34" charset="0"/>
              </a:rPr>
              <a:t> </a:t>
            </a:r>
          </a:p>
          <a:p>
            <a:pPr marL="742950" lvl="1" indent="-285750">
              <a:lnSpc>
                <a:spcPct val="107000"/>
              </a:lnSpc>
              <a:buFont typeface="Arial" panose="020B0604020202020204" pitchFamily="34" charset="0"/>
              <a:buChar char="•"/>
            </a:pPr>
            <a:r>
              <a:rPr lang="en-AU" kern="100" dirty="0">
                <a:effectLst/>
                <a:ea typeface="Calibri" panose="020F0502020204030204" pitchFamily="34" charset="0"/>
                <a:cs typeface="Arial" panose="020B0604020202020204" pitchFamily="34" charset="0"/>
              </a:rPr>
              <a:t>There is a </a:t>
            </a:r>
            <a:r>
              <a:rPr lang="en-AU" kern="100" dirty="0">
                <a:ea typeface="Calibri" panose="020F0502020204030204" pitchFamily="34" charset="0"/>
                <a:cs typeface="Arial" panose="020B0604020202020204" pitchFamily="34" charset="0"/>
              </a:rPr>
              <a:t>l</a:t>
            </a:r>
            <a:r>
              <a:rPr lang="en-AU" kern="100" dirty="0">
                <a:effectLst/>
                <a:ea typeface="Calibri" panose="020F0502020204030204" pitchFamily="34" charset="0"/>
                <a:cs typeface="Arial" panose="020B0604020202020204" pitchFamily="34" charset="0"/>
              </a:rPr>
              <a:t>ack of clarity and inconsistent practices in assessment of eligibility criteria. </a:t>
            </a:r>
          </a:p>
          <a:p>
            <a:pPr marL="742950" lvl="1" indent="-285750">
              <a:lnSpc>
                <a:spcPct val="107000"/>
              </a:lnSpc>
              <a:buFont typeface="Arial" panose="020B0604020202020204" pitchFamily="34" charset="0"/>
              <a:buChar char="•"/>
            </a:pPr>
            <a:r>
              <a:rPr lang="en-AU" kern="100" dirty="0">
                <a:effectLst/>
                <a:ea typeface="Calibri" panose="020F0502020204030204" pitchFamily="34" charset="0"/>
                <a:cs typeface="Arial" panose="020B0604020202020204" pitchFamily="34" charset="0"/>
              </a:rPr>
              <a:t>The NDIS is not investing in the right supports to get the best outcomes for participants with psychosocial disability. </a:t>
            </a:r>
            <a:endParaRPr lang="en-AU" kern="100" dirty="0">
              <a:ea typeface="Calibri" panose="020F0502020204030204" pitchFamily="34" charset="0"/>
              <a:cs typeface="Arial" panose="020B0604020202020204" pitchFamily="34" charset="0"/>
            </a:endParaRPr>
          </a:p>
          <a:p>
            <a:pPr marL="742950" lvl="1" indent="-285750">
              <a:lnSpc>
                <a:spcPct val="107000"/>
              </a:lnSpc>
              <a:buFont typeface="Arial" panose="020B0604020202020204" pitchFamily="34" charset="0"/>
              <a:buChar char="•"/>
            </a:pPr>
            <a:r>
              <a:rPr lang="en-AU" kern="100" dirty="0">
                <a:effectLst/>
                <a:ea typeface="Calibri" panose="020F0502020204030204" pitchFamily="34" charset="0"/>
                <a:cs typeface="Arial" panose="020B0604020202020204" pitchFamily="34" charset="0"/>
              </a:rPr>
              <a:t>Planning has drifted towards mainly funding on-going daily living and social and community access supports, rather than focusing on personal recovery and long-term outcomes. </a:t>
            </a:r>
          </a:p>
          <a:p>
            <a:pPr marL="742950" lvl="1" indent="-285750">
              <a:lnSpc>
                <a:spcPct val="107000"/>
              </a:lnSpc>
              <a:buFont typeface="Arial" panose="020B0604020202020204" pitchFamily="34" charset="0"/>
              <a:buChar char="•"/>
            </a:pPr>
            <a:r>
              <a:rPr lang="en-AU" kern="100" dirty="0">
                <a:ea typeface="Calibri" panose="020F0502020204030204" pitchFamily="34" charset="0"/>
                <a:cs typeface="Arial" panose="020B0604020202020204" pitchFamily="34" charset="0"/>
              </a:rPr>
              <a:t>P</a:t>
            </a:r>
            <a:r>
              <a:rPr lang="en-AU" kern="100" dirty="0">
                <a:effectLst/>
                <a:ea typeface="Calibri" panose="020F0502020204030204" pitchFamily="34" charset="0"/>
                <a:cs typeface="Arial" panose="020B0604020202020204" pitchFamily="34" charset="0"/>
              </a:rPr>
              <a:t>sychosocial competencies in NDIA and Partner staff are required.</a:t>
            </a:r>
          </a:p>
          <a:p>
            <a:pPr marL="742950" lvl="1" indent="-285750">
              <a:lnSpc>
                <a:spcPct val="107000"/>
              </a:lnSpc>
              <a:buFont typeface="Arial" panose="020B0604020202020204" pitchFamily="34" charset="0"/>
              <a:buChar char="•"/>
            </a:pPr>
            <a:r>
              <a:rPr lang="en-AU" kern="100" dirty="0">
                <a:ea typeface="Calibri" panose="020F0502020204030204" pitchFamily="34" charset="0"/>
                <a:cs typeface="Arial" panose="020B0604020202020204" pitchFamily="34" charset="0"/>
              </a:rPr>
              <a:t>Demand for NDIS psychosocial supports is higher than projected by the Productivity Commission in 2011, partially due to under-supply of supports </a:t>
            </a:r>
            <a:r>
              <a:rPr lang="en-AU" kern="100" dirty="0">
                <a:solidFill>
                  <a:schemeClr val="tx1"/>
                </a:solidFill>
                <a:ea typeface="Calibri" panose="020F0502020204030204" pitchFamily="34" charset="0"/>
                <a:cs typeface="Arial" panose="020B0604020202020204" pitchFamily="34" charset="0"/>
              </a:rPr>
              <a:t>outside the NDIS</a:t>
            </a:r>
            <a:r>
              <a:rPr lang="en-AU" kern="100" dirty="0">
                <a:ea typeface="Calibri" panose="020F0502020204030204" pitchFamily="34" charset="0"/>
                <a:cs typeface="Arial" panose="020B0604020202020204" pitchFamily="34" charset="0"/>
              </a:rPr>
              <a:t>.</a:t>
            </a:r>
            <a:endParaRPr lang="en-AU" kern="100" dirty="0">
              <a:effectLst/>
              <a:ea typeface="Calibri" panose="020F0502020204030204" pitchFamily="34" charset="0"/>
              <a:cs typeface="Arial" panose="020B0604020202020204" pitchFamily="34" charset="0"/>
            </a:endParaRPr>
          </a:p>
          <a:p>
            <a:pPr marL="285750" lvl="0" indent="-285750">
              <a:lnSpc>
                <a:spcPct val="107000"/>
              </a:lnSpc>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9A6D45CB-DDF2-4692-5A00-697B5B136EDB}"/>
              </a:ext>
            </a:extLst>
          </p:cNvPr>
          <p:cNvSpPr>
            <a:spLocks noGrp="1"/>
          </p:cNvSpPr>
          <p:nvPr>
            <p:ph type="sldNum" sz="quarter" idx="1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B2880-EB56-964E-BAB5-6BEE7F2478A4}"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1424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BC13-CE76-4A67-918A-990116CC1448}"/>
              </a:ext>
            </a:extLst>
          </p:cNvPr>
          <p:cNvSpPr>
            <a:spLocks noGrp="1"/>
          </p:cNvSpPr>
          <p:nvPr>
            <p:ph type="title"/>
          </p:nvPr>
        </p:nvSpPr>
        <p:spPr>
          <a:xfrm>
            <a:off x="682094" y="1145823"/>
            <a:ext cx="10915357" cy="593767"/>
          </a:xfrm>
        </p:spPr>
        <p:txBody>
          <a:bodyPr>
            <a:noAutofit/>
          </a:bodyPr>
          <a:lstStyle/>
          <a:p>
            <a:r>
              <a:rPr lang="en-AU" sz="2900" dirty="0"/>
              <a:t>Key problems in broader mental health systems</a:t>
            </a:r>
          </a:p>
        </p:txBody>
      </p:sp>
      <p:sp>
        <p:nvSpPr>
          <p:cNvPr id="3" name="Content Placeholder 2">
            <a:extLst>
              <a:ext uri="{FF2B5EF4-FFF2-40B4-BE49-F238E27FC236}">
                <a16:creationId xmlns:a16="http://schemas.microsoft.com/office/drawing/2014/main" id="{FEC19CD2-5946-906C-9887-BC60A5E8A2ED}"/>
              </a:ext>
            </a:extLst>
          </p:cNvPr>
          <p:cNvSpPr>
            <a:spLocks noGrp="1"/>
          </p:cNvSpPr>
          <p:nvPr>
            <p:ph sz="quarter" idx="16"/>
          </p:nvPr>
        </p:nvSpPr>
        <p:spPr>
          <a:xfrm>
            <a:off x="682094" y="1962615"/>
            <a:ext cx="10915357" cy="4185424"/>
          </a:xfrm>
        </p:spPr>
        <p:txBody>
          <a:bodyPr>
            <a:normAutofit/>
          </a:bodyPr>
          <a:lstStyle/>
          <a:p>
            <a:pPr marL="285750" indent="-285750">
              <a:lnSpc>
                <a:spcPct val="117000"/>
              </a:lnSpc>
              <a:buFont typeface="Arial" panose="020B0604020202020204" pitchFamily="34" charset="0"/>
              <a:buChar char="•"/>
            </a:pPr>
            <a:r>
              <a:rPr lang="en-AU" sz="2400" kern="100" dirty="0">
                <a:effectLst/>
                <a:ea typeface="Calibri" panose="020F0502020204030204" pitchFamily="34" charset="0"/>
                <a:cs typeface="Arial" panose="020B0604020202020204" pitchFamily="34" charset="0"/>
              </a:rPr>
              <a:t>The key problems for the broader mental health systems heard through the NDIS Review consultations are:</a:t>
            </a:r>
            <a:endParaRPr lang="en-AU" sz="2200" kern="100" dirty="0">
              <a:cs typeface="Arial" panose="020B0604020202020204" pitchFamily="34" charset="0"/>
            </a:endParaRPr>
          </a:p>
          <a:p>
            <a:pPr marL="742950" lvl="1" indent="-285750">
              <a:lnSpc>
                <a:spcPct val="117000"/>
              </a:lnSpc>
              <a:buFont typeface="Arial" panose="020B0604020202020204" pitchFamily="34" charset="0"/>
              <a:buChar char="•"/>
            </a:pPr>
            <a:r>
              <a:rPr lang="en-AU" sz="2000" kern="100" dirty="0">
                <a:cs typeface="Arial" panose="020B0604020202020204" pitchFamily="34" charset="0"/>
              </a:rPr>
              <a:t>Inequities in access to mental health treatments and psychosocial supports </a:t>
            </a:r>
            <a:r>
              <a:rPr lang="en-AU" sz="2000" kern="100" dirty="0">
                <a:solidFill>
                  <a:schemeClr val="tx1"/>
                </a:solidFill>
                <a:cs typeface="Arial" panose="020B0604020202020204" pitchFamily="34" charset="0"/>
              </a:rPr>
              <a:t>outside the NDIS </a:t>
            </a:r>
            <a:r>
              <a:rPr lang="en-AU" sz="2000" kern="100" dirty="0">
                <a:cs typeface="Arial" panose="020B0604020202020204" pitchFamily="34" charset="0"/>
              </a:rPr>
              <a:t>are resulting in avoidable levels of severe psychosocial disabilities.</a:t>
            </a:r>
          </a:p>
          <a:p>
            <a:pPr marL="742950" lvl="1" indent="-285750">
              <a:lnSpc>
                <a:spcPct val="117000"/>
              </a:lnSpc>
              <a:buFont typeface="Arial" panose="020B0604020202020204" pitchFamily="34" charset="0"/>
              <a:buChar char="•"/>
            </a:pPr>
            <a:r>
              <a:rPr lang="en-AU" sz="2000" kern="100" dirty="0">
                <a:cs typeface="Arial" panose="020B0604020202020204" pitchFamily="34" charset="0"/>
              </a:rPr>
              <a:t>NDIA systems and processes generally operate in a siloed manner from the mental health and health systems resulting in poor participant outcomes.</a:t>
            </a:r>
          </a:p>
          <a:p>
            <a:pPr marL="742950" lvl="1" indent="-285750">
              <a:lnSpc>
                <a:spcPct val="117000"/>
              </a:lnSpc>
              <a:buFont typeface="Arial" panose="020B0604020202020204" pitchFamily="34" charset="0"/>
              <a:buChar char="•"/>
            </a:pPr>
            <a:r>
              <a:rPr lang="en-AU" sz="2000" kern="100" dirty="0">
                <a:solidFill>
                  <a:schemeClr val="tx1"/>
                </a:solidFill>
                <a:cs typeface="Arial" panose="020B0604020202020204" pitchFamily="34" charset="0"/>
              </a:rPr>
              <a:t>The</a:t>
            </a:r>
            <a:r>
              <a:rPr lang="en-AU" sz="2000" kern="100" dirty="0">
                <a:solidFill>
                  <a:srgbClr val="009EAD"/>
                </a:solidFill>
                <a:cs typeface="Arial" panose="020B0604020202020204" pitchFamily="34" charset="0"/>
              </a:rPr>
              <a:t> </a:t>
            </a:r>
            <a:r>
              <a:rPr lang="en-AU" sz="2000" kern="100" dirty="0">
                <a:cs typeface="Arial" panose="020B0604020202020204" pitchFamily="34" charset="0"/>
              </a:rPr>
              <a:t>NDIS </a:t>
            </a:r>
            <a:r>
              <a:rPr lang="en-AU" sz="2000" kern="100" dirty="0">
                <a:solidFill>
                  <a:schemeClr val="tx1"/>
                </a:solidFill>
                <a:cs typeface="Arial" panose="020B0604020202020204" pitchFamily="34" charset="0"/>
              </a:rPr>
              <a:t>needs</a:t>
            </a:r>
            <a:r>
              <a:rPr lang="en-AU" sz="2000" kern="100" dirty="0">
                <a:cs typeface="Arial" panose="020B0604020202020204" pitchFamily="34" charset="0"/>
              </a:rPr>
              <a:t> to be better linked into mental health planning mechanisms at national and state and territory levels and work more flexibly with service systems.</a:t>
            </a:r>
          </a:p>
          <a:p>
            <a:pPr marL="285750" lvl="0" indent="-285750">
              <a:lnSpc>
                <a:spcPct val="107000"/>
              </a:lnSpc>
              <a:buFont typeface="Arial" panose="020B0604020202020204" pitchFamily="34" charset="0"/>
              <a:buChar char="•"/>
            </a:pPr>
            <a:endParaRPr lang="en-AU" sz="1800" kern="100" dirty="0">
              <a:effectLst/>
              <a:latin typeface="Calibri" panose="020F0502020204030204" pitchFamily="34" charset="0"/>
              <a:ea typeface="Calibri" panose="020F0502020204030204" pitchFamily="34" charset="0"/>
              <a:cs typeface="Angsana New" panose="02020603050405020304" pitchFamily="18" charset="-34"/>
            </a:endParaRPr>
          </a:p>
          <a:p>
            <a:endParaRPr lang="en-AU" dirty="0"/>
          </a:p>
        </p:txBody>
      </p:sp>
      <p:sp>
        <p:nvSpPr>
          <p:cNvPr id="4" name="Slide Number Placeholder 3">
            <a:extLst>
              <a:ext uri="{FF2B5EF4-FFF2-40B4-BE49-F238E27FC236}">
                <a16:creationId xmlns:a16="http://schemas.microsoft.com/office/drawing/2014/main" id="{9A6D45CB-DDF2-4692-5A00-697B5B136EDB}"/>
              </a:ext>
            </a:extLst>
          </p:cNvPr>
          <p:cNvSpPr>
            <a:spLocks noGrp="1"/>
          </p:cNvSpPr>
          <p:nvPr>
            <p:ph type="sldNum" sz="quarter" idx="1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B2880-EB56-964E-BAB5-6BEE7F2478A4}"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3116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BC13-CE76-4A67-918A-990116CC1448}"/>
              </a:ext>
            </a:extLst>
          </p:cNvPr>
          <p:cNvSpPr>
            <a:spLocks noGrp="1"/>
          </p:cNvSpPr>
          <p:nvPr>
            <p:ph type="title"/>
          </p:nvPr>
        </p:nvSpPr>
        <p:spPr>
          <a:xfrm>
            <a:off x="682094" y="1145823"/>
            <a:ext cx="10915357" cy="888079"/>
          </a:xfrm>
        </p:spPr>
        <p:txBody>
          <a:bodyPr>
            <a:noAutofit/>
          </a:bodyPr>
          <a:lstStyle/>
          <a:p>
            <a:r>
              <a:rPr lang="en-AU" sz="2000" b="1" kern="100" dirty="0">
                <a:effectLst/>
                <a:ea typeface="Segoe UI" panose="020B0502040204020203" pitchFamily="34" charset="0"/>
                <a:cs typeface="Arial" panose="020B0604020202020204" pitchFamily="34" charset="0"/>
              </a:rPr>
              <a:t>Action 7.1: The </a:t>
            </a:r>
            <a:r>
              <a:rPr lang="en-AU" sz="2000" b="1" u="sng" kern="100" dirty="0">
                <a:effectLst/>
                <a:ea typeface="Segoe UI" panose="020B0502040204020203" pitchFamily="34" charset="0"/>
                <a:cs typeface="Arial" panose="020B0604020202020204" pitchFamily="34" charset="0"/>
              </a:rPr>
              <a:t>National Disability Insurance Agency</a:t>
            </a:r>
            <a:r>
              <a:rPr lang="en-AU" sz="2000" b="1" kern="100" dirty="0">
                <a:effectLst/>
                <a:ea typeface="Segoe UI" panose="020B0502040204020203" pitchFamily="34" charset="0"/>
                <a:cs typeface="Arial" panose="020B0604020202020204" pitchFamily="34" charset="0"/>
              </a:rPr>
              <a:t> should introduce a new approach to psychosocial disability in the NDIS based on personal recovery and optimising independence. </a:t>
            </a:r>
            <a:br>
              <a:rPr lang="en-AU" sz="2000" kern="100" dirty="0">
                <a:effectLst/>
                <a:latin typeface="Calibri" panose="020F0502020204030204" pitchFamily="34" charset="0"/>
                <a:ea typeface="Calibri" panose="020F0502020204030204" pitchFamily="34" charset="0"/>
                <a:cs typeface="Angsana New" panose="02020603050405020304" pitchFamily="18" charset="-34"/>
              </a:rPr>
            </a:br>
            <a:endParaRPr lang="en-AU" sz="2000" dirty="0"/>
          </a:p>
        </p:txBody>
      </p:sp>
      <p:sp>
        <p:nvSpPr>
          <p:cNvPr id="3" name="Content Placeholder 2">
            <a:extLst>
              <a:ext uri="{FF2B5EF4-FFF2-40B4-BE49-F238E27FC236}">
                <a16:creationId xmlns:a16="http://schemas.microsoft.com/office/drawing/2014/main" id="{FEC19CD2-5946-906C-9887-BC60A5E8A2ED}"/>
              </a:ext>
            </a:extLst>
          </p:cNvPr>
          <p:cNvSpPr>
            <a:spLocks noGrp="1"/>
          </p:cNvSpPr>
          <p:nvPr>
            <p:ph sz="quarter" idx="16"/>
          </p:nvPr>
        </p:nvSpPr>
        <p:spPr/>
        <p:txBody>
          <a:bodyPr>
            <a:normAutofit lnSpcReduction="10000"/>
          </a:bodyPr>
          <a:lstStyle/>
          <a:p>
            <a:pPr marL="342900" lvl="0" indent="-342900">
              <a:lnSpc>
                <a:spcPct val="110000"/>
              </a:lnSpc>
              <a:buFont typeface="Symbol" panose="05050102010706020507" pitchFamily="18" charset="2"/>
              <a:buChar char=""/>
            </a:pPr>
            <a:r>
              <a:rPr lang="en-AU" kern="100" dirty="0">
                <a:ea typeface="Segoe UI" panose="020B0502040204020203" pitchFamily="34" charset="0"/>
                <a:cs typeface="Arial" panose="020B0604020202020204" pitchFamily="34" charset="0"/>
              </a:rPr>
              <a:t>I</a:t>
            </a:r>
            <a:r>
              <a:rPr lang="en-AU" kern="100" dirty="0">
                <a:effectLst/>
                <a:ea typeface="Segoe UI" panose="020B0502040204020203" pitchFamily="34" charset="0"/>
                <a:cs typeface="Arial" panose="020B0604020202020204" pitchFamily="34" charset="0"/>
              </a:rPr>
              <a:t>mplement and build upon the NDIS Psychosocial Disability Recovery-Oriented Framework, including strengthening integration and working arrangements with the mental health system. </a:t>
            </a:r>
            <a:endParaRPr lang="en-AU" kern="100" dirty="0">
              <a:effectLst/>
              <a:ea typeface="Calibri" panose="020F0502020204030204" pitchFamily="34" charset="0"/>
              <a:cs typeface="Arial" panose="020B0604020202020204" pitchFamily="34" charset="0"/>
            </a:endParaRPr>
          </a:p>
          <a:p>
            <a:pPr marL="342900" lvl="0" indent="-342900">
              <a:lnSpc>
                <a:spcPct val="110000"/>
              </a:lnSpc>
              <a:buFont typeface="Symbol" panose="05050102010706020507" pitchFamily="18" charset="2"/>
              <a:buChar char=""/>
            </a:pPr>
            <a:r>
              <a:rPr lang="en-AU" kern="100" dirty="0">
                <a:effectLst/>
                <a:ea typeface="Segoe UI" panose="020B0502040204020203" pitchFamily="34" charset="0"/>
                <a:cs typeface="Arial" panose="020B0604020202020204" pitchFamily="34" charset="0"/>
              </a:rPr>
              <a:t>Access and assessment processes should be tailored to the specific needs of participants with psychosocial disability and be delivered more consistently and equitably, </a:t>
            </a:r>
            <a:r>
              <a:rPr lang="en-AU" kern="100" dirty="0">
                <a:ea typeface="Segoe UI" panose="020B0502040204020203" pitchFamily="34" charset="0"/>
                <a:cs typeface="Arial" panose="020B0604020202020204" pitchFamily="34" charset="0"/>
              </a:rPr>
              <a:t>i</a:t>
            </a:r>
            <a:r>
              <a:rPr lang="en-AU" kern="100" dirty="0">
                <a:effectLst/>
                <a:ea typeface="Segoe UI" panose="020B0502040204020203" pitchFamily="34" charset="0"/>
                <a:cs typeface="Arial" panose="020B0604020202020204" pitchFamily="34" charset="0"/>
              </a:rPr>
              <a:t>ncluding through an uplift in the capability of NDIS staff. </a:t>
            </a:r>
            <a:endParaRPr lang="en-AU" kern="100" dirty="0">
              <a:effectLst/>
              <a:ea typeface="Calibri" panose="020F0502020204030204" pitchFamily="34" charset="0"/>
              <a:cs typeface="Arial" panose="020B0604020202020204" pitchFamily="34" charset="0"/>
            </a:endParaRPr>
          </a:p>
          <a:p>
            <a:pPr marL="342900" lvl="0" indent="-342900">
              <a:lnSpc>
                <a:spcPct val="110000"/>
              </a:lnSpc>
              <a:spcAft>
                <a:spcPts val="800"/>
              </a:spcAft>
              <a:buFont typeface="Symbol" panose="05050102010706020507" pitchFamily="18" charset="2"/>
              <a:buChar char=""/>
            </a:pPr>
            <a:r>
              <a:rPr lang="en-AU" kern="100" dirty="0">
                <a:effectLst/>
                <a:ea typeface="Segoe UI" panose="020B0502040204020203" pitchFamily="34" charset="0"/>
                <a:cs typeface="Arial" panose="020B0604020202020204" pitchFamily="34" charset="0"/>
              </a:rPr>
              <a:t>Need to improve psychosocial competencies in NDIA and the market through regulation and workforce strategy </a:t>
            </a:r>
            <a:endParaRPr lang="en-AU" kern="100" dirty="0">
              <a:effectLst/>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9A6D45CB-DDF2-4692-5A00-697B5B136EDB}"/>
              </a:ext>
            </a:extLst>
          </p:cNvPr>
          <p:cNvSpPr>
            <a:spLocks noGrp="1"/>
          </p:cNvSpPr>
          <p:nvPr>
            <p:ph type="sldNum" sz="quarter" idx="1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B2880-EB56-964E-BAB5-6BEE7F2478A4}"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020031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s">
  <a:themeElements>
    <a:clrScheme name="NDIS">
      <a:dk1>
        <a:srgbClr val="000000"/>
      </a:dk1>
      <a:lt1>
        <a:srgbClr val="FFFFFF"/>
      </a:lt1>
      <a:dk2>
        <a:srgbClr val="6B2976"/>
      </a:dk2>
      <a:lt2>
        <a:srgbClr val="D1D3D4"/>
      </a:lt2>
      <a:accent1>
        <a:srgbClr val="8AC640"/>
      </a:accent1>
      <a:accent2>
        <a:srgbClr val="009EAD"/>
      </a:accent2>
      <a:accent3>
        <a:srgbClr val="C5296D"/>
      </a:accent3>
      <a:accent4>
        <a:srgbClr val="FAA41A"/>
      </a:accent4>
      <a:accent5>
        <a:srgbClr val="F26322"/>
      </a:accent5>
      <a:accent6>
        <a:srgbClr val="000000"/>
      </a:accent6>
      <a:hlink>
        <a:srgbClr val="0432FF"/>
      </a:hlink>
      <a:folHlink>
        <a:srgbClr val="92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IS PowerPoint template — widescreen" id="{A727E319-3263-824D-929A-A27546DA550F}" vid="{B25F454D-3A3B-EE40-BFAD-8D0169B2A8D1}"/>
    </a:ext>
  </a:extLst>
</a:theme>
</file>

<file path=ppt/theme/theme3.xml><?xml version="1.0" encoding="utf-8"?>
<a:theme xmlns:a="http://schemas.openxmlformats.org/drawingml/2006/main" name="White content blocks">
  <a:themeElements>
    <a:clrScheme name="NDIS">
      <a:dk1>
        <a:srgbClr val="000000"/>
      </a:dk1>
      <a:lt1>
        <a:srgbClr val="FFFFFF"/>
      </a:lt1>
      <a:dk2>
        <a:srgbClr val="6B2976"/>
      </a:dk2>
      <a:lt2>
        <a:srgbClr val="D1D3D4"/>
      </a:lt2>
      <a:accent1>
        <a:srgbClr val="8AC640"/>
      </a:accent1>
      <a:accent2>
        <a:srgbClr val="009EAD"/>
      </a:accent2>
      <a:accent3>
        <a:srgbClr val="C5296D"/>
      </a:accent3>
      <a:accent4>
        <a:srgbClr val="FAA41A"/>
      </a:accent4>
      <a:accent5>
        <a:srgbClr val="F26322"/>
      </a:accent5>
      <a:accent6>
        <a:srgbClr val="000000"/>
      </a:accent6>
      <a:hlink>
        <a:srgbClr val="0432FF"/>
      </a:hlink>
      <a:folHlink>
        <a:srgbClr val="92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IS PowerPoint template — widescreen" id="{A727E319-3263-824D-929A-A27546DA550F}" vid="{0B80A2ED-8DD5-C44E-96A4-8A6A50D7474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TotalTime>
  <Words>1684</Words>
  <Application>Microsoft Office PowerPoint</Application>
  <PresentationFormat>Widescreen</PresentationFormat>
  <Paragraphs>132</Paragraphs>
  <Slides>20</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Calibri</vt:lpstr>
      <vt:lpstr>Courier New</vt:lpstr>
      <vt:lpstr>Segoe UI</vt:lpstr>
      <vt:lpstr>Symbol</vt:lpstr>
      <vt:lpstr>Office Theme</vt:lpstr>
      <vt:lpstr>Title Slides</vt:lpstr>
      <vt:lpstr>White content blocks</vt:lpstr>
      <vt:lpstr>PowerPoint Presentation</vt:lpstr>
      <vt:lpstr>PowerPoint Presentation</vt:lpstr>
      <vt:lpstr>PowerPoint Presentation</vt:lpstr>
      <vt:lpstr>PowerPoint Presentation</vt:lpstr>
      <vt:lpstr>Presentation: Queensland NDIS Psychosocial Reforms Event  NDIS Review Panel Recommendations  Dr Gerry Naughtin NDIA Strategic Adviser Psychosocial Disability and Mental Health  </vt:lpstr>
      <vt:lpstr>Overview</vt:lpstr>
      <vt:lpstr>Key problems in NDIS for psychosocial disability</vt:lpstr>
      <vt:lpstr>Key problems in broader mental health systems</vt:lpstr>
      <vt:lpstr>Action 7.1: The National Disability Insurance Agency should introduce a new approach to psychosocial disability in the NDIS based on personal recovery and optimising independence.  </vt:lpstr>
      <vt:lpstr>Action 7.2:  The National Disability Insurance Agency should establish an early intervention pathway for the majority of new participants with psychosocial disability under section 25 of the National Disability Insurance Scheme Act 2013.   </vt:lpstr>
      <vt:lpstr>Action 7.3: The National Disability Insurance Agency should establish an integrated complex care coordination approach with public mental health systems for participants with complex needs.  </vt:lpstr>
      <vt:lpstr>Action 7.4: The new National Disability Supports Quality and Safeguards Commission should require providers delivering psychosocial supports to be registered, including demonstrating compliance with a new support-specific Practice Standard.   </vt:lpstr>
      <vt:lpstr>Action 7.5: All Australian governments should prioritise supports for people with psychosocial disability as part of general foundational supports.    </vt:lpstr>
      <vt:lpstr>Action 7.6: All Australian governments should improve access to mental health services for people with severe mental illness and strengthen the interfaces between the mental health system and NDIS.   </vt:lpstr>
      <vt:lpstr>Next Steps</vt:lpstr>
      <vt:lpstr>Communique Disability Reform Ministers February 2024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Accounts</dc:creator>
  <cp:lastModifiedBy>Kalyx Jorgensen</cp:lastModifiedBy>
  <cp:revision>48</cp:revision>
  <dcterms:created xsi:type="dcterms:W3CDTF">2017-01-20T01:48:05Z</dcterms:created>
  <dcterms:modified xsi:type="dcterms:W3CDTF">2024-02-26T22:48:34Z</dcterms:modified>
</cp:coreProperties>
</file>