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6" r:id="rId5"/>
    <p:sldId id="321" r:id="rId6"/>
    <p:sldId id="312" r:id="rId7"/>
    <p:sldId id="325" r:id="rId8"/>
    <p:sldId id="322" r:id="rId9"/>
    <p:sldId id="326" r:id="rId10"/>
    <p:sldId id="315" r:id="rId11"/>
    <p:sldId id="327" r:id="rId12"/>
    <p:sldId id="324" r:id="rId13"/>
    <p:sldId id="323" r:id="rId14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9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5C"/>
    <a:srgbClr val="706465"/>
    <a:srgbClr val="00467F"/>
    <a:srgbClr val="301F69"/>
    <a:srgbClr val="F5F7FA"/>
    <a:srgbClr val="6E78BA"/>
    <a:srgbClr val="006699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7" autoAdjust="0"/>
    <p:restoredTop sz="89104" autoAdjust="0"/>
  </p:normalViewPr>
  <p:slideViewPr>
    <p:cSldViewPr snapToGrid="0">
      <p:cViewPr varScale="1">
        <p:scale>
          <a:sx n="111" d="100"/>
          <a:sy n="111" d="100"/>
        </p:scale>
        <p:origin x="720" y="144"/>
      </p:cViewPr>
      <p:guideLst>
        <p:guide orient="horz" pos="1752"/>
        <p:guide pos="9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4" d="100"/>
          <a:sy n="44" d="100"/>
        </p:scale>
        <p:origin x="287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0723C-84C5-49BE-BFC3-5BD656B6704D}" type="datetimeFigureOut">
              <a:rPr lang="en-AU" smtClean="0"/>
              <a:t>21/11/2024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954C6-82EF-4D0C-9C05-D7BA38C93E4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697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54C6-82EF-4D0C-9C05-D7BA38C93E4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9600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954C6-82EF-4D0C-9C05-D7BA38C93E4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4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954C6-82EF-4D0C-9C05-D7BA38C93E4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14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54C6-82EF-4D0C-9C05-D7BA38C93E4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987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954C6-82EF-4D0C-9C05-D7BA38C93E4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48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954C6-82EF-4D0C-9C05-D7BA38C93E4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987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954C6-82EF-4D0C-9C05-D7BA38C93E4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647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54C6-82EF-4D0C-9C05-D7BA38C93E4F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2685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954C6-82EF-4D0C-9C05-D7BA38C93E4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85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954C6-82EF-4D0C-9C05-D7BA38C93E4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1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0120" y="2918581"/>
            <a:ext cx="4601167" cy="1020837"/>
          </a:xfrm>
        </p:spPr>
        <p:txBody>
          <a:bodyPr anchor="t">
            <a:normAutofit/>
          </a:bodyPr>
          <a:lstStyle>
            <a:lvl1pPr algn="l">
              <a:lnSpc>
                <a:spcPts val="4000"/>
              </a:lnSpc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0120" y="4170384"/>
            <a:ext cx="46011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20C5B-EC81-2A4C-8A9A-E4989383B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416" y="-157121"/>
            <a:ext cx="12388831" cy="2374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A2F8A-B08E-354F-85A3-7C1A163AB6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856" y="374987"/>
            <a:ext cx="1332264" cy="131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899" y="3117364"/>
            <a:ext cx="4820617" cy="172172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20C5B-EC81-2A4C-8A9A-E4989383B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416" y="-157121"/>
            <a:ext cx="12388831" cy="2374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A2F8A-B08E-354F-85A3-7C1A163AB6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856" y="374987"/>
            <a:ext cx="1332264" cy="131060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54C2AD-1FC9-BD4F-BDFA-C1B52A689CFB}"/>
              </a:ext>
            </a:extLst>
          </p:cNvPr>
          <p:cNvCxnSpPr>
            <a:cxnSpLocks/>
          </p:cNvCxnSpPr>
          <p:nvPr userDrawn="1"/>
        </p:nvCxnSpPr>
        <p:spPr>
          <a:xfrm>
            <a:off x="1759899" y="4978971"/>
            <a:ext cx="361052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45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5ED423-B222-7646-ADE9-BA784C00F0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09" y="0"/>
            <a:ext cx="2192176" cy="2164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0DE55D-ACD4-4F4D-B69F-BFA2069EB1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141213" y="1358483"/>
            <a:ext cx="12577250" cy="24109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1414D-AD7A-6049-8B61-B2D33DF46A66}"/>
              </a:ext>
            </a:extLst>
          </p:cNvPr>
          <p:cNvSpPr/>
          <p:nvPr userDrawn="1"/>
        </p:nvSpPr>
        <p:spPr>
          <a:xfrm>
            <a:off x="0" y="2898185"/>
            <a:ext cx="12294824" cy="5324284"/>
          </a:xfrm>
          <a:prstGeom prst="rect">
            <a:avLst/>
          </a:prstGeom>
          <a:solidFill>
            <a:srgbClr val="006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7E4BB-36DC-E94E-A877-103C924CA22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366685" y="2591969"/>
            <a:ext cx="9440862" cy="36435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B8F57A-C626-3D45-A640-1963BD519E68}"/>
              </a:ext>
            </a:extLst>
          </p:cNvPr>
          <p:cNvSpPr/>
          <p:nvPr userDrawn="1"/>
        </p:nvSpPr>
        <p:spPr>
          <a:xfrm>
            <a:off x="-33051" y="6124748"/>
            <a:ext cx="12272790" cy="760244"/>
          </a:xfrm>
          <a:prstGeom prst="rect">
            <a:avLst/>
          </a:prstGeom>
          <a:solidFill>
            <a:srgbClr val="9FC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D5C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0A90877-4B79-B948-A44A-83572C78C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0839" y="1784733"/>
            <a:ext cx="9937062" cy="401013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1016217-77BC-D342-B0EB-53BAC098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838" y="583894"/>
            <a:ext cx="10152961" cy="72711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11016217-77BC-D342-B0EB-53BAC098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838" y="583894"/>
            <a:ext cx="9846102" cy="72711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731A4B93-F254-FE43-929B-D75BB50AE38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200149" y="1570038"/>
            <a:ext cx="9846791" cy="4348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4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4C006-4BFF-5143-822B-3DA8918DE3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0838" y="1663547"/>
            <a:ext cx="10019097" cy="44070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C4016409-3DB3-0A4C-8387-7C4BE4F6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838" y="583894"/>
            <a:ext cx="10019097" cy="72711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301F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240DA84-9FB3-7449-991E-5EF0EA9597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0838" y="1663547"/>
            <a:ext cx="10233925" cy="44070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49AEE1-0CF6-CF42-8D59-72339DB4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838" y="583894"/>
            <a:ext cx="10152961" cy="72711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1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D1092-6E10-524E-8B14-55C28361EA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0839" y="2710149"/>
            <a:ext cx="9937062" cy="37795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94C16A-87FB-4240-9041-861EFBBED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838" y="583894"/>
            <a:ext cx="10152961" cy="72711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195174-BEAB-834C-A0AC-8930D13AE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416" y="-142130"/>
            <a:ext cx="12388831" cy="2374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29D881-9B86-C344-82AE-0115BF7D14FE}"/>
              </a:ext>
            </a:extLst>
          </p:cNvPr>
          <p:cNvSpPr/>
          <p:nvPr userDrawn="1"/>
        </p:nvSpPr>
        <p:spPr>
          <a:xfrm>
            <a:off x="-33051" y="6580908"/>
            <a:ext cx="12272790" cy="276374"/>
          </a:xfrm>
          <a:prstGeom prst="rect">
            <a:avLst/>
          </a:prstGeom>
          <a:solidFill>
            <a:srgbClr val="9FC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D5C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412F07-A6BF-7845-B8D4-880382B36F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0839" y="2710149"/>
            <a:ext cx="9937062" cy="37795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BA7E8B-5AD0-C244-8140-619D67F2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838" y="583894"/>
            <a:ext cx="10152961" cy="72711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1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2" r:id="rId3"/>
    <p:sldLayoutId id="2147483663" r:id="rId4"/>
    <p:sldLayoutId id="2147483675" r:id="rId5"/>
    <p:sldLayoutId id="2147483664" r:id="rId6"/>
    <p:sldLayoutId id="2147483673" r:id="rId7"/>
    <p:sldLayoutId id="2147483665" r:id="rId8"/>
    <p:sldLayoutId id="2147483672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E8127-FA16-DB45-ADA5-88C22A354C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At what cost?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01CF3-4130-D4B3-EDEC-1E4DAB3AE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38" b="-9444"/>
          <a:stretch/>
        </p:blipFill>
        <p:spPr>
          <a:xfrm>
            <a:off x="-81023" y="-70487"/>
            <a:ext cx="12284598" cy="76835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5A3C2C3-7446-8948-AF7A-FF830FF58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235" y="3877604"/>
            <a:ext cx="8086666" cy="1655762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 what cost?</a:t>
            </a:r>
          </a:p>
          <a:p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experiences of unpaid </a:t>
            </a:r>
            <a:b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mental health carers in Queensland</a:t>
            </a:r>
            <a:b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2023-2024</a:t>
            </a:r>
          </a:p>
        </p:txBody>
      </p:sp>
      <p:pic>
        <p:nvPicPr>
          <p:cNvPr id="10" name="Picture 9" descr="A white tree with text on a black background&#10;&#10;Description automatically generated">
            <a:extLst>
              <a:ext uri="{FF2B5EF4-FFF2-40B4-BE49-F238E27FC236}">
                <a16:creationId xmlns:a16="http://schemas.microsoft.com/office/drawing/2014/main" id="{3C4386D7-D0DC-B7A1-F061-F9347DE5D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952" y="4935415"/>
            <a:ext cx="1417813" cy="14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71">
            <a:extLst>
              <a:ext uri="{FF2B5EF4-FFF2-40B4-BE49-F238E27FC236}">
                <a16:creationId xmlns:a16="http://schemas.microsoft.com/office/drawing/2014/main" id="{9DC28BE9-E180-3346-BE49-28EECC2AAE47}"/>
              </a:ext>
            </a:extLst>
          </p:cNvPr>
          <p:cNvSpPr/>
          <p:nvPr/>
        </p:nvSpPr>
        <p:spPr>
          <a:xfrm>
            <a:off x="1935280" y="3153301"/>
            <a:ext cx="3206072" cy="52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b">
            <a:normAutofit/>
          </a:bodyPr>
          <a:lstStyle>
            <a:lvl1pPr algn="ctr" defTabSz="676655">
              <a:lnSpc>
                <a:spcPct val="90000"/>
              </a:lnSpc>
              <a:defRPr sz="444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67665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Connect with us:</a:t>
            </a:r>
          </a:p>
        </p:txBody>
      </p:sp>
      <p:sp>
        <p:nvSpPr>
          <p:cNvPr id="8" name="Shape 272">
            <a:extLst>
              <a:ext uri="{FF2B5EF4-FFF2-40B4-BE49-F238E27FC236}">
                <a16:creationId xmlns:a16="http://schemas.microsoft.com/office/drawing/2014/main" id="{90ED6548-25AC-F846-9FC2-336C8056362B}"/>
              </a:ext>
            </a:extLst>
          </p:cNvPr>
          <p:cNvSpPr/>
          <p:nvPr/>
        </p:nvSpPr>
        <p:spPr>
          <a:xfrm>
            <a:off x="821972" y="3682390"/>
            <a:ext cx="5432688" cy="1662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noAutofit/>
          </a:bodyPr>
          <a:lstStyle/>
          <a:p>
            <a:pPr marL="0" marR="0" lvl="0" indent="0" algn="ctr" defTabSz="288035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Carer Support Line  -  1300 554 660</a:t>
            </a:r>
          </a:p>
          <a:p>
            <a:pPr marL="0" marR="0" lvl="0" indent="0" algn="ctr" defTabSz="288035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Website – www.arafmi.com.au</a:t>
            </a:r>
          </a:p>
          <a:p>
            <a:pPr marL="0" marR="0" lvl="0" indent="0" algn="ctr" defTabSz="288035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6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Advocacy team – advocacy@arafmi.com.au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A52D24-39A0-404C-8D5A-4B3982B66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816" y="868905"/>
            <a:ext cx="1875000" cy="1844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DA0464-D07B-F834-8052-B0BFF383955A}"/>
              </a:ext>
            </a:extLst>
          </p:cNvPr>
          <p:cNvSpPr txBox="1"/>
          <p:nvPr/>
        </p:nvSpPr>
        <p:spPr>
          <a:xfrm>
            <a:off x="6791354" y="1314107"/>
            <a:ext cx="4815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Download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At what cost?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7A4916F-4885-9014-3501-B1D5FFEA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5705" r="5932" b="5629"/>
          <a:stretch/>
        </p:blipFill>
        <p:spPr>
          <a:xfrm>
            <a:off x="7805804" y="2832691"/>
            <a:ext cx="2786415" cy="28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401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A98615-B8A0-4428-A64B-B439249D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for Action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FFE04-233D-57DC-9878-576D27280CC4}"/>
              </a:ext>
            </a:extLst>
          </p:cNvPr>
          <p:cNvSpPr txBox="1"/>
          <p:nvPr/>
        </p:nvSpPr>
        <p:spPr>
          <a:xfrm>
            <a:off x="539854" y="154025"/>
            <a:ext cx="919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 and ideas?</a:t>
            </a:r>
          </a:p>
        </p:txBody>
      </p:sp>
      <p:pic>
        <p:nvPicPr>
          <p:cNvPr id="8" name="Picture 7" descr="A white tree with text on a black background&#10;&#10;Description automatically generated">
            <a:extLst>
              <a:ext uri="{FF2B5EF4-FFF2-40B4-BE49-F238E27FC236}">
                <a16:creationId xmlns:a16="http://schemas.microsoft.com/office/drawing/2014/main" id="{F9907DDD-67BA-BAB0-DA18-7BCFE0E9A8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21" y="624"/>
            <a:ext cx="1033586" cy="1076242"/>
          </a:xfrm>
          <a:prstGeom prst="rect">
            <a:avLst/>
          </a:prstGeom>
        </p:spPr>
      </p:pic>
      <p:pic>
        <p:nvPicPr>
          <p:cNvPr id="4" name="Picture 3" descr="A hand holding a booklet with a picture of people hugging&#10;&#10;Description automatically generated">
            <a:extLst>
              <a:ext uri="{FF2B5EF4-FFF2-40B4-BE49-F238E27FC236}">
                <a16:creationId xmlns:a16="http://schemas.microsoft.com/office/drawing/2014/main" id="{96C8DA32-868F-ACAA-C95C-930A35E604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8803" r="184" b="1937"/>
          <a:stretch/>
        </p:blipFill>
        <p:spPr>
          <a:xfrm>
            <a:off x="0" y="-82816"/>
            <a:ext cx="13990175" cy="70236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EFA942-67FF-95C6-40AD-0BFF66109E0F}"/>
              </a:ext>
            </a:extLst>
          </p:cNvPr>
          <p:cNvSpPr txBox="1"/>
          <p:nvPr/>
        </p:nvSpPr>
        <p:spPr>
          <a:xfrm>
            <a:off x="1200838" y="2034472"/>
            <a:ext cx="48951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produced our first statewide consultation report this year</a:t>
            </a:r>
            <a:endParaRPr kumimoji="0" lang="en-AU" sz="4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A98615-B8A0-4428-A64B-B439249D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mental health carers do?</a:t>
            </a:r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1E625-FFAE-11CF-EB30-369C5F5B1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416" y="-554948"/>
            <a:ext cx="12388831" cy="2374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0FBE82-38DF-D93C-3AEA-CBC12CD27BFE}"/>
              </a:ext>
            </a:extLst>
          </p:cNvPr>
          <p:cNvSpPr txBox="1"/>
          <p:nvPr/>
        </p:nvSpPr>
        <p:spPr>
          <a:xfrm>
            <a:off x="539854" y="154025"/>
            <a:ext cx="919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 mental health carers do?</a:t>
            </a:r>
          </a:p>
        </p:txBody>
      </p:sp>
      <p:pic>
        <p:nvPicPr>
          <p:cNvPr id="5" name="Picture 4" descr="A white tree with text on a black background&#10;&#10;Description automatically generated">
            <a:extLst>
              <a:ext uri="{FF2B5EF4-FFF2-40B4-BE49-F238E27FC236}">
                <a16:creationId xmlns:a16="http://schemas.microsoft.com/office/drawing/2014/main" id="{8535E4AA-05F9-0821-4330-E8F7D1AFC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21" y="624"/>
            <a:ext cx="1033586" cy="10762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BC1DB7-FC0F-5F45-45C2-2C4D7FF19646}"/>
              </a:ext>
            </a:extLst>
          </p:cNvPr>
          <p:cNvSpPr txBox="1"/>
          <p:nvPr/>
        </p:nvSpPr>
        <p:spPr>
          <a:xfrm>
            <a:off x="435669" y="2274940"/>
            <a:ext cx="4570794" cy="109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4400" b="1" dirty="0">
                <a:solidFill>
                  <a:schemeClr val="tx2"/>
                </a:solidFill>
              </a:rPr>
              <a:t>Provide emotional support</a:t>
            </a:r>
            <a:endParaRPr lang="en-AU" sz="4400" b="1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C00F4A-E763-56ED-F0FB-995EAC6E7601}"/>
              </a:ext>
            </a:extLst>
          </p:cNvPr>
          <p:cNvSpPr txBox="1"/>
          <p:nvPr/>
        </p:nvSpPr>
        <p:spPr>
          <a:xfrm>
            <a:off x="5406478" y="1769943"/>
            <a:ext cx="552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Provide practical assistance</a:t>
            </a:r>
            <a:endParaRPr lang="en-AU" sz="3600" b="1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412DD-BE27-5EB2-2E9B-996F54FA4008}"/>
              </a:ext>
            </a:extLst>
          </p:cNvPr>
          <p:cNvSpPr txBox="1"/>
          <p:nvPr/>
        </p:nvSpPr>
        <p:spPr>
          <a:xfrm>
            <a:off x="6277318" y="2784248"/>
            <a:ext cx="5529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Advocate and navigate systems</a:t>
            </a:r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28BECD-18D2-2078-A193-A62E361AB4CF}"/>
              </a:ext>
            </a:extLst>
          </p:cNvPr>
          <p:cNvSpPr txBox="1"/>
          <p:nvPr/>
        </p:nvSpPr>
        <p:spPr>
          <a:xfrm>
            <a:off x="457571" y="4845395"/>
            <a:ext cx="33636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800" b="1" dirty="0">
                <a:solidFill>
                  <a:schemeClr val="tx2"/>
                </a:solidFill>
              </a:rPr>
              <a:t>Build knowledge 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>
                <a:solidFill>
                  <a:schemeClr val="tx2"/>
                </a:solidFill>
              </a:rPr>
              <a:t>and combat stigma</a:t>
            </a:r>
            <a:endParaRPr lang="en-AU" sz="2800" b="1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FAB73-7AF4-35D5-A452-31E8812844BF}"/>
              </a:ext>
            </a:extLst>
          </p:cNvPr>
          <p:cNvSpPr txBox="1"/>
          <p:nvPr/>
        </p:nvSpPr>
        <p:spPr>
          <a:xfrm>
            <a:off x="8948493" y="4845395"/>
            <a:ext cx="28151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80"/>
              </a:lnSpc>
            </a:pPr>
            <a:r>
              <a:rPr lang="en-US" sz="2400" b="1" dirty="0">
                <a:solidFill>
                  <a:schemeClr val="tx2"/>
                </a:solidFill>
              </a:rPr>
              <a:t>Make personal sacrifices</a:t>
            </a:r>
            <a:endParaRPr lang="en-AU" sz="2400" b="1" dirty="0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1020E4-04CC-4A1A-6AE6-DB3D901DD8BE}"/>
              </a:ext>
            </a:extLst>
          </p:cNvPr>
          <p:cNvSpPr txBox="1"/>
          <p:nvPr/>
        </p:nvSpPr>
        <p:spPr>
          <a:xfrm>
            <a:off x="3724635" y="3659009"/>
            <a:ext cx="3363687" cy="896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40"/>
              </a:lnSpc>
            </a:pPr>
            <a:r>
              <a:rPr lang="en-US" sz="3200" b="1" dirty="0">
                <a:solidFill>
                  <a:schemeClr val="tx2"/>
                </a:solidFill>
              </a:rPr>
              <a:t>Monitor, supervise and manage crises</a:t>
            </a:r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00E916-1E4B-1027-78ED-A382EFC1B765}"/>
              </a:ext>
            </a:extLst>
          </p:cNvPr>
          <p:cNvSpPr txBox="1"/>
          <p:nvPr/>
        </p:nvSpPr>
        <p:spPr>
          <a:xfrm>
            <a:off x="8171450" y="3945832"/>
            <a:ext cx="286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Provide financial support</a:t>
            </a:r>
            <a:endParaRPr lang="en-AU" sz="2000" b="1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F16879-0F40-8B90-A6E4-661A56D3E6C9}"/>
              </a:ext>
            </a:extLst>
          </p:cNvPr>
          <p:cNvSpPr txBox="1"/>
          <p:nvPr/>
        </p:nvSpPr>
        <p:spPr>
          <a:xfrm>
            <a:off x="4162995" y="5322862"/>
            <a:ext cx="336368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b="1" dirty="0">
                <a:solidFill>
                  <a:schemeClr val="tx2"/>
                </a:solidFill>
              </a:rPr>
              <a:t>Encourage professional help and social connections</a:t>
            </a:r>
            <a:endParaRPr lang="en-AU" sz="2000" b="1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0327A6-E9C5-0C13-A9E6-0ACB181FA5DB}"/>
              </a:ext>
            </a:extLst>
          </p:cNvPr>
          <p:cNvSpPr txBox="1"/>
          <p:nvPr/>
        </p:nvSpPr>
        <p:spPr>
          <a:xfrm>
            <a:off x="7670707" y="5873996"/>
            <a:ext cx="3363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Create a stable environment</a:t>
            </a:r>
            <a:endParaRPr lang="en-A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2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tree with text on a black background&#10;&#10;Description automatically generated">
            <a:extLst>
              <a:ext uri="{FF2B5EF4-FFF2-40B4-BE49-F238E27FC236}">
                <a16:creationId xmlns:a16="http://schemas.microsoft.com/office/drawing/2014/main" id="{2FD0931A-F758-B423-17B1-123D84EC8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21" y="277714"/>
            <a:ext cx="1033586" cy="1076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06DEE5-7AD5-B272-9F23-ADA023083D28}"/>
              </a:ext>
            </a:extLst>
          </p:cNvPr>
          <p:cNvSpPr txBox="1"/>
          <p:nvPr/>
        </p:nvSpPr>
        <p:spPr>
          <a:xfrm>
            <a:off x="810592" y="1863655"/>
            <a:ext cx="104947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“Caring for someone experiencing mental illness is very isolating.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in permanent ongoing crisis management for our people. </a:t>
            </a: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Unrelenting crisis. Carers are life coaches, taxis, personal assistants, </a:t>
            </a: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hygiene coordinators, cleaner, maid, cook, nutritionists, </a:t>
            </a: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behaviour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managers, suicide watchers… Carers are helping people through poor executive functioning. We are the entertainment. </a:t>
            </a: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their everything. It is a lot of pressure on carers to be everything.”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527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smiling and touching each other&#10;&#10;Description automatically generated">
            <a:extLst>
              <a:ext uri="{FF2B5EF4-FFF2-40B4-BE49-F238E27FC236}">
                <a16:creationId xmlns:a16="http://schemas.microsoft.com/office/drawing/2014/main" id="{852BAF5B-9C29-3990-4C6B-4C49A8875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9" r="12493"/>
          <a:stretch/>
        </p:blipFill>
        <p:spPr>
          <a:xfrm>
            <a:off x="0" y="867347"/>
            <a:ext cx="5364000" cy="59906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A98615-B8A0-4428-A64B-B439249D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mental health carers do?</a:t>
            </a:r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C1E625-FFAE-11CF-EB30-369C5F5B1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959" y="-554948"/>
            <a:ext cx="12439273" cy="2374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0FBE82-38DF-D93C-3AEA-CBC12CD27BFE}"/>
              </a:ext>
            </a:extLst>
          </p:cNvPr>
          <p:cNvSpPr txBox="1"/>
          <p:nvPr/>
        </p:nvSpPr>
        <p:spPr>
          <a:xfrm>
            <a:off x="274034" y="154025"/>
            <a:ext cx="9922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Challenges across mental health carers</a:t>
            </a:r>
          </a:p>
        </p:txBody>
      </p:sp>
      <p:pic>
        <p:nvPicPr>
          <p:cNvPr id="5" name="Picture 4" descr="A white tree with text on a black background&#10;&#10;Description automatically generated">
            <a:extLst>
              <a:ext uri="{FF2B5EF4-FFF2-40B4-BE49-F238E27FC236}">
                <a16:creationId xmlns:a16="http://schemas.microsoft.com/office/drawing/2014/main" id="{8535E4AA-05F9-0821-4330-E8F7D1AFC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21" y="624"/>
            <a:ext cx="1033586" cy="1076242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A00749C-9CD1-334C-6EEC-8649BBB829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7441" y="1894277"/>
            <a:ext cx="5548885" cy="480969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Financial hardship</a:t>
            </a:r>
          </a:p>
          <a:p>
            <a:pPr>
              <a:spcBef>
                <a:spcPts val="1200"/>
              </a:spcBef>
            </a:pPr>
            <a:r>
              <a:rPr lang="en-US" dirty="0"/>
              <a:t>Impact on </a:t>
            </a:r>
            <a:r>
              <a:rPr lang="en-AU" dirty="0"/>
              <a:t>emotional wellbeing, </a:t>
            </a:r>
            <a:r>
              <a:rPr lang="en-US" dirty="0"/>
              <a:t>mental health and physical health</a:t>
            </a:r>
          </a:p>
          <a:p>
            <a:pPr>
              <a:spcBef>
                <a:spcPts val="1200"/>
              </a:spcBef>
            </a:pPr>
            <a:r>
              <a:rPr lang="en-US" dirty="0"/>
              <a:t>Mental health system navigation and advocacy</a:t>
            </a:r>
          </a:p>
          <a:p>
            <a:pPr>
              <a:spcBef>
                <a:spcPts val="1200"/>
              </a:spcBef>
            </a:pPr>
            <a:r>
              <a:rPr lang="en-US" dirty="0"/>
              <a:t>Feeling excluded from care planning and decision-making</a:t>
            </a:r>
          </a:p>
          <a:p>
            <a:pPr>
              <a:spcBef>
                <a:spcPts val="1200"/>
              </a:spcBef>
            </a:pPr>
            <a:r>
              <a:rPr lang="en-US" dirty="0"/>
              <a:t>Stigma and social isolation</a:t>
            </a:r>
          </a:p>
          <a:p>
            <a:pPr>
              <a:spcBef>
                <a:spcPts val="1200"/>
              </a:spcBef>
            </a:pPr>
            <a:r>
              <a:rPr lang="en-US" dirty="0"/>
              <a:t>Struggling to get a break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604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92DABE-BB9A-5DF5-0B32-17BC26D40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717" r="11576" b="532"/>
          <a:stretch/>
        </p:blipFill>
        <p:spPr bwMode="auto">
          <a:xfrm>
            <a:off x="6334633" y="932454"/>
            <a:ext cx="5868000" cy="59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3FAD24-3578-4484-BF18-2BB97E30EB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391" y="2449849"/>
            <a:ext cx="5296170" cy="3824257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Poor access to services and supports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isolation, stigma and privacy issues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Lack of consultation in admission and discharge processes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Lack of understanding of </a:t>
            </a:r>
            <a:b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 Nations caring practices</a:t>
            </a:r>
          </a:p>
          <a:p>
            <a:pPr>
              <a:spcBef>
                <a:spcPts val="1200"/>
              </a:spcBef>
            </a:pPr>
            <a:endParaRPr lang="en-AU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8615-B8A0-4428-A64B-B439249D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now?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6047AC-0900-E0F8-25E8-1857527D9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682" y="-554948"/>
            <a:ext cx="12432183" cy="2374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66885A-ACF1-3053-138B-B824B68549DC}"/>
              </a:ext>
            </a:extLst>
          </p:cNvPr>
          <p:cNvSpPr txBox="1"/>
          <p:nvPr/>
        </p:nvSpPr>
        <p:spPr>
          <a:xfrm>
            <a:off x="539854" y="154025"/>
            <a:ext cx="919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Challenges for rural carers </a:t>
            </a:r>
          </a:p>
        </p:txBody>
      </p:sp>
      <p:pic>
        <p:nvPicPr>
          <p:cNvPr id="14" name="Picture 13" descr="A white tree with text on a black background&#10;&#10;Description automatically generated">
            <a:extLst>
              <a:ext uri="{FF2B5EF4-FFF2-40B4-BE49-F238E27FC236}">
                <a16:creationId xmlns:a16="http://schemas.microsoft.com/office/drawing/2014/main" id="{A6DCF865-1D3E-D2D1-3CEC-2CF3DF205C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21" y="624"/>
            <a:ext cx="1033586" cy="10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8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black background with icons&#10;&#10;Description automatically generated">
            <a:extLst>
              <a:ext uri="{FF2B5EF4-FFF2-40B4-BE49-F238E27FC236}">
                <a16:creationId xmlns:a16="http://schemas.microsoft.com/office/drawing/2014/main" id="{33AD7B72-32C8-5BE4-7D77-DB9C4D1CD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1" y="1066588"/>
            <a:ext cx="10941576" cy="7741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3F306D-5C27-5122-3D04-52F4EB0B5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416" y="-554948"/>
            <a:ext cx="12388831" cy="23748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76CB79-4E8E-D62C-5179-E3F979AF81C7}"/>
              </a:ext>
            </a:extLst>
          </p:cNvPr>
          <p:cNvSpPr txBox="1"/>
          <p:nvPr/>
        </p:nvSpPr>
        <p:spPr>
          <a:xfrm>
            <a:off x="539854" y="154025"/>
            <a:ext cx="919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What’s needed?</a:t>
            </a:r>
          </a:p>
        </p:txBody>
      </p:sp>
      <p:pic>
        <p:nvPicPr>
          <p:cNvPr id="15" name="Picture 14" descr="A white tree with text on a black background&#10;&#10;Description automatically generated">
            <a:extLst>
              <a:ext uri="{FF2B5EF4-FFF2-40B4-BE49-F238E27FC236}">
                <a16:creationId xmlns:a16="http://schemas.microsoft.com/office/drawing/2014/main" id="{64C7A0C6-895C-40CB-C4EC-8B3B1232E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21" y="624"/>
            <a:ext cx="1033586" cy="10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4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ic of a group of icons&#10;&#10;Description automatically generated with medium confidence">
            <a:extLst>
              <a:ext uri="{FF2B5EF4-FFF2-40B4-BE49-F238E27FC236}">
                <a16:creationId xmlns:a16="http://schemas.microsoft.com/office/drawing/2014/main" id="{40307BAD-6764-3410-232C-ED128326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2" b="8898"/>
          <a:stretch/>
        </p:blipFill>
        <p:spPr>
          <a:xfrm>
            <a:off x="1958609" y="1791728"/>
            <a:ext cx="8274781" cy="4878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3F306D-5C27-5122-3D04-52F4EB0B5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222" y="-554948"/>
            <a:ext cx="12449903" cy="23748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76CB79-4E8E-D62C-5179-E3F979AF81C7}"/>
              </a:ext>
            </a:extLst>
          </p:cNvPr>
          <p:cNvSpPr txBox="1"/>
          <p:nvPr/>
        </p:nvSpPr>
        <p:spPr>
          <a:xfrm>
            <a:off x="539854" y="154025"/>
            <a:ext cx="919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What’s needed in rural areas?</a:t>
            </a:r>
          </a:p>
        </p:txBody>
      </p:sp>
      <p:pic>
        <p:nvPicPr>
          <p:cNvPr id="15" name="Picture 14" descr="A white tree with text on a black background&#10;&#10;Description automatically generated">
            <a:extLst>
              <a:ext uri="{FF2B5EF4-FFF2-40B4-BE49-F238E27FC236}">
                <a16:creationId xmlns:a16="http://schemas.microsoft.com/office/drawing/2014/main" id="{64C7A0C6-895C-40CB-C4EC-8B3B1232E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21" y="624"/>
            <a:ext cx="1033586" cy="10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A98615-B8A0-4428-A64B-B439249D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for Action</a:t>
            </a:r>
            <a:endParaRPr lang="en-AU" dirty="0"/>
          </a:p>
        </p:txBody>
      </p:sp>
      <p:pic>
        <p:nvPicPr>
          <p:cNvPr id="7" name="Picture 6" descr="A group of colorful squares with white text&#10;&#10;Description automatically generated">
            <a:extLst>
              <a:ext uri="{FF2B5EF4-FFF2-40B4-BE49-F238E27FC236}">
                <a16:creationId xmlns:a16="http://schemas.microsoft.com/office/drawing/2014/main" id="{4A28D2C4-2B71-1F51-07D4-29201F2D1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99" y="2062308"/>
            <a:ext cx="9785000" cy="4609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4CCCBD-52F9-6190-BE54-5BF379788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2" y="-554948"/>
            <a:ext cx="12430264" cy="2374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FFE04-233D-57DC-9878-576D27280CC4}"/>
              </a:ext>
            </a:extLst>
          </p:cNvPr>
          <p:cNvSpPr txBox="1"/>
          <p:nvPr/>
        </p:nvSpPr>
        <p:spPr>
          <a:xfrm>
            <a:off x="539854" y="154025"/>
            <a:ext cx="919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Areas for action</a:t>
            </a:r>
          </a:p>
        </p:txBody>
      </p:sp>
      <p:pic>
        <p:nvPicPr>
          <p:cNvPr id="8" name="Picture 7" descr="A white tree with text on a black background&#10;&#10;Description automatically generated">
            <a:extLst>
              <a:ext uri="{FF2B5EF4-FFF2-40B4-BE49-F238E27FC236}">
                <a16:creationId xmlns:a16="http://schemas.microsoft.com/office/drawing/2014/main" id="{F9907DDD-67BA-BAB0-DA18-7BCFE0E9A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21" y="624"/>
            <a:ext cx="1033586" cy="10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06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rafmi">
      <a:dk1>
        <a:srgbClr val="706365"/>
      </a:dk1>
      <a:lt1>
        <a:srgbClr val="FFFFFF"/>
      </a:lt1>
      <a:dk2>
        <a:srgbClr val="006D5B"/>
      </a:dk2>
      <a:lt2>
        <a:srgbClr val="FFFFFF"/>
      </a:lt2>
      <a:accent1>
        <a:srgbClr val="9BA840"/>
      </a:accent1>
      <a:accent2>
        <a:srgbClr val="706365"/>
      </a:accent2>
      <a:accent3>
        <a:srgbClr val="F0ECD2"/>
      </a:accent3>
      <a:accent4>
        <a:srgbClr val="929598"/>
      </a:accent4>
      <a:accent5>
        <a:srgbClr val="C15766"/>
      </a:accent5>
      <a:accent6>
        <a:srgbClr val="DA8AA6"/>
      </a:accent6>
      <a:hlink>
        <a:srgbClr val="6182C1"/>
      </a:hlink>
      <a:folHlink>
        <a:srgbClr val="8EAEDC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afmi_PPT_16-9" id="{F3FEFB3D-6FF7-4F83-A14E-5E50E15C87F6}" vid="{5207656C-75E5-45C7-A438-5FD31F18E4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14c7c0-f1e3-4a4b-a757-99ecdb06a669">
      <Terms xmlns="http://schemas.microsoft.com/office/infopath/2007/PartnerControls"/>
    </lcf76f155ced4ddcb4097134ff3c332f>
    <TaxCatchAll xmlns="e30cf317-d4a6-472f-8645-46dc70bc9f4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6B0DAFDFDF0A449471A050B07216A2" ma:contentTypeVersion="18" ma:contentTypeDescription="Create a new document." ma:contentTypeScope="" ma:versionID="e5fa33fda7f35c06396c62711b2e5068">
  <xsd:schema xmlns:xsd="http://www.w3.org/2001/XMLSchema" xmlns:xs="http://www.w3.org/2001/XMLSchema" xmlns:p="http://schemas.microsoft.com/office/2006/metadata/properties" xmlns:ns2="f314c7c0-f1e3-4a4b-a757-99ecdb06a669" xmlns:ns3="e30cf317-d4a6-472f-8645-46dc70bc9f4b" targetNamespace="http://schemas.microsoft.com/office/2006/metadata/properties" ma:root="true" ma:fieldsID="156277993bbb9d68129250f887ed67e4" ns2:_="" ns3:_="">
    <xsd:import namespace="f314c7c0-f1e3-4a4b-a757-99ecdb06a669"/>
    <xsd:import namespace="e30cf317-d4a6-472f-8645-46dc70bc9f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c7c0-f1e3-4a4b-a757-99ecdb06a6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e34205-37db-4171-83ba-ac20ce2631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cf317-d4a6-472f-8645-46dc70bc9f4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3ac2026-56e0-49f4-a27f-42f0dada17c6}" ma:internalName="TaxCatchAll" ma:showField="CatchAllData" ma:web="e30cf317-d4a6-472f-8645-46dc70bc9f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C0912D-3850-459E-A3D8-28D8E026E4BD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30cf317-d4a6-472f-8645-46dc70bc9f4b"/>
    <ds:schemaRef ds:uri="http://purl.org/dc/elements/1.1/"/>
    <ds:schemaRef ds:uri="http://schemas.microsoft.com/office/2006/metadata/properties"/>
    <ds:schemaRef ds:uri="f314c7c0-f1e3-4a4b-a757-99ecdb06a669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7AB7EED-2323-4B11-98CD-73208B6B3F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4c7c0-f1e3-4a4b-a757-99ecdb06a669"/>
    <ds:schemaRef ds:uri="e30cf317-d4a6-472f-8645-46dc70bc9f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7639F6-3D90-4584-A952-7C18760EDE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</TotalTime>
  <Words>321</Words>
  <Application>Microsoft Office PowerPoint</Application>
  <PresentationFormat>Widescreen</PresentationFormat>
  <Paragraphs>52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At what cost?</vt:lpstr>
      <vt:lpstr>Areas for Action</vt:lpstr>
      <vt:lpstr>What do mental health carers do?</vt:lpstr>
      <vt:lpstr>PowerPoint Presentation</vt:lpstr>
      <vt:lpstr>What do mental health carers do?</vt:lpstr>
      <vt:lpstr>Why now?</vt:lpstr>
      <vt:lpstr>PowerPoint Presentation</vt:lpstr>
      <vt:lpstr>PowerPoint Presentation</vt:lpstr>
      <vt:lpstr>Areas for Action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what cost?</dc:title>
  <dc:creator>Anna Gavrilis</dc:creator>
  <cp:lastModifiedBy>Sue Goodwin</cp:lastModifiedBy>
  <cp:revision>7</cp:revision>
  <cp:lastPrinted>2021-04-05T07:07:47Z</cp:lastPrinted>
  <dcterms:created xsi:type="dcterms:W3CDTF">2024-07-04T00:32:21Z</dcterms:created>
  <dcterms:modified xsi:type="dcterms:W3CDTF">2024-11-22T01:52:11Z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0x010100936B0DAFDFDF0A449471A050B07216A2</vt:lpwstr>
  </property>
  <property fmtid="{D5CDD505-2E9C-101B-9397-08002B2CF9AE}" pid="3" name="MediaServiceImageTags">
    <vt:lpwstr/>
  </property>
</Properties>
</file>