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Lst>
  <p:notesMasterIdLst>
    <p:notesMasterId r:id="rId23"/>
  </p:notesMasterIdLst>
  <p:handoutMasterIdLst>
    <p:handoutMasterId r:id="rId24"/>
  </p:handoutMasterIdLst>
  <p:sldIdLst>
    <p:sldId id="257" r:id="rId2"/>
    <p:sldId id="262" r:id="rId3"/>
    <p:sldId id="264" r:id="rId4"/>
    <p:sldId id="260" r:id="rId5"/>
    <p:sldId id="384" r:id="rId6"/>
    <p:sldId id="273" r:id="rId7"/>
    <p:sldId id="371" r:id="rId8"/>
    <p:sldId id="376" r:id="rId9"/>
    <p:sldId id="379" r:id="rId10"/>
    <p:sldId id="383" r:id="rId11"/>
    <p:sldId id="263" r:id="rId12"/>
    <p:sldId id="265" r:id="rId13"/>
    <p:sldId id="266" r:id="rId14"/>
    <p:sldId id="269" r:id="rId15"/>
    <p:sldId id="258" r:id="rId16"/>
    <p:sldId id="375" r:id="rId17"/>
    <p:sldId id="382" r:id="rId18"/>
    <p:sldId id="378" r:id="rId19"/>
    <p:sldId id="385" r:id="rId20"/>
    <p:sldId id="386" r:id="rId21"/>
    <p:sldId id="2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FF"/>
    <a:srgbClr val="FFCC00"/>
    <a:srgbClr val="66FFFF"/>
    <a:srgbClr val="99CCFF"/>
    <a:srgbClr val="CCCCFF"/>
    <a:srgbClr val="FFCCFF"/>
    <a:srgbClr val="FF3300"/>
    <a:srgbClr val="2683C6"/>
    <a:srgbClr val="0C3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5229" autoAdjust="0"/>
  </p:normalViewPr>
  <p:slideViewPr>
    <p:cSldViewPr snapToGrid="0" snapToObjects="1">
      <p:cViewPr varScale="1">
        <p:scale>
          <a:sx n="37" d="100"/>
          <a:sy n="37" d="100"/>
        </p:scale>
        <p:origin x="1712" y="28"/>
      </p:cViewPr>
      <p:guideLst/>
    </p:cSldViewPr>
  </p:slideViewPr>
  <p:notesTextViewPr>
    <p:cViewPr>
      <p:scale>
        <a:sx n="1" d="1"/>
        <a:sy n="1" d="1"/>
      </p:scale>
      <p:origin x="0" y="0"/>
    </p:cViewPr>
  </p:notesTextViewPr>
  <p:notesViewPr>
    <p:cSldViewPr snapToGrid="0" snapToObjects="1">
      <p:cViewPr varScale="1">
        <p:scale>
          <a:sx n="114" d="100"/>
          <a:sy n="114" d="100"/>
        </p:scale>
        <p:origin x="305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D0301-CA7D-4B30-B785-ABE67BC2A9C8}"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AU"/>
        </a:p>
      </dgm:t>
    </dgm:pt>
    <dgm:pt modelId="{2B821374-E3F2-4B27-935C-986D4D98CB43}">
      <dgm:prSet phldrT="[Text]"/>
      <dgm:spPr>
        <a:xfrm>
          <a:off x="3650" y="1512548"/>
          <a:ext cx="1755737" cy="2016731"/>
        </a:xfrm>
        <a:solidFill>
          <a:srgbClr val="FAB900">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lnSpc>
              <a:spcPct val="100000"/>
            </a:lnSpc>
            <a:buNone/>
          </a:pPr>
          <a:r>
            <a:rPr lang="en-AU" b="1" dirty="0">
              <a:solidFill>
                <a:schemeClr val="bg1"/>
              </a:solidFill>
              <a:latin typeface="Corbel" panose="020B0503020204020204"/>
              <a:ea typeface="+mn-ea"/>
              <a:cs typeface="+mn-cs"/>
            </a:rPr>
            <a:t>Productivity Commission Report </a:t>
          </a:r>
        </a:p>
        <a:p>
          <a:pPr>
            <a:lnSpc>
              <a:spcPct val="100000"/>
            </a:lnSpc>
            <a:buNone/>
          </a:pPr>
          <a:r>
            <a:rPr lang="en-AU" b="1" dirty="0">
              <a:solidFill>
                <a:schemeClr val="bg1"/>
              </a:solidFill>
              <a:latin typeface="Corbel" panose="020B0503020204020204"/>
              <a:ea typeface="+mn-ea"/>
              <a:cs typeface="+mn-cs"/>
            </a:rPr>
            <a:t>(2020)</a:t>
          </a:r>
        </a:p>
      </dgm:t>
    </dgm:pt>
    <dgm:pt modelId="{01B15C4B-B108-4EAD-A571-0879BDD5E7BF}" type="parTrans" cxnId="{FF89E501-E4EB-4B6D-A490-1983EC99D799}">
      <dgm:prSet/>
      <dgm:spPr/>
      <dgm:t>
        <a:bodyPr/>
        <a:lstStyle/>
        <a:p>
          <a:endParaRPr lang="en-AU"/>
        </a:p>
      </dgm:t>
    </dgm:pt>
    <dgm:pt modelId="{A9EBBD65-4962-40A5-8649-1BE48E7A98E6}" type="sibTrans" cxnId="{FF89E501-E4EB-4B6D-A490-1983EC99D799}">
      <dgm:prSet/>
      <dgm:spPr/>
      <dgm:t>
        <a:bodyPr/>
        <a:lstStyle/>
        <a:p>
          <a:pPr>
            <a:lnSpc>
              <a:spcPct val="100000"/>
            </a:lnSpc>
          </a:pPr>
          <a:endParaRPr lang="en-AU"/>
        </a:p>
      </dgm:t>
    </dgm:pt>
    <dgm:pt modelId="{DAD73C2A-095C-4C17-94A9-6BD6D7ADC732}">
      <dgm:prSet phldrT="[Text]"/>
      <dgm:spPr>
        <a:xfrm>
          <a:off x="1847174" y="1512548"/>
          <a:ext cx="1755737" cy="2016731"/>
        </a:xfrm>
        <a:solidFill>
          <a:srgbClr val="FAB900">
            <a:hueOff val="651485"/>
            <a:satOff val="-10511"/>
            <a:lumOff val="-1830"/>
            <a:alphaOff val="0"/>
          </a:srgbClr>
        </a:solidFill>
        <a:ln w="10795" cap="flat" cmpd="sng" algn="ctr">
          <a:solidFill>
            <a:srgbClr val="FFFFFF">
              <a:hueOff val="0"/>
              <a:satOff val="0"/>
              <a:lumOff val="0"/>
              <a:alphaOff val="0"/>
            </a:srgbClr>
          </a:solidFill>
          <a:prstDash val="solid"/>
        </a:ln>
        <a:effectLst/>
      </dgm:spPr>
      <dgm:t>
        <a:bodyPr/>
        <a:lstStyle/>
        <a:p>
          <a:pPr>
            <a:lnSpc>
              <a:spcPct val="100000"/>
            </a:lnSpc>
            <a:buNone/>
          </a:pPr>
          <a:r>
            <a:rPr lang="en-AU" b="1" dirty="0">
              <a:solidFill>
                <a:schemeClr val="bg1"/>
              </a:solidFill>
              <a:latin typeface="Corbel" panose="020B0503020204020204"/>
              <a:ea typeface="+mn-ea"/>
              <a:cs typeface="+mn-cs"/>
            </a:rPr>
            <a:t>National Mental Health and Suicide Prevention Agreement </a:t>
          </a:r>
        </a:p>
        <a:p>
          <a:pPr>
            <a:lnSpc>
              <a:spcPct val="100000"/>
            </a:lnSpc>
            <a:buNone/>
          </a:pPr>
          <a:r>
            <a:rPr lang="en-AU" b="1" dirty="0">
              <a:solidFill>
                <a:schemeClr val="bg1"/>
              </a:solidFill>
              <a:latin typeface="Corbel" panose="020B0503020204020204"/>
              <a:ea typeface="+mn-ea"/>
              <a:cs typeface="+mn-cs"/>
            </a:rPr>
            <a:t>(2022)</a:t>
          </a:r>
        </a:p>
      </dgm:t>
    </dgm:pt>
    <dgm:pt modelId="{BA5E9FA5-AEA4-449F-91ED-25C42E4E8945}" type="parTrans" cxnId="{50E30DD9-097E-4C56-8A9F-F666472B2C7A}">
      <dgm:prSet/>
      <dgm:spPr/>
      <dgm:t>
        <a:bodyPr/>
        <a:lstStyle/>
        <a:p>
          <a:endParaRPr lang="en-AU"/>
        </a:p>
      </dgm:t>
    </dgm:pt>
    <dgm:pt modelId="{191208C8-ADFC-4B1E-8BF4-F399FC9EE0A8}" type="sibTrans" cxnId="{50E30DD9-097E-4C56-8A9F-F666472B2C7A}">
      <dgm:prSet/>
      <dgm:spPr/>
      <dgm:t>
        <a:bodyPr/>
        <a:lstStyle/>
        <a:p>
          <a:pPr>
            <a:lnSpc>
              <a:spcPct val="100000"/>
            </a:lnSpc>
          </a:pPr>
          <a:endParaRPr lang="en-AU"/>
        </a:p>
      </dgm:t>
    </dgm:pt>
    <dgm:pt modelId="{DB22CB06-B372-42AA-AC1B-3BEBEDC64DAD}">
      <dgm:prSet phldrT="[Text]"/>
      <dgm:spPr>
        <a:xfrm>
          <a:off x="3690698" y="1512548"/>
          <a:ext cx="1755737" cy="2016731"/>
        </a:xfrm>
        <a:solidFill>
          <a:srgbClr val="FAB900">
            <a:hueOff val="1302969"/>
            <a:satOff val="-21023"/>
            <a:lumOff val="-3660"/>
            <a:alphaOff val="0"/>
          </a:srgbClr>
        </a:solidFill>
        <a:ln w="10795" cap="flat" cmpd="sng" algn="ctr">
          <a:solidFill>
            <a:srgbClr val="FFFFFF">
              <a:hueOff val="0"/>
              <a:satOff val="0"/>
              <a:lumOff val="0"/>
              <a:alphaOff val="0"/>
            </a:srgbClr>
          </a:solidFill>
          <a:prstDash val="solid"/>
        </a:ln>
        <a:effectLst/>
      </dgm:spPr>
      <dgm:t>
        <a:bodyPr/>
        <a:lstStyle/>
        <a:p>
          <a:pPr>
            <a:lnSpc>
              <a:spcPct val="100000"/>
            </a:lnSpc>
            <a:buNone/>
          </a:pPr>
          <a:r>
            <a:rPr lang="en-AU" b="1" dirty="0">
              <a:solidFill>
                <a:schemeClr val="bg1"/>
              </a:solidFill>
              <a:latin typeface="Corbel" panose="020B0503020204020204"/>
              <a:ea typeface="+mn-ea"/>
              <a:cs typeface="+mn-cs"/>
            </a:rPr>
            <a:t>Analysis of Unmet need for Psychosocial Supports </a:t>
          </a:r>
        </a:p>
        <a:p>
          <a:pPr>
            <a:lnSpc>
              <a:spcPct val="100000"/>
            </a:lnSpc>
            <a:buNone/>
          </a:pPr>
          <a:r>
            <a:rPr lang="en-AU" b="1" dirty="0">
              <a:solidFill>
                <a:schemeClr val="bg1"/>
              </a:solidFill>
              <a:latin typeface="Corbel" panose="020B0503020204020204"/>
              <a:ea typeface="+mn-ea"/>
              <a:cs typeface="+mn-cs"/>
            </a:rPr>
            <a:t>(2024)</a:t>
          </a:r>
        </a:p>
      </dgm:t>
    </dgm:pt>
    <dgm:pt modelId="{0CFE95F5-A6B5-4CDB-AA92-6F1938C020DF}" type="parTrans" cxnId="{1A989AE0-A877-4B2B-B71D-FF37538ECC35}">
      <dgm:prSet/>
      <dgm:spPr/>
      <dgm:t>
        <a:bodyPr/>
        <a:lstStyle/>
        <a:p>
          <a:endParaRPr lang="en-AU"/>
        </a:p>
      </dgm:t>
    </dgm:pt>
    <dgm:pt modelId="{EF736AD3-DFEE-4A0A-8168-B909F9379221}" type="sibTrans" cxnId="{1A989AE0-A877-4B2B-B71D-FF37538ECC35}">
      <dgm:prSet/>
      <dgm:spPr/>
      <dgm:t>
        <a:bodyPr/>
        <a:lstStyle/>
        <a:p>
          <a:pPr>
            <a:lnSpc>
              <a:spcPct val="100000"/>
            </a:lnSpc>
          </a:pPr>
          <a:endParaRPr lang="en-AU"/>
        </a:p>
      </dgm:t>
    </dgm:pt>
    <dgm:pt modelId="{7405F9A6-6578-404B-8507-22C49613742E}">
      <dgm:prSet phldrT="[Text]" custT="1"/>
      <dgm:spPr>
        <a:xfrm>
          <a:off x="5534222" y="1512548"/>
          <a:ext cx="1755737" cy="2016731"/>
        </a:xfrm>
        <a:solidFill>
          <a:srgbClr val="FAB900">
            <a:hueOff val="1954454"/>
            <a:satOff val="-31534"/>
            <a:lumOff val="-5490"/>
            <a:alphaOff val="0"/>
          </a:srgbClr>
        </a:solidFill>
        <a:ln w="10795" cap="flat" cmpd="sng" algn="ctr">
          <a:solidFill>
            <a:srgbClr val="FFFFFF">
              <a:hueOff val="0"/>
              <a:satOff val="0"/>
              <a:lumOff val="0"/>
              <a:alphaOff val="0"/>
            </a:srgbClr>
          </a:solidFill>
          <a:prstDash val="solid"/>
        </a:ln>
        <a:effectLst>
          <a:softEdge rad="127000"/>
        </a:effectLst>
      </dgm:spPr>
      <dgm:t>
        <a:bodyPr/>
        <a:lstStyle/>
        <a:p>
          <a:pPr>
            <a:lnSpc>
              <a:spcPct val="100000"/>
            </a:lnSpc>
            <a:buNone/>
          </a:pPr>
          <a:r>
            <a:rPr lang="en-AU" sz="2000" b="1" dirty="0">
              <a:solidFill>
                <a:schemeClr val="bg1"/>
              </a:solidFill>
              <a:latin typeface="Corbel" panose="020B0503020204020204"/>
              <a:ea typeface="+mn-ea"/>
              <a:cs typeface="+mn-cs"/>
            </a:rPr>
            <a:t>Next</a:t>
          </a:r>
          <a:r>
            <a:rPr lang="en-AU" sz="2000" b="1" baseline="0" dirty="0">
              <a:solidFill>
                <a:schemeClr val="bg1"/>
              </a:solidFill>
              <a:latin typeface="Corbel" panose="020B0503020204020204"/>
              <a:ea typeface="+mn-ea"/>
              <a:cs typeface="+mn-cs"/>
            </a:rPr>
            <a:t> Steps </a:t>
          </a:r>
          <a:endParaRPr lang="en-AU" sz="2000" b="1" dirty="0">
            <a:solidFill>
              <a:schemeClr val="bg1"/>
            </a:solidFill>
            <a:latin typeface="Corbel" panose="020B0503020204020204"/>
            <a:ea typeface="+mn-ea"/>
            <a:cs typeface="+mn-cs"/>
          </a:endParaRPr>
        </a:p>
      </dgm:t>
    </dgm:pt>
    <dgm:pt modelId="{83E81434-6CF5-40AE-AFE3-B8D0E08AD4A7}" type="sibTrans" cxnId="{491FF471-51C0-444D-BC72-9991C0FF47FF}">
      <dgm:prSet/>
      <dgm:spPr/>
      <dgm:t>
        <a:bodyPr/>
        <a:lstStyle/>
        <a:p>
          <a:endParaRPr lang="en-AU"/>
        </a:p>
      </dgm:t>
    </dgm:pt>
    <dgm:pt modelId="{771B61DF-CD6E-4C8C-9607-6D1BE32451E0}" type="parTrans" cxnId="{491FF471-51C0-444D-BC72-9991C0FF47FF}">
      <dgm:prSet/>
      <dgm:spPr/>
      <dgm:t>
        <a:bodyPr/>
        <a:lstStyle/>
        <a:p>
          <a:endParaRPr lang="en-AU"/>
        </a:p>
      </dgm:t>
    </dgm:pt>
    <dgm:pt modelId="{6B718250-328C-4FC7-9D22-7259EA43EE0B}" type="pres">
      <dgm:prSet presAssocID="{4EBD0301-CA7D-4B30-B785-ABE67BC2A9C8}" presName="CompostProcess" presStyleCnt="0">
        <dgm:presLayoutVars>
          <dgm:dir/>
          <dgm:resizeHandles val="exact"/>
        </dgm:presLayoutVars>
      </dgm:prSet>
      <dgm:spPr/>
    </dgm:pt>
    <dgm:pt modelId="{113DB28F-BE2E-4FC5-9A6A-8640D6F3D5B5}" type="pres">
      <dgm:prSet presAssocID="{4EBD0301-CA7D-4B30-B785-ABE67BC2A9C8}" presName="arrow" presStyleLbl="bgShp" presStyleIdx="0" presStyleCnt="1" custScaleX="117647" custScaleY="100000" custLinFactNeighborX="14472"/>
      <dgm:spPr>
        <a:xfrm>
          <a:off x="1" y="220327"/>
          <a:ext cx="7293606" cy="4601173"/>
        </a:xfrm>
        <a:prstGeom prst="rightArrow">
          <a:avLst/>
        </a:prstGeom>
        <a:solidFill>
          <a:srgbClr val="FAB900">
            <a:tint val="40000"/>
            <a:hueOff val="0"/>
            <a:satOff val="0"/>
            <a:lumOff val="0"/>
            <a:alphaOff val="0"/>
          </a:srgbClr>
        </a:solidFill>
        <a:ln>
          <a:noFill/>
        </a:ln>
        <a:effectLst/>
      </dgm:spPr>
    </dgm:pt>
    <dgm:pt modelId="{0EA0F6F8-0899-4BB5-88BC-5D87B17BCA20}" type="pres">
      <dgm:prSet presAssocID="{4EBD0301-CA7D-4B30-B785-ABE67BC2A9C8}" presName="linearProcess" presStyleCnt="0"/>
      <dgm:spPr/>
    </dgm:pt>
    <dgm:pt modelId="{EDAC3470-11AD-42AF-803C-135F7F6B1E83}" type="pres">
      <dgm:prSet presAssocID="{2B821374-E3F2-4B27-935C-986D4D98CB43}" presName="textNode" presStyleLbl="node1" presStyleIdx="0" presStyleCnt="4">
        <dgm:presLayoutVars>
          <dgm:bulletEnabled val="1"/>
        </dgm:presLayoutVars>
      </dgm:prSet>
      <dgm:spPr/>
    </dgm:pt>
    <dgm:pt modelId="{FED52C51-7245-4B7C-B3B9-D40C2DDB5933}" type="pres">
      <dgm:prSet presAssocID="{A9EBBD65-4962-40A5-8649-1BE48E7A98E6}" presName="sibTrans" presStyleCnt="0"/>
      <dgm:spPr/>
    </dgm:pt>
    <dgm:pt modelId="{1627EB12-4B1D-42A6-9CE6-E112B30D3A9B}" type="pres">
      <dgm:prSet presAssocID="{DAD73C2A-095C-4C17-94A9-6BD6D7ADC732}" presName="textNode" presStyleLbl="node1" presStyleIdx="1" presStyleCnt="4">
        <dgm:presLayoutVars>
          <dgm:bulletEnabled val="1"/>
        </dgm:presLayoutVars>
      </dgm:prSet>
      <dgm:spPr/>
    </dgm:pt>
    <dgm:pt modelId="{29B9BA17-8DDE-4D6C-AFBC-503109B947BF}" type="pres">
      <dgm:prSet presAssocID="{191208C8-ADFC-4B1E-8BF4-F399FC9EE0A8}" presName="sibTrans" presStyleCnt="0"/>
      <dgm:spPr/>
    </dgm:pt>
    <dgm:pt modelId="{C9A8ED0B-F550-4763-A7D5-E3E6AA646D34}" type="pres">
      <dgm:prSet presAssocID="{DB22CB06-B372-42AA-AC1B-3BEBEDC64DAD}" presName="textNode" presStyleLbl="node1" presStyleIdx="2" presStyleCnt="4">
        <dgm:presLayoutVars>
          <dgm:bulletEnabled val="1"/>
        </dgm:presLayoutVars>
      </dgm:prSet>
      <dgm:spPr/>
    </dgm:pt>
    <dgm:pt modelId="{4434E322-BAC9-403C-B484-64A33B763D16}" type="pres">
      <dgm:prSet presAssocID="{EF736AD3-DFEE-4A0A-8168-B909F9379221}" presName="sibTrans" presStyleCnt="0"/>
      <dgm:spPr/>
    </dgm:pt>
    <dgm:pt modelId="{97EF436F-2F28-4C41-BB04-D2C00BB3B758}" type="pres">
      <dgm:prSet presAssocID="{7405F9A6-6578-404B-8507-22C49613742E}" presName="textNode" presStyleLbl="node1" presStyleIdx="3" presStyleCnt="4" custLinFactX="88154" custLinFactNeighborX="100000" custLinFactNeighborY="-903">
        <dgm:presLayoutVars>
          <dgm:bulletEnabled val="1"/>
        </dgm:presLayoutVars>
      </dgm:prSet>
      <dgm:spPr/>
    </dgm:pt>
  </dgm:ptLst>
  <dgm:cxnLst>
    <dgm:cxn modelId="{FF89E501-E4EB-4B6D-A490-1983EC99D799}" srcId="{4EBD0301-CA7D-4B30-B785-ABE67BC2A9C8}" destId="{2B821374-E3F2-4B27-935C-986D4D98CB43}" srcOrd="0" destOrd="0" parTransId="{01B15C4B-B108-4EAD-A571-0879BDD5E7BF}" sibTransId="{A9EBBD65-4962-40A5-8649-1BE48E7A98E6}"/>
    <dgm:cxn modelId="{9AC2F23D-1DDB-4733-A2DE-8F8AD546CD1C}" type="presOf" srcId="{DAD73C2A-095C-4C17-94A9-6BD6D7ADC732}" destId="{1627EB12-4B1D-42A6-9CE6-E112B30D3A9B}" srcOrd="0" destOrd="0" presId="urn:microsoft.com/office/officeart/2005/8/layout/hProcess9"/>
    <dgm:cxn modelId="{491FF471-51C0-444D-BC72-9991C0FF47FF}" srcId="{4EBD0301-CA7D-4B30-B785-ABE67BC2A9C8}" destId="{7405F9A6-6578-404B-8507-22C49613742E}" srcOrd="3" destOrd="0" parTransId="{771B61DF-CD6E-4C8C-9607-6D1BE32451E0}" sibTransId="{83E81434-6CF5-40AE-AFE3-B8D0E08AD4A7}"/>
    <dgm:cxn modelId="{89952F75-5833-48B0-B012-29FE79AAF9EA}" type="presOf" srcId="{DB22CB06-B372-42AA-AC1B-3BEBEDC64DAD}" destId="{C9A8ED0B-F550-4763-A7D5-E3E6AA646D34}" srcOrd="0" destOrd="0" presId="urn:microsoft.com/office/officeart/2005/8/layout/hProcess9"/>
    <dgm:cxn modelId="{E54EF07A-304B-443E-9FA5-5D4443C93FF8}" type="presOf" srcId="{2B821374-E3F2-4B27-935C-986D4D98CB43}" destId="{EDAC3470-11AD-42AF-803C-135F7F6B1E83}" srcOrd="0" destOrd="0" presId="urn:microsoft.com/office/officeart/2005/8/layout/hProcess9"/>
    <dgm:cxn modelId="{B04C3A9D-C377-4624-B4F1-A42247AE3758}" type="presOf" srcId="{7405F9A6-6578-404B-8507-22C49613742E}" destId="{97EF436F-2F28-4C41-BB04-D2C00BB3B758}" srcOrd="0" destOrd="0" presId="urn:microsoft.com/office/officeart/2005/8/layout/hProcess9"/>
    <dgm:cxn modelId="{B3C181A9-7F6E-420D-8749-F9914BDCF66E}" type="presOf" srcId="{4EBD0301-CA7D-4B30-B785-ABE67BC2A9C8}" destId="{6B718250-328C-4FC7-9D22-7259EA43EE0B}" srcOrd="0" destOrd="0" presId="urn:microsoft.com/office/officeart/2005/8/layout/hProcess9"/>
    <dgm:cxn modelId="{1A989AE0-A877-4B2B-B71D-FF37538ECC35}" srcId="{4EBD0301-CA7D-4B30-B785-ABE67BC2A9C8}" destId="{DB22CB06-B372-42AA-AC1B-3BEBEDC64DAD}" srcOrd="2" destOrd="0" parTransId="{0CFE95F5-A6B5-4CDB-AA92-6F1938C020DF}" sibTransId="{EF736AD3-DFEE-4A0A-8168-B909F9379221}"/>
    <dgm:cxn modelId="{50E30DD9-097E-4C56-8A9F-F666472B2C7A}" srcId="{4EBD0301-CA7D-4B30-B785-ABE67BC2A9C8}" destId="{DAD73C2A-095C-4C17-94A9-6BD6D7ADC732}" srcOrd="1" destOrd="0" parTransId="{BA5E9FA5-AEA4-449F-91ED-25C42E4E8945}" sibTransId="{191208C8-ADFC-4B1E-8BF4-F399FC9EE0A8}"/>
    <dgm:cxn modelId="{DE955247-C40A-4B3C-B19A-113092BDA892}" type="presParOf" srcId="{6B718250-328C-4FC7-9D22-7259EA43EE0B}" destId="{113DB28F-BE2E-4FC5-9A6A-8640D6F3D5B5}" srcOrd="0" destOrd="0" presId="urn:microsoft.com/office/officeart/2005/8/layout/hProcess9"/>
    <dgm:cxn modelId="{AA9BBC85-12F1-456D-B789-9673CBA14064}" type="presParOf" srcId="{6B718250-328C-4FC7-9D22-7259EA43EE0B}" destId="{0EA0F6F8-0899-4BB5-88BC-5D87B17BCA20}" srcOrd="1" destOrd="0" presId="urn:microsoft.com/office/officeart/2005/8/layout/hProcess9"/>
    <dgm:cxn modelId="{E221A038-5016-4FED-91DB-9474BF82D17C}" type="presParOf" srcId="{0EA0F6F8-0899-4BB5-88BC-5D87B17BCA20}" destId="{EDAC3470-11AD-42AF-803C-135F7F6B1E83}" srcOrd="0" destOrd="0" presId="urn:microsoft.com/office/officeart/2005/8/layout/hProcess9"/>
    <dgm:cxn modelId="{C241980F-DEAD-4ADC-8C60-B263280B9F80}" type="presParOf" srcId="{0EA0F6F8-0899-4BB5-88BC-5D87B17BCA20}" destId="{FED52C51-7245-4B7C-B3B9-D40C2DDB5933}" srcOrd="1" destOrd="0" presId="urn:microsoft.com/office/officeart/2005/8/layout/hProcess9"/>
    <dgm:cxn modelId="{26352709-5A15-4886-AA93-B6FD34C04EDB}" type="presParOf" srcId="{0EA0F6F8-0899-4BB5-88BC-5D87B17BCA20}" destId="{1627EB12-4B1D-42A6-9CE6-E112B30D3A9B}" srcOrd="2" destOrd="0" presId="urn:microsoft.com/office/officeart/2005/8/layout/hProcess9"/>
    <dgm:cxn modelId="{10B04F03-4733-4CB8-8791-6E9521BD8F35}" type="presParOf" srcId="{0EA0F6F8-0899-4BB5-88BC-5D87B17BCA20}" destId="{29B9BA17-8DDE-4D6C-AFBC-503109B947BF}" srcOrd="3" destOrd="0" presId="urn:microsoft.com/office/officeart/2005/8/layout/hProcess9"/>
    <dgm:cxn modelId="{76F14BCD-55F8-4FAF-8C37-FCFBA9F98D48}" type="presParOf" srcId="{0EA0F6F8-0899-4BB5-88BC-5D87B17BCA20}" destId="{C9A8ED0B-F550-4763-A7D5-E3E6AA646D34}" srcOrd="4" destOrd="0" presId="urn:microsoft.com/office/officeart/2005/8/layout/hProcess9"/>
    <dgm:cxn modelId="{7B400D19-88E1-4E11-9EEA-EF1D4EEE4493}" type="presParOf" srcId="{0EA0F6F8-0899-4BB5-88BC-5D87B17BCA20}" destId="{4434E322-BAC9-403C-B484-64A33B763D16}" srcOrd="5" destOrd="0" presId="urn:microsoft.com/office/officeart/2005/8/layout/hProcess9"/>
    <dgm:cxn modelId="{E3E50465-46B3-4F19-A066-FE8B63C3B78A}" type="presParOf" srcId="{0EA0F6F8-0899-4BB5-88BC-5D87B17BCA20}" destId="{97EF436F-2F28-4C41-BB04-D2C00BB3B75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59857-BAD6-4DCA-AF0D-5F2093856E1D}"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E2473E9F-3C5B-49FA-B32B-675995D6A08D}">
      <dgm:prSet custT="1"/>
      <dgm:spPr/>
      <dgm:t>
        <a:bodyPr/>
        <a:lstStyle/>
        <a:p>
          <a:r>
            <a:rPr lang="en-US" sz="2400" dirty="0"/>
            <a:t>Oct. 2023</a:t>
          </a:r>
        </a:p>
      </dgm:t>
    </dgm:pt>
    <dgm:pt modelId="{4B52A18E-7181-487A-9D84-5B8C95A02224}" type="parTrans" cxnId="{FE7E7819-99BB-4AAC-95CD-1E01AE3070D6}">
      <dgm:prSet/>
      <dgm:spPr/>
      <dgm:t>
        <a:bodyPr/>
        <a:lstStyle/>
        <a:p>
          <a:endParaRPr lang="en-US"/>
        </a:p>
      </dgm:t>
    </dgm:pt>
    <dgm:pt modelId="{0F8F62A8-36EA-42A3-8312-6A70DF08B105}" type="sibTrans" cxnId="{FE7E7819-99BB-4AAC-95CD-1E01AE3070D6}">
      <dgm:prSet/>
      <dgm:spPr/>
      <dgm:t>
        <a:bodyPr/>
        <a:lstStyle/>
        <a:p>
          <a:endParaRPr lang="en-US"/>
        </a:p>
      </dgm:t>
    </dgm:pt>
    <dgm:pt modelId="{FA4A4122-55C4-4057-9D4E-ABCE6D30B3BF}">
      <dgm:prSet custT="1"/>
      <dgm:spPr/>
      <dgm:t>
        <a:bodyPr/>
        <a:lstStyle/>
        <a:p>
          <a:r>
            <a:rPr lang="en-US" sz="2400" dirty="0"/>
            <a:t>Face to Face Forum hosted by Queensland Health and the Queensland Alliance for Mental Health with NGO sector delivering psychosocial supports</a:t>
          </a:r>
        </a:p>
      </dgm:t>
    </dgm:pt>
    <dgm:pt modelId="{A73A6BBC-2AC5-4995-AE83-F7E152622067}" type="parTrans" cxnId="{A2BD991E-97C0-4C47-A191-6928D2E1686B}">
      <dgm:prSet/>
      <dgm:spPr/>
      <dgm:t>
        <a:bodyPr/>
        <a:lstStyle/>
        <a:p>
          <a:endParaRPr lang="en-US"/>
        </a:p>
      </dgm:t>
    </dgm:pt>
    <dgm:pt modelId="{5C28D331-1881-4D70-B331-8E601ECEA5B9}" type="sibTrans" cxnId="{A2BD991E-97C0-4C47-A191-6928D2E1686B}">
      <dgm:prSet/>
      <dgm:spPr/>
      <dgm:t>
        <a:bodyPr/>
        <a:lstStyle/>
        <a:p>
          <a:endParaRPr lang="en-US"/>
        </a:p>
      </dgm:t>
    </dgm:pt>
    <dgm:pt modelId="{9C216CC0-1275-4EDD-ADC3-3FCE3CCA2D0B}">
      <dgm:prSet custT="1"/>
      <dgm:spPr/>
      <dgm:t>
        <a:bodyPr/>
        <a:lstStyle/>
        <a:p>
          <a:r>
            <a:rPr lang="en-US" sz="2400" dirty="0"/>
            <a:t>Nov.–Dec. 2023</a:t>
          </a:r>
        </a:p>
      </dgm:t>
    </dgm:pt>
    <dgm:pt modelId="{852B03AD-E127-4B59-BE60-392347B193A5}" type="parTrans" cxnId="{2144C8BA-41D7-4253-AB68-B47209B2FAD5}">
      <dgm:prSet/>
      <dgm:spPr/>
      <dgm:t>
        <a:bodyPr/>
        <a:lstStyle/>
        <a:p>
          <a:endParaRPr lang="en-US"/>
        </a:p>
      </dgm:t>
    </dgm:pt>
    <dgm:pt modelId="{F46B5473-1C1B-455F-B8C9-F52FD9C4886B}" type="sibTrans" cxnId="{2144C8BA-41D7-4253-AB68-B47209B2FAD5}">
      <dgm:prSet/>
      <dgm:spPr/>
      <dgm:t>
        <a:bodyPr/>
        <a:lstStyle/>
        <a:p>
          <a:endParaRPr lang="en-US"/>
        </a:p>
      </dgm:t>
    </dgm:pt>
    <dgm:pt modelId="{9A3BDE13-A4D2-485B-825F-BF43DB6C1654}">
      <dgm:prSet custT="1"/>
      <dgm:spPr/>
      <dgm:t>
        <a:bodyPr/>
        <a:lstStyle/>
        <a:p>
          <a:r>
            <a:rPr lang="en-US" sz="2400" dirty="0"/>
            <a:t>Queensland Health Statewide older persons and children and young people’s clinical networks</a:t>
          </a:r>
        </a:p>
      </dgm:t>
    </dgm:pt>
    <dgm:pt modelId="{D28E124F-FF56-4D8A-ACD2-969C14B48844}" type="parTrans" cxnId="{614BABC5-6B21-4C17-940B-19A5DDE83DCF}">
      <dgm:prSet/>
      <dgm:spPr/>
      <dgm:t>
        <a:bodyPr/>
        <a:lstStyle/>
        <a:p>
          <a:endParaRPr lang="en-US"/>
        </a:p>
      </dgm:t>
    </dgm:pt>
    <dgm:pt modelId="{9521D99F-BE70-4F22-BBEB-823B8342525D}" type="sibTrans" cxnId="{614BABC5-6B21-4C17-940B-19A5DDE83DCF}">
      <dgm:prSet/>
      <dgm:spPr/>
      <dgm:t>
        <a:bodyPr/>
        <a:lstStyle/>
        <a:p>
          <a:endParaRPr lang="en-US"/>
        </a:p>
      </dgm:t>
    </dgm:pt>
    <dgm:pt modelId="{593A557C-35B3-4DCE-9FB5-EE9A6DA7DB72}">
      <dgm:prSet custT="1"/>
      <dgm:spPr/>
      <dgm:t>
        <a:bodyPr/>
        <a:lstStyle/>
        <a:p>
          <a:r>
            <a:rPr lang="en-US" sz="2400" dirty="0"/>
            <a:t>Mar. 2024</a:t>
          </a:r>
        </a:p>
      </dgm:t>
    </dgm:pt>
    <dgm:pt modelId="{E45EA446-51E6-4188-B500-5E1DF423B8DD}" type="parTrans" cxnId="{704D4826-BE99-4BC1-86C2-25C0B39E6957}">
      <dgm:prSet/>
      <dgm:spPr/>
      <dgm:t>
        <a:bodyPr/>
        <a:lstStyle/>
        <a:p>
          <a:endParaRPr lang="en-US"/>
        </a:p>
      </dgm:t>
    </dgm:pt>
    <dgm:pt modelId="{5008194E-84A0-4E30-AF50-6289F5352476}" type="sibTrans" cxnId="{704D4826-BE99-4BC1-86C2-25C0B39E6957}">
      <dgm:prSet/>
      <dgm:spPr/>
      <dgm:t>
        <a:bodyPr/>
        <a:lstStyle/>
        <a:p>
          <a:endParaRPr lang="en-US"/>
        </a:p>
      </dgm:t>
    </dgm:pt>
    <dgm:pt modelId="{C416B881-31D7-49AD-B50A-D59E35717DC8}">
      <dgm:prSet custT="1"/>
      <dgm:spPr/>
      <dgm:t>
        <a:bodyPr/>
        <a:lstStyle/>
        <a:p>
          <a:r>
            <a:rPr lang="en-US" sz="2400" dirty="0"/>
            <a:t>Get Involved public consultation</a:t>
          </a:r>
        </a:p>
      </dgm:t>
    </dgm:pt>
    <dgm:pt modelId="{9C61992A-5A57-4CDD-B0A1-FD52931457AA}" type="parTrans" cxnId="{E5225A68-235F-4838-A3D2-E43301C18B80}">
      <dgm:prSet/>
      <dgm:spPr/>
      <dgm:t>
        <a:bodyPr/>
        <a:lstStyle/>
        <a:p>
          <a:endParaRPr lang="en-US"/>
        </a:p>
      </dgm:t>
    </dgm:pt>
    <dgm:pt modelId="{73DDE449-7F96-417E-8047-351EB3DFE72A}" type="sibTrans" cxnId="{E5225A68-235F-4838-A3D2-E43301C18B80}">
      <dgm:prSet/>
      <dgm:spPr/>
      <dgm:t>
        <a:bodyPr/>
        <a:lstStyle/>
        <a:p>
          <a:endParaRPr lang="en-US"/>
        </a:p>
      </dgm:t>
    </dgm:pt>
    <dgm:pt modelId="{CEFBEAC4-5C95-4030-863B-860E775F98A8}" type="pres">
      <dgm:prSet presAssocID="{92459857-BAD6-4DCA-AF0D-5F2093856E1D}" presName="Name0" presStyleCnt="0">
        <dgm:presLayoutVars>
          <dgm:chMax/>
          <dgm:chPref/>
          <dgm:animLvl val="lvl"/>
        </dgm:presLayoutVars>
      </dgm:prSet>
      <dgm:spPr/>
    </dgm:pt>
    <dgm:pt modelId="{C30C2204-C067-4DF6-978C-F90282485386}" type="pres">
      <dgm:prSet presAssocID="{E2473E9F-3C5B-49FA-B32B-675995D6A08D}" presName="composite1" presStyleCnt="0"/>
      <dgm:spPr/>
    </dgm:pt>
    <dgm:pt modelId="{127501C7-416B-40D4-ABE0-5179C1546E94}" type="pres">
      <dgm:prSet presAssocID="{E2473E9F-3C5B-49FA-B32B-675995D6A08D}" presName="parent1" presStyleLbl="alignNode1" presStyleIdx="0" presStyleCnt="3">
        <dgm:presLayoutVars>
          <dgm:chMax val="1"/>
          <dgm:chPref val="1"/>
          <dgm:bulletEnabled val="1"/>
        </dgm:presLayoutVars>
      </dgm:prSet>
      <dgm:spPr/>
    </dgm:pt>
    <dgm:pt modelId="{68143ADD-C123-4386-BB6F-462AD8B1622E}" type="pres">
      <dgm:prSet presAssocID="{E2473E9F-3C5B-49FA-B32B-675995D6A08D}" presName="Childtext1" presStyleLbl="revTx" presStyleIdx="0" presStyleCnt="3">
        <dgm:presLayoutVars>
          <dgm:bulletEnabled val="1"/>
        </dgm:presLayoutVars>
      </dgm:prSet>
      <dgm:spPr/>
    </dgm:pt>
    <dgm:pt modelId="{F3E583C0-E89C-45A6-8FA3-41DDFAFBE7EC}" type="pres">
      <dgm:prSet presAssocID="{E2473E9F-3C5B-49FA-B32B-675995D6A08D}" presName="ConnectLine1"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3DA44C8C-A609-4BCB-8F74-297876C97D6E}" type="pres">
      <dgm:prSet presAssocID="{E2473E9F-3C5B-49FA-B32B-675995D6A08D}" presName="ConnectLineEnd1" presStyleLbl="lnNode1" presStyleIdx="0" presStyleCnt="3"/>
      <dgm:spPr/>
    </dgm:pt>
    <dgm:pt modelId="{16A55F46-E126-48ED-84DE-B12FF5A848BD}" type="pres">
      <dgm:prSet presAssocID="{E2473E9F-3C5B-49FA-B32B-675995D6A08D}" presName="EmptyPane1" presStyleCnt="0"/>
      <dgm:spPr/>
    </dgm:pt>
    <dgm:pt modelId="{BCA79D26-05EC-4A9C-BFC8-9DB090F7AF34}" type="pres">
      <dgm:prSet presAssocID="{0F8F62A8-36EA-42A3-8312-6A70DF08B105}" presName="spaceBetweenRectangles1" presStyleCnt="0"/>
      <dgm:spPr/>
    </dgm:pt>
    <dgm:pt modelId="{BF810FA7-ACC3-4BE0-85BB-BF119B927AA4}" type="pres">
      <dgm:prSet presAssocID="{9C216CC0-1275-4EDD-ADC3-3FCE3CCA2D0B}" presName="composite1" presStyleCnt="0"/>
      <dgm:spPr/>
    </dgm:pt>
    <dgm:pt modelId="{2AF36F14-A6F6-48C4-814E-E4E13DA45A88}" type="pres">
      <dgm:prSet presAssocID="{9C216CC0-1275-4EDD-ADC3-3FCE3CCA2D0B}" presName="parent1" presStyleLbl="alignNode1" presStyleIdx="1" presStyleCnt="3">
        <dgm:presLayoutVars>
          <dgm:chMax val="1"/>
          <dgm:chPref val="1"/>
          <dgm:bulletEnabled val="1"/>
        </dgm:presLayoutVars>
      </dgm:prSet>
      <dgm:spPr/>
    </dgm:pt>
    <dgm:pt modelId="{E2CD4719-288E-4F19-914F-64E674A4BEA0}" type="pres">
      <dgm:prSet presAssocID="{9C216CC0-1275-4EDD-ADC3-3FCE3CCA2D0B}" presName="Childtext1" presStyleLbl="revTx" presStyleIdx="1" presStyleCnt="3">
        <dgm:presLayoutVars>
          <dgm:bulletEnabled val="1"/>
        </dgm:presLayoutVars>
      </dgm:prSet>
      <dgm:spPr/>
    </dgm:pt>
    <dgm:pt modelId="{DA9EB99D-4E5B-4F24-B9CC-E441B55B378A}" type="pres">
      <dgm:prSet presAssocID="{9C216CC0-1275-4EDD-ADC3-3FCE3CCA2D0B}" presName="ConnectLine1"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31D2EDB9-7A72-4139-955C-E257E59C12E5}" type="pres">
      <dgm:prSet presAssocID="{9C216CC0-1275-4EDD-ADC3-3FCE3CCA2D0B}" presName="ConnectLineEnd1" presStyleLbl="lnNode1" presStyleIdx="1" presStyleCnt="3"/>
      <dgm:spPr/>
    </dgm:pt>
    <dgm:pt modelId="{B1F2CC2B-52AD-4CB7-A04B-817DD0E94B75}" type="pres">
      <dgm:prSet presAssocID="{9C216CC0-1275-4EDD-ADC3-3FCE3CCA2D0B}" presName="EmptyPane1" presStyleCnt="0"/>
      <dgm:spPr/>
    </dgm:pt>
    <dgm:pt modelId="{197FB397-1C10-4FA7-BE95-380819CFB70B}" type="pres">
      <dgm:prSet presAssocID="{F46B5473-1C1B-455F-B8C9-F52FD9C4886B}" presName="spaceBetweenRectangles1" presStyleCnt="0"/>
      <dgm:spPr/>
    </dgm:pt>
    <dgm:pt modelId="{7CAF10F5-7121-4F8E-B458-CEBD05533916}" type="pres">
      <dgm:prSet presAssocID="{593A557C-35B3-4DCE-9FB5-EE9A6DA7DB72}" presName="composite1" presStyleCnt="0"/>
      <dgm:spPr/>
    </dgm:pt>
    <dgm:pt modelId="{45E665E8-066D-466E-87E4-9AE7A2655442}" type="pres">
      <dgm:prSet presAssocID="{593A557C-35B3-4DCE-9FB5-EE9A6DA7DB72}" presName="parent1" presStyleLbl="alignNode1" presStyleIdx="2" presStyleCnt="3">
        <dgm:presLayoutVars>
          <dgm:chMax val="1"/>
          <dgm:chPref val="1"/>
          <dgm:bulletEnabled val="1"/>
        </dgm:presLayoutVars>
      </dgm:prSet>
      <dgm:spPr/>
    </dgm:pt>
    <dgm:pt modelId="{264C2AB4-B60B-4027-A896-8D20E73AA007}" type="pres">
      <dgm:prSet presAssocID="{593A557C-35B3-4DCE-9FB5-EE9A6DA7DB72}" presName="Childtext1" presStyleLbl="revTx" presStyleIdx="2" presStyleCnt="3">
        <dgm:presLayoutVars>
          <dgm:bulletEnabled val="1"/>
        </dgm:presLayoutVars>
      </dgm:prSet>
      <dgm:spPr/>
    </dgm:pt>
    <dgm:pt modelId="{2179B1A4-3FBD-459D-8E5E-C53F0A275D79}" type="pres">
      <dgm:prSet presAssocID="{593A557C-35B3-4DCE-9FB5-EE9A6DA7DB72}" presName="ConnectLine1"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36C35E09-272B-4412-96D2-B2997BDF43D1}" type="pres">
      <dgm:prSet presAssocID="{593A557C-35B3-4DCE-9FB5-EE9A6DA7DB72}" presName="ConnectLineEnd1" presStyleLbl="lnNode1" presStyleIdx="2" presStyleCnt="3"/>
      <dgm:spPr/>
    </dgm:pt>
    <dgm:pt modelId="{4A67A60D-B4DF-4A52-AF84-E30173DB60A1}" type="pres">
      <dgm:prSet presAssocID="{593A557C-35B3-4DCE-9FB5-EE9A6DA7DB72}" presName="EmptyPane1" presStyleCnt="0"/>
      <dgm:spPr/>
    </dgm:pt>
  </dgm:ptLst>
  <dgm:cxnLst>
    <dgm:cxn modelId="{E70DF108-FC4B-444A-B900-08CE42DCC714}" type="presOf" srcId="{593A557C-35B3-4DCE-9FB5-EE9A6DA7DB72}" destId="{45E665E8-066D-466E-87E4-9AE7A2655442}" srcOrd="0" destOrd="0" presId="urn:microsoft.com/office/officeart/2016/7/layout/RoundedRectangleTimeline"/>
    <dgm:cxn modelId="{FE7E7819-99BB-4AAC-95CD-1E01AE3070D6}" srcId="{92459857-BAD6-4DCA-AF0D-5F2093856E1D}" destId="{E2473E9F-3C5B-49FA-B32B-675995D6A08D}" srcOrd="0" destOrd="0" parTransId="{4B52A18E-7181-487A-9D84-5B8C95A02224}" sibTransId="{0F8F62A8-36EA-42A3-8312-6A70DF08B105}"/>
    <dgm:cxn modelId="{A2BD991E-97C0-4C47-A191-6928D2E1686B}" srcId="{E2473E9F-3C5B-49FA-B32B-675995D6A08D}" destId="{FA4A4122-55C4-4057-9D4E-ABCE6D30B3BF}" srcOrd="0" destOrd="0" parTransId="{A73A6BBC-2AC5-4995-AE83-F7E152622067}" sibTransId="{5C28D331-1881-4D70-B331-8E601ECEA5B9}"/>
    <dgm:cxn modelId="{704D4826-BE99-4BC1-86C2-25C0B39E6957}" srcId="{92459857-BAD6-4DCA-AF0D-5F2093856E1D}" destId="{593A557C-35B3-4DCE-9FB5-EE9A6DA7DB72}" srcOrd="2" destOrd="0" parTransId="{E45EA446-51E6-4188-B500-5E1DF423B8DD}" sibTransId="{5008194E-84A0-4E30-AF50-6289F5352476}"/>
    <dgm:cxn modelId="{E5225A68-235F-4838-A3D2-E43301C18B80}" srcId="{593A557C-35B3-4DCE-9FB5-EE9A6DA7DB72}" destId="{C416B881-31D7-49AD-B50A-D59E35717DC8}" srcOrd="0" destOrd="0" parTransId="{9C61992A-5A57-4CDD-B0A1-FD52931457AA}" sibTransId="{73DDE449-7F96-417E-8047-351EB3DFE72A}"/>
    <dgm:cxn modelId="{B1702784-3976-438B-BC09-7154C331C9A6}" type="presOf" srcId="{9C216CC0-1275-4EDD-ADC3-3FCE3CCA2D0B}" destId="{2AF36F14-A6F6-48C4-814E-E4E13DA45A88}" srcOrd="0" destOrd="0" presId="urn:microsoft.com/office/officeart/2016/7/layout/RoundedRectangleTimeline"/>
    <dgm:cxn modelId="{4A2D19A2-9B6E-424E-9BD1-240DF676965B}" type="presOf" srcId="{C416B881-31D7-49AD-B50A-D59E35717DC8}" destId="{264C2AB4-B60B-4027-A896-8D20E73AA007}" srcOrd="0" destOrd="0" presId="urn:microsoft.com/office/officeart/2016/7/layout/RoundedRectangleTimeline"/>
    <dgm:cxn modelId="{2144C8BA-41D7-4253-AB68-B47209B2FAD5}" srcId="{92459857-BAD6-4DCA-AF0D-5F2093856E1D}" destId="{9C216CC0-1275-4EDD-ADC3-3FCE3CCA2D0B}" srcOrd="1" destOrd="0" parTransId="{852B03AD-E127-4B59-BE60-392347B193A5}" sibTransId="{F46B5473-1C1B-455F-B8C9-F52FD9C4886B}"/>
    <dgm:cxn modelId="{031685BF-1A2C-4B23-96FF-CF9DB4B8EF24}" type="presOf" srcId="{92459857-BAD6-4DCA-AF0D-5F2093856E1D}" destId="{CEFBEAC4-5C95-4030-863B-860E775F98A8}" srcOrd="0" destOrd="0" presId="urn:microsoft.com/office/officeart/2016/7/layout/RoundedRectangleTimeline"/>
    <dgm:cxn modelId="{07177EE5-F18B-4C9F-A548-A6F696075F0F}" type="presOf" srcId="{E2473E9F-3C5B-49FA-B32B-675995D6A08D}" destId="{127501C7-416B-40D4-ABE0-5179C1546E94}" srcOrd="0" destOrd="0" presId="urn:microsoft.com/office/officeart/2016/7/layout/RoundedRectangleTimeline"/>
    <dgm:cxn modelId="{614BABC5-6B21-4C17-940B-19A5DDE83DCF}" srcId="{9C216CC0-1275-4EDD-ADC3-3FCE3CCA2D0B}" destId="{9A3BDE13-A4D2-485B-825F-BF43DB6C1654}" srcOrd="0" destOrd="0" parTransId="{D28E124F-FF56-4D8A-ACD2-969C14B48844}" sibTransId="{9521D99F-BE70-4F22-BBEB-823B8342525D}"/>
    <dgm:cxn modelId="{3CEACBCF-F999-4798-8BFE-D91640C8DD89}" type="presOf" srcId="{9A3BDE13-A4D2-485B-825F-BF43DB6C1654}" destId="{E2CD4719-288E-4F19-914F-64E674A4BEA0}" srcOrd="0" destOrd="0" presId="urn:microsoft.com/office/officeart/2016/7/layout/RoundedRectangleTimeline"/>
    <dgm:cxn modelId="{438F57DA-76DF-41C5-866D-92B0678B2F90}" type="presOf" srcId="{FA4A4122-55C4-4057-9D4E-ABCE6D30B3BF}" destId="{68143ADD-C123-4386-BB6F-462AD8B1622E}" srcOrd="0" destOrd="0" presId="urn:microsoft.com/office/officeart/2016/7/layout/RoundedRectangleTimeline"/>
    <dgm:cxn modelId="{73774637-8E5D-4618-8AEC-E2503C35CAC4}" type="presParOf" srcId="{CEFBEAC4-5C95-4030-863B-860E775F98A8}" destId="{C30C2204-C067-4DF6-978C-F90282485386}" srcOrd="0" destOrd="0" presId="urn:microsoft.com/office/officeart/2016/7/layout/RoundedRectangleTimeline"/>
    <dgm:cxn modelId="{3B9EBE37-8D86-426D-BB07-F78A4F9489F4}" type="presParOf" srcId="{C30C2204-C067-4DF6-978C-F90282485386}" destId="{127501C7-416B-40D4-ABE0-5179C1546E94}" srcOrd="0" destOrd="0" presId="urn:microsoft.com/office/officeart/2016/7/layout/RoundedRectangleTimeline"/>
    <dgm:cxn modelId="{2C886C32-5405-46A2-B5F4-24A0123AEC7B}" type="presParOf" srcId="{C30C2204-C067-4DF6-978C-F90282485386}" destId="{68143ADD-C123-4386-BB6F-462AD8B1622E}" srcOrd="1" destOrd="0" presId="urn:microsoft.com/office/officeart/2016/7/layout/RoundedRectangleTimeline"/>
    <dgm:cxn modelId="{0AA2B95C-AC99-4DB5-B8A1-7495FD907EFF}" type="presParOf" srcId="{C30C2204-C067-4DF6-978C-F90282485386}" destId="{F3E583C0-E89C-45A6-8FA3-41DDFAFBE7EC}" srcOrd="2" destOrd="0" presId="urn:microsoft.com/office/officeart/2016/7/layout/RoundedRectangleTimeline"/>
    <dgm:cxn modelId="{FDD7A177-FFD2-4E7E-BE62-F8E38E9301E9}" type="presParOf" srcId="{C30C2204-C067-4DF6-978C-F90282485386}" destId="{3DA44C8C-A609-4BCB-8F74-297876C97D6E}" srcOrd="3" destOrd="0" presId="urn:microsoft.com/office/officeart/2016/7/layout/RoundedRectangleTimeline"/>
    <dgm:cxn modelId="{758F3BE8-259B-4A61-AE42-E680372C641D}" type="presParOf" srcId="{C30C2204-C067-4DF6-978C-F90282485386}" destId="{16A55F46-E126-48ED-84DE-B12FF5A848BD}" srcOrd="4" destOrd="0" presId="urn:microsoft.com/office/officeart/2016/7/layout/RoundedRectangleTimeline"/>
    <dgm:cxn modelId="{C2F907BC-3149-43F6-B41E-B64907AC5E2A}" type="presParOf" srcId="{CEFBEAC4-5C95-4030-863B-860E775F98A8}" destId="{BCA79D26-05EC-4A9C-BFC8-9DB090F7AF34}" srcOrd="1" destOrd="0" presId="urn:microsoft.com/office/officeart/2016/7/layout/RoundedRectangleTimeline"/>
    <dgm:cxn modelId="{575190F4-ADFF-4E3C-B4C2-3CE3EB6287CF}" type="presParOf" srcId="{CEFBEAC4-5C95-4030-863B-860E775F98A8}" destId="{BF810FA7-ACC3-4BE0-85BB-BF119B927AA4}" srcOrd="2" destOrd="0" presId="urn:microsoft.com/office/officeart/2016/7/layout/RoundedRectangleTimeline"/>
    <dgm:cxn modelId="{0C038E36-1859-4C7D-968C-B8B31203B22F}" type="presParOf" srcId="{BF810FA7-ACC3-4BE0-85BB-BF119B927AA4}" destId="{2AF36F14-A6F6-48C4-814E-E4E13DA45A88}" srcOrd="0" destOrd="0" presId="urn:microsoft.com/office/officeart/2016/7/layout/RoundedRectangleTimeline"/>
    <dgm:cxn modelId="{B12BCDDB-CE5A-4300-9688-792D6A48AD68}" type="presParOf" srcId="{BF810FA7-ACC3-4BE0-85BB-BF119B927AA4}" destId="{E2CD4719-288E-4F19-914F-64E674A4BEA0}" srcOrd="1" destOrd="0" presId="urn:microsoft.com/office/officeart/2016/7/layout/RoundedRectangleTimeline"/>
    <dgm:cxn modelId="{EB8FE808-B0C8-4D8C-9F5A-6F4E4CA99624}" type="presParOf" srcId="{BF810FA7-ACC3-4BE0-85BB-BF119B927AA4}" destId="{DA9EB99D-4E5B-4F24-B9CC-E441B55B378A}" srcOrd="2" destOrd="0" presId="urn:microsoft.com/office/officeart/2016/7/layout/RoundedRectangleTimeline"/>
    <dgm:cxn modelId="{43F1F6D3-339F-4F74-A155-EC813BA0E6EC}" type="presParOf" srcId="{BF810FA7-ACC3-4BE0-85BB-BF119B927AA4}" destId="{31D2EDB9-7A72-4139-955C-E257E59C12E5}" srcOrd="3" destOrd="0" presId="urn:microsoft.com/office/officeart/2016/7/layout/RoundedRectangleTimeline"/>
    <dgm:cxn modelId="{6D43431E-25A1-4BA9-BAD7-76FCDEEF3D8D}" type="presParOf" srcId="{BF810FA7-ACC3-4BE0-85BB-BF119B927AA4}" destId="{B1F2CC2B-52AD-4CB7-A04B-817DD0E94B75}" srcOrd="4" destOrd="0" presId="urn:microsoft.com/office/officeart/2016/7/layout/RoundedRectangleTimeline"/>
    <dgm:cxn modelId="{D229D6B2-9D44-4E3C-8A3B-810937896913}" type="presParOf" srcId="{CEFBEAC4-5C95-4030-863B-860E775F98A8}" destId="{197FB397-1C10-4FA7-BE95-380819CFB70B}" srcOrd="3" destOrd="0" presId="urn:microsoft.com/office/officeart/2016/7/layout/RoundedRectangleTimeline"/>
    <dgm:cxn modelId="{B158BA76-E0DF-447C-99D2-D57DF7E610D9}" type="presParOf" srcId="{CEFBEAC4-5C95-4030-863B-860E775F98A8}" destId="{7CAF10F5-7121-4F8E-B458-CEBD05533916}" srcOrd="4" destOrd="0" presId="urn:microsoft.com/office/officeart/2016/7/layout/RoundedRectangleTimeline"/>
    <dgm:cxn modelId="{5A9C6C5A-0413-4A00-A13B-5A2B29DDD82E}" type="presParOf" srcId="{7CAF10F5-7121-4F8E-B458-CEBD05533916}" destId="{45E665E8-066D-466E-87E4-9AE7A2655442}" srcOrd="0" destOrd="0" presId="urn:microsoft.com/office/officeart/2016/7/layout/RoundedRectangleTimeline"/>
    <dgm:cxn modelId="{0216E6AA-76E0-4120-9A5D-D32084A5DE6C}" type="presParOf" srcId="{7CAF10F5-7121-4F8E-B458-CEBD05533916}" destId="{264C2AB4-B60B-4027-A896-8D20E73AA007}" srcOrd="1" destOrd="0" presId="urn:microsoft.com/office/officeart/2016/7/layout/RoundedRectangleTimeline"/>
    <dgm:cxn modelId="{B365773E-3BEF-4899-A162-65DAECB39F0C}" type="presParOf" srcId="{7CAF10F5-7121-4F8E-B458-CEBD05533916}" destId="{2179B1A4-3FBD-459D-8E5E-C53F0A275D79}" srcOrd="2" destOrd="0" presId="urn:microsoft.com/office/officeart/2016/7/layout/RoundedRectangleTimeline"/>
    <dgm:cxn modelId="{87005B06-568E-4E99-9962-B7F04C562D9A}" type="presParOf" srcId="{7CAF10F5-7121-4F8E-B458-CEBD05533916}" destId="{36C35E09-272B-4412-96D2-B2997BDF43D1}" srcOrd="3" destOrd="0" presId="urn:microsoft.com/office/officeart/2016/7/layout/RoundedRectangleTimeline"/>
    <dgm:cxn modelId="{5F093963-6049-42C0-A6A7-010361567086}" type="presParOf" srcId="{7CAF10F5-7121-4F8E-B458-CEBD05533916}" destId="{4A67A60D-B4DF-4A52-AF84-E30173DB60A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DB28F-BE2E-4FC5-9A6A-8640D6F3D5B5}">
      <dsp:nvSpPr>
        <dsp:cNvPr id="0" name=""/>
        <dsp:cNvSpPr/>
      </dsp:nvSpPr>
      <dsp:spPr>
        <a:xfrm>
          <a:off x="4" y="0"/>
          <a:ext cx="8875053" cy="2979868"/>
        </a:xfrm>
        <a:prstGeom prst="rightArrow">
          <a:avLst/>
        </a:prstGeom>
        <a:solidFill>
          <a:srgbClr val="FAB90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DAC3470-11AD-42AF-803C-135F7F6B1E83}">
      <dsp:nvSpPr>
        <dsp:cNvPr id="0" name=""/>
        <dsp:cNvSpPr/>
      </dsp:nvSpPr>
      <dsp:spPr>
        <a:xfrm>
          <a:off x="4441" y="893960"/>
          <a:ext cx="2136427" cy="1191947"/>
        </a:xfrm>
        <a:prstGeom prst="roundRect">
          <a:avLst/>
        </a:prstGeom>
        <a:solidFill>
          <a:srgbClr val="FAB900">
            <a:hueOff val="0"/>
            <a:satOff val="0"/>
            <a:lumOff val="0"/>
            <a:alphaOff val="0"/>
          </a:srgbClr>
        </a:solidFill>
        <a:ln w="1079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AU" sz="1400" b="1" kern="1200" dirty="0">
              <a:solidFill>
                <a:schemeClr val="bg1"/>
              </a:solidFill>
              <a:latin typeface="Corbel" panose="020B0503020204020204"/>
              <a:ea typeface="+mn-ea"/>
              <a:cs typeface="+mn-cs"/>
            </a:rPr>
            <a:t>Productivity Commission Report </a:t>
          </a:r>
        </a:p>
        <a:p>
          <a:pPr marL="0" lvl="0" indent="0" algn="ctr" defTabSz="622300">
            <a:lnSpc>
              <a:spcPct val="100000"/>
            </a:lnSpc>
            <a:spcBef>
              <a:spcPct val="0"/>
            </a:spcBef>
            <a:spcAft>
              <a:spcPct val="35000"/>
            </a:spcAft>
            <a:buNone/>
          </a:pPr>
          <a:r>
            <a:rPr lang="en-AU" sz="1400" b="1" kern="1200" dirty="0">
              <a:solidFill>
                <a:schemeClr val="bg1"/>
              </a:solidFill>
              <a:latin typeface="Corbel" panose="020B0503020204020204"/>
              <a:ea typeface="+mn-ea"/>
              <a:cs typeface="+mn-cs"/>
            </a:rPr>
            <a:t>(2020)</a:t>
          </a:r>
        </a:p>
      </dsp:txBody>
      <dsp:txXfrm>
        <a:off x="62627" y="952146"/>
        <a:ext cx="2020055" cy="1075575"/>
      </dsp:txXfrm>
    </dsp:sp>
    <dsp:sp modelId="{1627EB12-4B1D-42A6-9CE6-E112B30D3A9B}">
      <dsp:nvSpPr>
        <dsp:cNvPr id="0" name=""/>
        <dsp:cNvSpPr/>
      </dsp:nvSpPr>
      <dsp:spPr>
        <a:xfrm>
          <a:off x="2247690" y="893960"/>
          <a:ext cx="2136427" cy="1191947"/>
        </a:xfrm>
        <a:prstGeom prst="roundRect">
          <a:avLst/>
        </a:prstGeom>
        <a:solidFill>
          <a:srgbClr val="FAB900">
            <a:hueOff val="651485"/>
            <a:satOff val="-10511"/>
            <a:lumOff val="-1830"/>
            <a:alphaOff val="0"/>
          </a:srgbClr>
        </a:solidFill>
        <a:ln w="1079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AU" sz="1400" b="1" kern="1200" dirty="0">
              <a:solidFill>
                <a:schemeClr val="bg1"/>
              </a:solidFill>
              <a:latin typeface="Corbel" panose="020B0503020204020204"/>
              <a:ea typeface="+mn-ea"/>
              <a:cs typeface="+mn-cs"/>
            </a:rPr>
            <a:t>National Mental Health and Suicide Prevention Agreement </a:t>
          </a:r>
        </a:p>
        <a:p>
          <a:pPr marL="0" lvl="0" indent="0" algn="ctr" defTabSz="622300">
            <a:lnSpc>
              <a:spcPct val="100000"/>
            </a:lnSpc>
            <a:spcBef>
              <a:spcPct val="0"/>
            </a:spcBef>
            <a:spcAft>
              <a:spcPct val="35000"/>
            </a:spcAft>
            <a:buNone/>
          </a:pPr>
          <a:r>
            <a:rPr lang="en-AU" sz="1400" b="1" kern="1200" dirty="0">
              <a:solidFill>
                <a:schemeClr val="bg1"/>
              </a:solidFill>
              <a:latin typeface="Corbel" panose="020B0503020204020204"/>
              <a:ea typeface="+mn-ea"/>
              <a:cs typeface="+mn-cs"/>
            </a:rPr>
            <a:t>(2022)</a:t>
          </a:r>
        </a:p>
      </dsp:txBody>
      <dsp:txXfrm>
        <a:off x="2305876" y="952146"/>
        <a:ext cx="2020055" cy="1075575"/>
      </dsp:txXfrm>
    </dsp:sp>
    <dsp:sp modelId="{C9A8ED0B-F550-4763-A7D5-E3E6AA646D34}">
      <dsp:nvSpPr>
        <dsp:cNvPr id="0" name=""/>
        <dsp:cNvSpPr/>
      </dsp:nvSpPr>
      <dsp:spPr>
        <a:xfrm>
          <a:off x="4490939" y="893960"/>
          <a:ext cx="2136427" cy="1191947"/>
        </a:xfrm>
        <a:prstGeom prst="roundRect">
          <a:avLst/>
        </a:prstGeom>
        <a:solidFill>
          <a:srgbClr val="FAB900">
            <a:hueOff val="1302969"/>
            <a:satOff val="-21023"/>
            <a:lumOff val="-3660"/>
            <a:alphaOff val="0"/>
          </a:srgbClr>
        </a:solidFill>
        <a:ln w="1079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AU" sz="1400" b="1" kern="1200" dirty="0">
              <a:solidFill>
                <a:schemeClr val="bg1"/>
              </a:solidFill>
              <a:latin typeface="Corbel" panose="020B0503020204020204"/>
              <a:ea typeface="+mn-ea"/>
              <a:cs typeface="+mn-cs"/>
            </a:rPr>
            <a:t>Analysis of Unmet need for Psychosocial Supports </a:t>
          </a:r>
        </a:p>
        <a:p>
          <a:pPr marL="0" lvl="0" indent="0" algn="ctr" defTabSz="622300">
            <a:lnSpc>
              <a:spcPct val="100000"/>
            </a:lnSpc>
            <a:spcBef>
              <a:spcPct val="0"/>
            </a:spcBef>
            <a:spcAft>
              <a:spcPct val="35000"/>
            </a:spcAft>
            <a:buNone/>
          </a:pPr>
          <a:r>
            <a:rPr lang="en-AU" sz="1400" b="1" kern="1200" dirty="0">
              <a:solidFill>
                <a:schemeClr val="bg1"/>
              </a:solidFill>
              <a:latin typeface="Corbel" panose="020B0503020204020204"/>
              <a:ea typeface="+mn-ea"/>
              <a:cs typeface="+mn-cs"/>
            </a:rPr>
            <a:t>(2024)</a:t>
          </a:r>
        </a:p>
      </dsp:txBody>
      <dsp:txXfrm>
        <a:off x="4549125" y="952146"/>
        <a:ext cx="2020055" cy="1075575"/>
      </dsp:txXfrm>
    </dsp:sp>
    <dsp:sp modelId="{97EF436F-2F28-4C41-BB04-D2C00BB3B758}">
      <dsp:nvSpPr>
        <dsp:cNvPr id="0" name=""/>
        <dsp:cNvSpPr/>
      </dsp:nvSpPr>
      <dsp:spPr>
        <a:xfrm>
          <a:off x="6738630" y="883197"/>
          <a:ext cx="2136427" cy="1191947"/>
        </a:xfrm>
        <a:prstGeom prst="roundRect">
          <a:avLst/>
        </a:prstGeom>
        <a:solidFill>
          <a:srgbClr val="FAB900">
            <a:hueOff val="1954454"/>
            <a:satOff val="-31534"/>
            <a:lumOff val="-5490"/>
            <a:alphaOff val="0"/>
          </a:srgbClr>
        </a:solidFill>
        <a:ln w="10795" cap="flat" cmpd="sng" algn="ctr">
          <a:solidFill>
            <a:srgbClr val="FFFFFF">
              <a:hueOff val="0"/>
              <a:satOff val="0"/>
              <a:lumOff val="0"/>
              <a:alphaOff val="0"/>
            </a:srgbClr>
          </a:solidFill>
          <a:prstDash val="solid"/>
          <a:miter lim="800000"/>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AU" sz="2000" b="1" kern="1200" dirty="0">
              <a:solidFill>
                <a:schemeClr val="bg1"/>
              </a:solidFill>
              <a:latin typeface="Corbel" panose="020B0503020204020204"/>
              <a:ea typeface="+mn-ea"/>
              <a:cs typeface="+mn-cs"/>
            </a:rPr>
            <a:t>Next</a:t>
          </a:r>
          <a:r>
            <a:rPr lang="en-AU" sz="2000" b="1" kern="1200" baseline="0" dirty="0">
              <a:solidFill>
                <a:schemeClr val="bg1"/>
              </a:solidFill>
              <a:latin typeface="Corbel" panose="020B0503020204020204"/>
              <a:ea typeface="+mn-ea"/>
              <a:cs typeface="+mn-cs"/>
            </a:rPr>
            <a:t> Steps </a:t>
          </a:r>
          <a:endParaRPr lang="en-AU" sz="2000" b="1" kern="1200" dirty="0">
            <a:solidFill>
              <a:schemeClr val="bg1"/>
            </a:solidFill>
            <a:latin typeface="Corbel" panose="020B0503020204020204"/>
            <a:ea typeface="+mn-ea"/>
            <a:cs typeface="+mn-cs"/>
          </a:endParaRPr>
        </a:p>
      </dsp:txBody>
      <dsp:txXfrm>
        <a:off x="6796816" y="941383"/>
        <a:ext cx="2020055" cy="1075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01C7-416B-40D4-ABE0-5179C1546E94}">
      <dsp:nvSpPr>
        <dsp:cNvPr id="0" name=""/>
        <dsp:cNvSpPr/>
      </dsp:nvSpPr>
      <dsp:spPr>
        <a:xfrm rot="16200000">
          <a:off x="2175142" y="743123"/>
          <a:ext cx="435133" cy="2865090"/>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dirty="0"/>
            <a:t>Oct. 2023</a:t>
          </a:r>
        </a:p>
      </dsp:txBody>
      <dsp:txXfrm rot="5400000">
        <a:off x="981405" y="1979343"/>
        <a:ext cx="2843849" cy="392651"/>
      </dsp:txXfrm>
    </dsp:sp>
    <dsp:sp modelId="{68143ADD-C123-4386-BB6F-462AD8B1622E}">
      <dsp:nvSpPr>
        <dsp:cNvPr id="0" name=""/>
        <dsp:cNvSpPr/>
      </dsp:nvSpPr>
      <dsp:spPr>
        <a:xfrm>
          <a:off x="5134" y="0"/>
          <a:ext cx="477515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ct val="35000"/>
            </a:spcAft>
            <a:buNone/>
          </a:pPr>
          <a:r>
            <a:rPr lang="en-US" sz="2400" kern="1200" dirty="0"/>
            <a:t>Face to Face Forum hosted by Queensland Health and the Queensland Alliance for Mental Health with NGO sector delivering psychosocial supports</a:t>
          </a:r>
        </a:p>
      </dsp:txBody>
      <dsp:txXfrm>
        <a:off x="5134" y="0"/>
        <a:ext cx="4775150" cy="1522968"/>
      </dsp:txXfrm>
    </dsp:sp>
    <dsp:sp modelId="{F3E583C0-E89C-45A6-8FA3-41DDFAFBE7EC}">
      <dsp:nvSpPr>
        <dsp:cNvPr id="0" name=""/>
        <dsp:cNvSpPr/>
      </dsp:nvSpPr>
      <dsp:spPr>
        <a:xfrm>
          <a:off x="2392709" y="160999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DA44C8C-A609-4BCB-8F74-297876C97D6E}">
      <dsp:nvSpPr>
        <dsp:cNvPr id="0" name=""/>
        <dsp:cNvSpPr/>
      </dsp:nvSpPr>
      <dsp:spPr>
        <a:xfrm>
          <a:off x="2349196" y="1522968"/>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36F14-A6F6-48C4-814E-E4E13DA45A88}">
      <dsp:nvSpPr>
        <dsp:cNvPr id="0" name=""/>
        <dsp:cNvSpPr/>
      </dsp:nvSpPr>
      <dsp:spPr>
        <a:xfrm>
          <a:off x="3825254" y="1958102"/>
          <a:ext cx="2865090"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dirty="0"/>
            <a:t>Nov.–Dec. 2023</a:t>
          </a:r>
        </a:p>
      </dsp:txBody>
      <dsp:txXfrm>
        <a:off x="3825254" y="1958102"/>
        <a:ext cx="2865090" cy="435133"/>
      </dsp:txXfrm>
    </dsp:sp>
    <dsp:sp modelId="{E2CD4719-288E-4F19-914F-64E674A4BEA0}">
      <dsp:nvSpPr>
        <dsp:cNvPr id="0" name=""/>
        <dsp:cNvSpPr/>
      </dsp:nvSpPr>
      <dsp:spPr>
        <a:xfrm>
          <a:off x="2870224" y="2828369"/>
          <a:ext cx="477515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0" numCol="1" spcCol="1270" anchor="t" anchorCtr="1">
          <a:noAutofit/>
        </a:bodyPr>
        <a:lstStyle/>
        <a:p>
          <a:pPr marL="0" lvl="0" indent="0" algn="ctr" defTabSz="1066800">
            <a:lnSpc>
              <a:spcPct val="90000"/>
            </a:lnSpc>
            <a:spcBef>
              <a:spcPct val="0"/>
            </a:spcBef>
            <a:spcAft>
              <a:spcPct val="35000"/>
            </a:spcAft>
            <a:buNone/>
          </a:pPr>
          <a:r>
            <a:rPr lang="en-US" sz="2400" kern="1200" dirty="0"/>
            <a:t>Queensland Health Statewide older persons and children and young people’s clinical networks</a:t>
          </a:r>
        </a:p>
      </dsp:txBody>
      <dsp:txXfrm>
        <a:off x="2870224" y="2828369"/>
        <a:ext cx="4775150" cy="1522968"/>
      </dsp:txXfrm>
    </dsp:sp>
    <dsp:sp modelId="{DA9EB99D-4E5B-4F24-B9CC-E441B55B378A}">
      <dsp:nvSpPr>
        <dsp:cNvPr id="0" name=""/>
        <dsp:cNvSpPr/>
      </dsp:nvSpPr>
      <dsp:spPr>
        <a:xfrm>
          <a:off x="5257800" y="239323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1D2EDB9-7A72-4139-955C-E257E59C12E5}">
      <dsp:nvSpPr>
        <dsp:cNvPr id="0" name=""/>
        <dsp:cNvSpPr/>
      </dsp:nvSpPr>
      <dsp:spPr>
        <a:xfrm>
          <a:off x="5214286" y="2741342"/>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65E8-066D-466E-87E4-9AE7A2655442}">
      <dsp:nvSpPr>
        <dsp:cNvPr id="0" name=""/>
        <dsp:cNvSpPr/>
      </dsp:nvSpPr>
      <dsp:spPr>
        <a:xfrm rot="5400000">
          <a:off x="7905323" y="743123"/>
          <a:ext cx="435133" cy="2865090"/>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dirty="0"/>
            <a:t>Mar. 2024</a:t>
          </a:r>
        </a:p>
      </dsp:txBody>
      <dsp:txXfrm rot="-5400000">
        <a:off x="6690345" y="1979343"/>
        <a:ext cx="2843849" cy="392651"/>
      </dsp:txXfrm>
    </dsp:sp>
    <dsp:sp modelId="{264C2AB4-B60B-4027-A896-8D20E73AA007}">
      <dsp:nvSpPr>
        <dsp:cNvPr id="0" name=""/>
        <dsp:cNvSpPr/>
      </dsp:nvSpPr>
      <dsp:spPr>
        <a:xfrm>
          <a:off x="5735315" y="0"/>
          <a:ext cx="477515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ct val="35000"/>
            </a:spcAft>
            <a:buNone/>
          </a:pPr>
          <a:r>
            <a:rPr lang="en-US" sz="2400" kern="1200" dirty="0"/>
            <a:t>Get Involved public consultation</a:t>
          </a:r>
        </a:p>
      </dsp:txBody>
      <dsp:txXfrm>
        <a:off x="5735315" y="0"/>
        <a:ext cx="4775150" cy="1522968"/>
      </dsp:txXfrm>
    </dsp:sp>
    <dsp:sp modelId="{2179B1A4-3FBD-459D-8E5E-C53F0A275D79}">
      <dsp:nvSpPr>
        <dsp:cNvPr id="0" name=""/>
        <dsp:cNvSpPr/>
      </dsp:nvSpPr>
      <dsp:spPr>
        <a:xfrm>
          <a:off x="8122890" y="160999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6C35E09-272B-4412-96D2-B2997BDF43D1}">
      <dsp:nvSpPr>
        <dsp:cNvPr id="0" name=""/>
        <dsp:cNvSpPr/>
      </dsp:nvSpPr>
      <dsp:spPr>
        <a:xfrm>
          <a:off x="8079376" y="1522968"/>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E6D489-26CA-894F-9F98-9C0601A8D6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513069-5E3B-E24F-9B7A-D28B8E873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887DB5-32FB-6F41-AE34-69580F16969A}" type="datetimeFigureOut">
              <a:rPr lang="en-US" smtClean="0"/>
              <a:t>11/25/2024</a:t>
            </a:fld>
            <a:endParaRPr lang="en-US"/>
          </a:p>
        </p:txBody>
      </p:sp>
      <p:sp>
        <p:nvSpPr>
          <p:cNvPr id="4" name="Footer Placeholder 3">
            <a:extLst>
              <a:ext uri="{FF2B5EF4-FFF2-40B4-BE49-F238E27FC236}">
                <a16:creationId xmlns:a16="http://schemas.microsoft.com/office/drawing/2014/main" id="{673BEFB9-E834-CE4D-972B-3E44AC874A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359E22-0AEE-2A49-B420-4F2BE3B264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F26169-670B-A443-89AB-A40D71502799}" type="slidenum">
              <a:rPr lang="en-US" smtClean="0"/>
              <a:t>‹#›</a:t>
            </a:fld>
            <a:endParaRPr lang="en-US"/>
          </a:p>
        </p:txBody>
      </p:sp>
    </p:spTree>
    <p:extLst>
      <p:ext uri="{BB962C8B-B14F-4D97-AF65-F5344CB8AC3E}">
        <p14:creationId xmlns:p14="http://schemas.microsoft.com/office/powerpoint/2010/main" val="163894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94897-8CB6-AB44-BE84-3800B859AE44}"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1B1F0-A555-8442-86D5-0B609F0F9058}" type="slidenum">
              <a:rPr lang="en-US" smtClean="0"/>
              <a:t>‹#›</a:t>
            </a:fld>
            <a:endParaRPr lang="en-US"/>
          </a:p>
        </p:txBody>
      </p:sp>
    </p:spTree>
    <p:extLst>
      <p:ext uri="{BB962C8B-B14F-4D97-AF65-F5344CB8AC3E}">
        <p14:creationId xmlns:p14="http://schemas.microsoft.com/office/powerpoint/2010/main" val="80022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a:t>
            </a:fld>
            <a:endParaRPr lang="en-US"/>
          </a:p>
        </p:txBody>
      </p:sp>
    </p:spTree>
    <p:extLst>
      <p:ext uri="{BB962C8B-B14F-4D97-AF65-F5344CB8AC3E}">
        <p14:creationId xmlns:p14="http://schemas.microsoft.com/office/powerpoint/2010/main" val="369742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10</a:t>
            </a:fld>
            <a:endParaRPr lang="en-US"/>
          </a:p>
        </p:txBody>
      </p:sp>
    </p:spTree>
    <p:extLst>
      <p:ext uri="{BB962C8B-B14F-4D97-AF65-F5344CB8AC3E}">
        <p14:creationId xmlns:p14="http://schemas.microsoft.com/office/powerpoint/2010/main" val="50510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11</a:t>
            </a:fld>
            <a:endParaRPr lang="en-US"/>
          </a:p>
        </p:txBody>
      </p:sp>
    </p:spTree>
    <p:extLst>
      <p:ext uri="{BB962C8B-B14F-4D97-AF65-F5344CB8AC3E}">
        <p14:creationId xmlns:p14="http://schemas.microsoft.com/office/powerpoint/2010/main" val="143399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12</a:t>
            </a:fld>
            <a:endParaRPr lang="en-US"/>
          </a:p>
        </p:txBody>
      </p:sp>
    </p:spTree>
    <p:extLst>
      <p:ext uri="{BB962C8B-B14F-4D97-AF65-F5344CB8AC3E}">
        <p14:creationId xmlns:p14="http://schemas.microsoft.com/office/powerpoint/2010/main" val="28131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13</a:t>
            </a:fld>
            <a:endParaRPr lang="en-US"/>
          </a:p>
        </p:txBody>
      </p:sp>
    </p:spTree>
    <p:extLst>
      <p:ext uri="{BB962C8B-B14F-4D97-AF65-F5344CB8AC3E}">
        <p14:creationId xmlns:p14="http://schemas.microsoft.com/office/powerpoint/2010/main" val="111494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14</a:t>
            </a:fld>
            <a:endParaRPr lang="en-US"/>
          </a:p>
        </p:txBody>
      </p:sp>
    </p:spTree>
    <p:extLst>
      <p:ext uri="{BB962C8B-B14F-4D97-AF65-F5344CB8AC3E}">
        <p14:creationId xmlns:p14="http://schemas.microsoft.com/office/powerpoint/2010/main" val="96935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15</a:t>
            </a:fld>
            <a:endParaRPr lang="en-US"/>
          </a:p>
        </p:txBody>
      </p:sp>
    </p:spTree>
    <p:extLst>
      <p:ext uri="{BB962C8B-B14F-4D97-AF65-F5344CB8AC3E}">
        <p14:creationId xmlns:p14="http://schemas.microsoft.com/office/powerpoint/2010/main" val="98417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16</a:t>
            </a:fld>
            <a:endParaRPr lang="en-US"/>
          </a:p>
        </p:txBody>
      </p:sp>
    </p:spTree>
    <p:extLst>
      <p:ext uri="{BB962C8B-B14F-4D97-AF65-F5344CB8AC3E}">
        <p14:creationId xmlns:p14="http://schemas.microsoft.com/office/powerpoint/2010/main" val="285414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17</a:t>
            </a:fld>
            <a:endParaRPr lang="en-US"/>
          </a:p>
        </p:txBody>
      </p:sp>
    </p:spTree>
    <p:extLst>
      <p:ext uri="{BB962C8B-B14F-4D97-AF65-F5344CB8AC3E}">
        <p14:creationId xmlns:p14="http://schemas.microsoft.com/office/powerpoint/2010/main" val="196346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18</a:t>
            </a:fld>
            <a:endParaRPr lang="en-US"/>
          </a:p>
        </p:txBody>
      </p:sp>
    </p:spTree>
    <p:extLst>
      <p:ext uri="{BB962C8B-B14F-4D97-AF65-F5344CB8AC3E}">
        <p14:creationId xmlns:p14="http://schemas.microsoft.com/office/powerpoint/2010/main" val="1377461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19</a:t>
            </a:fld>
            <a:endParaRPr lang="en-US"/>
          </a:p>
        </p:txBody>
      </p:sp>
    </p:spTree>
    <p:extLst>
      <p:ext uri="{BB962C8B-B14F-4D97-AF65-F5344CB8AC3E}">
        <p14:creationId xmlns:p14="http://schemas.microsoft.com/office/powerpoint/2010/main" val="335539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2</a:t>
            </a:fld>
            <a:endParaRPr lang="en-US"/>
          </a:p>
        </p:txBody>
      </p:sp>
    </p:spTree>
    <p:extLst>
      <p:ext uri="{BB962C8B-B14F-4D97-AF65-F5344CB8AC3E}">
        <p14:creationId xmlns:p14="http://schemas.microsoft.com/office/powerpoint/2010/main" val="2974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20</a:t>
            </a:fld>
            <a:endParaRPr lang="en-US"/>
          </a:p>
        </p:txBody>
      </p:sp>
    </p:spTree>
    <p:extLst>
      <p:ext uri="{BB962C8B-B14F-4D97-AF65-F5344CB8AC3E}">
        <p14:creationId xmlns:p14="http://schemas.microsoft.com/office/powerpoint/2010/main" val="33935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a:t>
            </a:fld>
            <a:endParaRPr lang="en-US"/>
          </a:p>
        </p:txBody>
      </p:sp>
    </p:spTree>
    <p:extLst>
      <p:ext uri="{BB962C8B-B14F-4D97-AF65-F5344CB8AC3E}">
        <p14:creationId xmlns:p14="http://schemas.microsoft.com/office/powerpoint/2010/main" val="423922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4</a:t>
            </a:fld>
            <a:endParaRPr lang="en-US"/>
          </a:p>
        </p:txBody>
      </p:sp>
    </p:spTree>
    <p:extLst>
      <p:ext uri="{BB962C8B-B14F-4D97-AF65-F5344CB8AC3E}">
        <p14:creationId xmlns:p14="http://schemas.microsoft.com/office/powerpoint/2010/main" val="110490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5</a:t>
            </a:fld>
            <a:endParaRPr lang="en-US"/>
          </a:p>
        </p:txBody>
      </p:sp>
    </p:spTree>
    <p:extLst>
      <p:ext uri="{BB962C8B-B14F-4D97-AF65-F5344CB8AC3E}">
        <p14:creationId xmlns:p14="http://schemas.microsoft.com/office/powerpoint/2010/main" val="61865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6</a:t>
            </a:fld>
            <a:endParaRPr lang="en-US"/>
          </a:p>
        </p:txBody>
      </p:sp>
    </p:spTree>
    <p:extLst>
      <p:ext uri="{BB962C8B-B14F-4D97-AF65-F5344CB8AC3E}">
        <p14:creationId xmlns:p14="http://schemas.microsoft.com/office/powerpoint/2010/main" val="249359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7</a:t>
            </a:fld>
            <a:endParaRPr lang="en-US"/>
          </a:p>
        </p:txBody>
      </p:sp>
    </p:spTree>
    <p:extLst>
      <p:ext uri="{BB962C8B-B14F-4D97-AF65-F5344CB8AC3E}">
        <p14:creationId xmlns:p14="http://schemas.microsoft.com/office/powerpoint/2010/main" val="424114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8</a:t>
            </a:fld>
            <a:endParaRPr lang="en-US"/>
          </a:p>
        </p:txBody>
      </p:sp>
    </p:spTree>
    <p:extLst>
      <p:ext uri="{BB962C8B-B14F-4D97-AF65-F5344CB8AC3E}">
        <p14:creationId xmlns:p14="http://schemas.microsoft.com/office/powerpoint/2010/main" val="383793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BFBEB3-0B68-EC49-9543-A7537037DA83}" type="slidenum">
              <a:rPr lang="en-US" smtClean="0"/>
              <a:t>9</a:t>
            </a:fld>
            <a:endParaRPr lang="en-US"/>
          </a:p>
        </p:txBody>
      </p:sp>
    </p:spTree>
    <p:extLst>
      <p:ext uri="{BB962C8B-B14F-4D97-AF65-F5344CB8AC3E}">
        <p14:creationId xmlns:p14="http://schemas.microsoft.com/office/powerpoint/2010/main" val="2433205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400F9B-5486-4B44-AE88-F04DF352BF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856142"/>
            <a:ext cx="12192000" cy="2387600"/>
          </a:xfrm>
        </p:spPr>
        <p:txBody>
          <a:bodyPr anchor="b"/>
          <a:lstStyle>
            <a:lvl1pPr algn="ctr">
              <a:defRPr sz="6000" b="1" baseline="0">
                <a:solidFill>
                  <a:srgbClr val="11487C"/>
                </a:solidFill>
                <a:latin typeface="Arial" charset="0"/>
                <a:ea typeface="Arial" charset="0"/>
                <a:cs typeface="Arial" charset="0"/>
              </a:defRPr>
            </a:lvl1pPr>
          </a:lstStyle>
          <a:p>
            <a:r>
              <a:rPr lang="en-US" dirty="0"/>
              <a:t>Click to edit </a:t>
            </a:r>
            <a:br>
              <a:rPr lang="en-US" dirty="0"/>
            </a:br>
            <a:r>
              <a:rPr lang="en-US" dirty="0"/>
              <a:t>Presentation title</a:t>
            </a:r>
          </a:p>
        </p:txBody>
      </p:sp>
      <p:sp>
        <p:nvSpPr>
          <p:cNvPr id="3" name="Subtitle 2"/>
          <p:cNvSpPr>
            <a:spLocks noGrp="1"/>
          </p:cNvSpPr>
          <p:nvPr>
            <p:ph type="subTitle" idx="1" hasCustomPrompt="1"/>
          </p:nvPr>
        </p:nvSpPr>
        <p:spPr>
          <a:xfrm>
            <a:off x="0" y="3376586"/>
            <a:ext cx="12192000" cy="1655762"/>
          </a:xfrm>
          <a:prstGeom prst="rect">
            <a:avLst/>
          </a:prstGeom>
        </p:spPr>
        <p:txBody>
          <a:bodyPr/>
          <a:lstStyle>
            <a:lvl1pPr marL="0" indent="0" algn="ctr">
              <a:buNone/>
              <a:defRPr sz="2400" baseline="0">
                <a:solidFill>
                  <a:srgbClr val="84C446"/>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58651238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0C3256"/>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lstStyle>
            <a:lvl1pPr marL="0"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title</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1" y="1681163"/>
            <a:ext cx="5183188" cy="823912"/>
          </a:xfrm>
          <a:prstGeom prst="rect">
            <a:avLst/>
          </a:prstGeom>
        </p:spPr>
        <p:txBody>
          <a:bodyPr anchor="b"/>
          <a:lstStyle>
            <a:lvl1pPr marL="0"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title</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90D11F13-AB36-784E-AD0F-CFEE15D4E426}"/>
              </a:ext>
            </a:extLst>
          </p:cNvPr>
          <p:cNvSpPr>
            <a:spLocks noGrp="1"/>
          </p:cNvSpPr>
          <p:nvPr>
            <p:ph type="title" hasCustomPrompt="1"/>
          </p:nvPr>
        </p:nvSpPr>
        <p:spPr>
          <a:xfrm>
            <a:off x="838200" y="365127"/>
            <a:ext cx="10515600" cy="1325563"/>
          </a:xfrm>
        </p:spPr>
        <p:txBody>
          <a:bodyPr/>
          <a:lstStyle>
            <a:lvl1pPr>
              <a:defRPr baseline="0">
                <a:solidFill>
                  <a:schemeClr val="accent6"/>
                </a:solidFill>
              </a:defRPr>
            </a:lvl1pPr>
          </a:lstStyle>
          <a:p>
            <a:r>
              <a:rPr lang="en-US" dirty="0"/>
              <a:t>Click to edit title</a:t>
            </a:r>
          </a:p>
        </p:txBody>
      </p:sp>
      <p:sp>
        <p:nvSpPr>
          <p:cNvPr id="8" name="Footer Placeholder 7">
            <a:extLst>
              <a:ext uri="{FF2B5EF4-FFF2-40B4-BE49-F238E27FC236}">
                <a16:creationId xmlns:a16="http://schemas.microsoft.com/office/drawing/2014/main" id="{B2DC1E92-38A3-CF42-8AC9-33B20258D543}"/>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B9A069-B768-994A-8061-1FEB47651D83}"/>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13470470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title </a:t>
            </a:r>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text</a:t>
            </a:r>
          </a:p>
        </p:txBody>
      </p:sp>
      <p:sp>
        <p:nvSpPr>
          <p:cNvPr id="7" name="Footer Placeholder 6">
            <a:extLst>
              <a:ext uri="{FF2B5EF4-FFF2-40B4-BE49-F238E27FC236}">
                <a16:creationId xmlns:a16="http://schemas.microsoft.com/office/drawing/2014/main" id="{5F225B93-C59F-6C4D-97A9-A583E939CB19}"/>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69A24EC3-A0E0-6A4F-958C-6798ECA2C0BF}"/>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37859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28F5-7918-A740-8ED3-7515B303F924}"/>
              </a:ext>
            </a:extLst>
          </p:cNvPr>
          <p:cNvSpPr>
            <a:spLocks noGrp="1"/>
          </p:cNvSpPr>
          <p:nvPr>
            <p:ph type="title" hasCustomPrompt="1"/>
          </p:nvPr>
        </p:nvSpPr>
        <p:spPr>
          <a:xfrm>
            <a:off x="840318" y="457200"/>
            <a:ext cx="3932767" cy="1600200"/>
          </a:xfrm>
        </p:spPr>
        <p:txBody>
          <a:bodyPr anchor="b"/>
          <a:lstStyle>
            <a:lvl1pPr>
              <a:defRPr sz="3200" b="0" i="0" baseline="0">
                <a:solidFill>
                  <a:schemeClr val="accent2"/>
                </a:solidFill>
              </a:defRPr>
            </a:lvl1pPr>
          </a:lstStyle>
          <a:p>
            <a:r>
              <a:rPr lang="en-US" dirty="0"/>
              <a:t>Click to edit title</a:t>
            </a:r>
          </a:p>
        </p:txBody>
      </p:sp>
      <p:sp>
        <p:nvSpPr>
          <p:cNvPr id="3" name="Content Placeholder 2">
            <a:extLst>
              <a:ext uri="{FF2B5EF4-FFF2-40B4-BE49-F238E27FC236}">
                <a16:creationId xmlns:a16="http://schemas.microsoft.com/office/drawing/2014/main" id="{AD893BCC-1C37-A747-B4E4-D0E54B26EAF0}"/>
              </a:ext>
            </a:extLst>
          </p:cNvPr>
          <p:cNvSpPr>
            <a:spLocks noGrp="1"/>
          </p:cNvSpPr>
          <p:nvPr>
            <p:ph idx="1"/>
          </p:nvPr>
        </p:nvSpPr>
        <p:spPr>
          <a:xfrm>
            <a:off x="5183717" y="987426"/>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4A33E58-AA72-804D-B8EB-CB1088600808}"/>
              </a:ext>
            </a:extLst>
          </p:cNvPr>
          <p:cNvSpPr>
            <a:spLocks noGrp="1"/>
          </p:cNvSpPr>
          <p:nvPr>
            <p:ph type="body" sz="half" idx="2" hasCustomPrompt="1"/>
          </p:nvPr>
        </p:nvSpPr>
        <p:spPr>
          <a:xfrm>
            <a:off x="840318" y="2057400"/>
            <a:ext cx="393276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text</a:t>
            </a:r>
          </a:p>
        </p:txBody>
      </p:sp>
      <p:sp>
        <p:nvSpPr>
          <p:cNvPr id="7" name="Footer Placeholder 6">
            <a:extLst>
              <a:ext uri="{FF2B5EF4-FFF2-40B4-BE49-F238E27FC236}">
                <a16:creationId xmlns:a16="http://schemas.microsoft.com/office/drawing/2014/main" id="{3DC691D5-517C-4445-B9B9-DC4093683D97}"/>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FA8D387-8E00-AD4D-A087-DCEA7DD560C4}"/>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390178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71557A-15DB-5A47-913C-4D52417977E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1122363"/>
            <a:ext cx="12192000" cy="2387600"/>
          </a:xfrm>
        </p:spPr>
        <p:txBody>
          <a:bodyPr anchor="b"/>
          <a:lstStyle>
            <a:lvl1pPr algn="ctr">
              <a:defRPr sz="6000" b="1" baseline="0">
                <a:solidFill>
                  <a:schemeClr val="bg1"/>
                </a:solidFill>
                <a:latin typeface="Arial" charset="0"/>
                <a:ea typeface="Arial" charset="0"/>
                <a:cs typeface="Arial" charset="0"/>
              </a:defRPr>
            </a:lvl1pPr>
          </a:lstStyle>
          <a:p>
            <a:r>
              <a:rPr lang="en-US" dirty="0"/>
              <a:t>Click to edit </a:t>
            </a:r>
            <a:br>
              <a:rPr lang="en-US" dirty="0"/>
            </a:br>
            <a:r>
              <a:rPr lang="en-US" dirty="0"/>
              <a:t>Presentation Title </a:t>
            </a:r>
          </a:p>
        </p:txBody>
      </p:sp>
      <p:sp>
        <p:nvSpPr>
          <p:cNvPr id="3" name="Subtitle 2"/>
          <p:cNvSpPr>
            <a:spLocks noGrp="1"/>
          </p:cNvSpPr>
          <p:nvPr>
            <p:ph type="subTitle" idx="1" hasCustomPrompt="1"/>
          </p:nvPr>
        </p:nvSpPr>
        <p:spPr>
          <a:xfrm>
            <a:off x="0" y="3602038"/>
            <a:ext cx="12192000" cy="1655762"/>
          </a:xfrm>
          <a:prstGeom prst="rect">
            <a:avLst/>
          </a:prstGeom>
        </p:spPr>
        <p:txBody>
          <a:bodyPr/>
          <a:lstStyle>
            <a:lvl1pPr marL="0" indent="0" algn="ctr">
              <a:buNone/>
              <a:defRPr sz="2400" baseline="0">
                <a:solidFill>
                  <a:srgbClr val="84C446"/>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41967116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DE09E9-6798-F14E-9E37-6140E4DF0E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31344" y="2402041"/>
            <a:ext cx="7877061" cy="1569178"/>
          </a:xfrm>
        </p:spPr>
        <p:txBody>
          <a:bodyPr anchor="t" anchorCtr="0"/>
          <a:lstStyle>
            <a:lvl1pPr algn="l">
              <a:lnSpc>
                <a:spcPct val="100000"/>
              </a:lnSpc>
              <a:defRPr sz="6000" b="1" baseline="0">
                <a:solidFill>
                  <a:srgbClr val="11487C"/>
                </a:solidFill>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1531344" y="3637662"/>
            <a:ext cx="7877061" cy="1655762"/>
          </a:xfrm>
          <a:prstGeom prst="rect">
            <a:avLst/>
          </a:prstGeom>
        </p:spPr>
        <p:txBody>
          <a:bodyPr/>
          <a:lstStyle>
            <a:lvl1pPr marL="0" indent="0" algn="l">
              <a:buNone/>
              <a:defRPr sz="2400" baseline="0">
                <a:solidFill>
                  <a:srgbClr val="84C446"/>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352376100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Titl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7B035-5394-E945-94D0-0309402CCA5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CADE5AC8-7108-1347-A22C-3C38BADCF006}"/>
              </a:ext>
            </a:extLst>
          </p:cNvPr>
          <p:cNvSpPr>
            <a:spLocks noGrp="1"/>
          </p:cNvSpPr>
          <p:nvPr>
            <p:ph type="body" idx="1"/>
          </p:nvPr>
        </p:nvSpPr>
        <p:spPr>
          <a:xfrm>
            <a:off x="831851" y="4051079"/>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5759E793-6FF5-F546-B21B-67735E3BF928}"/>
              </a:ext>
            </a:extLst>
          </p:cNvPr>
          <p:cNvSpPr>
            <a:spLocks noGrp="1"/>
          </p:cNvSpPr>
          <p:nvPr>
            <p:ph type="ctrTitle" hasCustomPrompt="1"/>
          </p:nvPr>
        </p:nvSpPr>
        <p:spPr>
          <a:xfrm>
            <a:off x="831851" y="1468352"/>
            <a:ext cx="10515600" cy="2387600"/>
          </a:xfrm>
        </p:spPr>
        <p:txBody>
          <a:bodyPr anchor="b"/>
          <a:lstStyle>
            <a:lvl1pPr algn="l">
              <a:defRPr sz="6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Chapter title</a:t>
            </a:r>
          </a:p>
        </p:txBody>
      </p:sp>
      <p:sp>
        <p:nvSpPr>
          <p:cNvPr id="5" name="Footer Placeholder 4">
            <a:extLst>
              <a:ext uri="{FF2B5EF4-FFF2-40B4-BE49-F238E27FC236}">
                <a16:creationId xmlns:a16="http://schemas.microsoft.com/office/drawing/2014/main" id="{2A12B06E-6BB4-A34E-AEA6-8742BA48469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B5824F26-23CC-8F41-B540-CDB1AAD3AD2B}"/>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5580636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5B6839F3-E23C-E841-92AE-48EE3975911C}"/>
              </a:ext>
            </a:extLst>
          </p:cNvPr>
          <p:cNvSpPr>
            <a:spLocks noGrp="1"/>
          </p:cNvSpPr>
          <p:nvPr>
            <p:ph type="title" hasCustomPrompt="1"/>
          </p:nvPr>
        </p:nvSpPr>
        <p:spPr>
          <a:xfrm>
            <a:off x="838200" y="365127"/>
            <a:ext cx="10515600" cy="1325563"/>
          </a:xfrm>
        </p:spPr>
        <p:txBody>
          <a:bodyPr/>
          <a:lstStyle>
            <a:lvl1pPr>
              <a:defRPr baseline="0">
                <a:solidFill>
                  <a:srgbClr val="11487C"/>
                </a:solidFill>
              </a:defRPr>
            </a:lvl1pPr>
          </a:lstStyle>
          <a:p>
            <a:r>
              <a:rPr lang="en-US" dirty="0"/>
              <a:t>Click to edit title</a:t>
            </a:r>
          </a:p>
        </p:txBody>
      </p:sp>
      <p:sp>
        <p:nvSpPr>
          <p:cNvPr id="5" name="Footer Placeholder 4">
            <a:extLst>
              <a:ext uri="{FF2B5EF4-FFF2-40B4-BE49-F238E27FC236}">
                <a16:creationId xmlns:a16="http://schemas.microsoft.com/office/drawing/2014/main" id="{65AD29C5-4A51-AC45-ADC7-F57805D9FB0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8D1382DF-BFB0-6645-820F-624AB4DE7D11}"/>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319344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0C325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5B6839F3-E23C-E841-92AE-48EE3975911C}"/>
              </a:ext>
            </a:extLst>
          </p:cNvPr>
          <p:cNvSpPr>
            <a:spLocks noGrp="1"/>
          </p:cNvSpPr>
          <p:nvPr>
            <p:ph type="title" hasCustomPrompt="1"/>
          </p:nvPr>
        </p:nvSpPr>
        <p:spPr>
          <a:xfrm>
            <a:off x="838200" y="365127"/>
            <a:ext cx="10515600" cy="1325563"/>
          </a:xfrm>
        </p:spPr>
        <p:txBody>
          <a:bodyPr/>
          <a:lstStyle>
            <a:lvl1pPr>
              <a:defRPr baseline="0">
                <a:solidFill>
                  <a:srgbClr val="2683C6"/>
                </a:solidFill>
              </a:defRPr>
            </a:lvl1pPr>
          </a:lstStyle>
          <a:p>
            <a:r>
              <a:rPr lang="en-US" dirty="0"/>
              <a:t>Click to edit title</a:t>
            </a:r>
          </a:p>
        </p:txBody>
      </p:sp>
      <p:sp>
        <p:nvSpPr>
          <p:cNvPr id="2" name="Footer Placeholder 1">
            <a:extLst>
              <a:ext uri="{FF2B5EF4-FFF2-40B4-BE49-F238E27FC236}">
                <a16:creationId xmlns:a16="http://schemas.microsoft.com/office/drawing/2014/main" id="{848B249A-2216-7E4E-A573-93758C51569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A22C537-258A-1243-87A8-5516B41D4BA2}"/>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60411890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E51547-6EB1-4942-BA8C-A28BBC2075E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98A811D7-F3CB-9443-BC40-42F638359F45}"/>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3895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2">
    <p:bg>
      <p:bgPr>
        <a:solidFill>
          <a:srgbClr val="0C3256"/>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638813F-EDC6-DF46-BD54-EEACA8878BB7}"/>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94C36ABE-F096-7541-B45E-8EE95C6CB6B6}"/>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3671697659"/>
      </p:ext>
    </p:extLst>
  </p:cSld>
  <p:clrMapOvr>
    <a:overrideClrMapping bg1="dk1" tx1="lt1" bg2="dk2" tx2="lt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32D7B1CB-3137-7F4C-B8C9-F7C97A9A333B}"/>
              </a:ext>
            </a:extLst>
          </p:cNvPr>
          <p:cNvSpPr>
            <a:spLocks noGrp="1"/>
          </p:cNvSpPr>
          <p:nvPr>
            <p:ph type="title" hasCustomPrompt="1"/>
          </p:nvPr>
        </p:nvSpPr>
        <p:spPr>
          <a:xfrm>
            <a:off x="838200" y="365127"/>
            <a:ext cx="10515600" cy="1325563"/>
          </a:xfrm>
        </p:spPr>
        <p:txBody>
          <a:bodyPr/>
          <a:lstStyle>
            <a:lvl1pPr>
              <a:defRPr baseline="0">
                <a:solidFill>
                  <a:schemeClr val="accent2"/>
                </a:solidFill>
              </a:defRPr>
            </a:lvl1pPr>
          </a:lstStyle>
          <a:p>
            <a:r>
              <a:rPr lang="en-US" dirty="0"/>
              <a:t>Click to edit title</a:t>
            </a:r>
          </a:p>
        </p:txBody>
      </p:sp>
      <p:sp>
        <p:nvSpPr>
          <p:cNvPr id="6" name="Footer Placeholder 5">
            <a:extLst>
              <a:ext uri="{FF2B5EF4-FFF2-40B4-BE49-F238E27FC236}">
                <a16:creationId xmlns:a16="http://schemas.microsoft.com/office/drawing/2014/main" id="{4BE34EE8-8AC1-1D44-BAA6-C13985A62BEE}"/>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CC1AC399-8C71-9247-868A-74EF91A73DF8}"/>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86049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4961627A-B70F-0E4A-993E-122A3FE45AC9}"/>
              </a:ext>
            </a:extLst>
          </p:cNvPr>
          <p:cNvSpPr>
            <a:spLocks noGrp="1"/>
          </p:cNvSpPr>
          <p:nvPr>
            <p:ph type="sldNum" sz="quarter" idx="4"/>
          </p:nvPr>
        </p:nvSpPr>
        <p:spPr>
          <a:xfrm>
            <a:off x="243406" y="6404149"/>
            <a:ext cx="930217" cy="363517"/>
          </a:xfrm>
          <a:prstGeom prst="rect">
            <a:avLst/>
          </a:prstGeom>
        </p:spPr>
        <p:txBody>
          <a:bodyPr anchor="ctr" anchorCtr="0"/>
          <a:lstStyle>
            <a:lvl1pPr>
              <a:defRPr sz="1400">
                <a:solidFill>
                  <a:schemeClr val="tx1">
                    <a:lumMod val="75000"/>
                    <a:lumOff val="25000"/>
                  </a:schemeClr>
                </a:solidFill>
                <a:latin typeface="Arial" panose="020B0604020202020204" pitchFamily="34" charset="0"/>
                <a:cs typeface="Arial" panose="020B0604020202020204" pitchFamily="34" charset="0"/>
              </a:defRPr>
            </a:lvl1pPr>
          </a:lstStyle>
          <a:p>
            <a:fld id="{4DC4ADA5-6372-8E44-AF67-BE10CE1EBE1B}" type="slidenum">
              <a:rPr lang="en-US" smtClean="0"/>
              <a:pPr/>
              <a:t>‹#›</a:t>
            </a:fld>
            <a:endParaRPr lang="en-US" dirty="0"/>
          </a:p>
        </p:txBody>
      </p:sp>
      <p:sp>
        <p:nvSpPr>
          <p:cNvPr id="5" name="Footer Placeholder 4">
            <a:extLst>
              <a:ext uri="{FF2B5EF4-FFF2-40B4-BE49-F238E27FC236}">
                <a16:creationId xmlns:a16="http://schemas.microsoft.com/office/drawing/2014/main" id="{D8B2C412-A488-C14D-B7E9-A9DF5DF01BEA}"/>
              </a:ext>
            </a:extLst>
          </p:cNvPr>
          <p:cNvSpPr>
            <a:spLocks noGrp="1"/>
          </p:cNvSpPr>
          <p:nvPr>
            <p:ph type="ftr" sz="quarter" idx="3"/>
          </p:nvPr>
        </p:nvSpPr>
        <p:spPr>
          <a:xfrm>
            <a:off x="849595" y="6402541"/>
            <a:ext cx="59186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7" name="Picture 6" descr="A close up of a logo&#10;&#10;Description automatically generated">
            <a:extLst>
              <a:ext uri="{FF2B5EF4-FFF2-40B4-BE49-F238E27FC236}">
                <a16:creationId xmlns:a16="http://schemas.microsoft.com/office/drawing/2014/main" id="{69BAC5C7-82FA-7F42-9F2F-B72551419BA8}"/>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9010996" y="5253992"/>
            <a:ext cx="3181004" cy="1604008"/>
          </a:xfrm>
          <a:prstGeom prst="rect">
            <a:avLst/>
          </a:prstGeom>
        </p:spPr>
      </p:pic>
    </p:spTree>
    <p:extLst>
      <p:ext uri="{BB962C8B-B14F-4D97-AF65-F5344CB8AC3E}">
        <p14:creationId xmlns:p14="http://schemas.microsoft.com/office/powerpoint/2010/main" val="345567701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8" r:id="rId3"/>
    <p:sldLayoutId id="2147483760" r:id="rId4"/>
    <p:sldLayoutId id="2147483761" r:id="rId5"/>
    <p:sldLayoutId id="2147483699" r:id="rId6"/>
    <p:sldLayoutId id="2147483762" r:id="rId7"/>
    <p:sldLayoutId id="2147483763" r:id="rId8"/>
    <p:sldLayoutId id="2147483764" r:id="rId9"/>
    <p:sldLayoutId id="2147483765" r:id="rId10"/>
    <p:sldLayoutId id="2147483766" r:id="rId11"/>
    <p:sldLayoutId id="2147483767" r:id="rId12"/>
  </p:sldLayoutIdLst>
  <p:hf hdr="0" dt="0"/>
  <p:txStyles>
    <p:titleStyle>
      <a:lvl1pPr algn="l" defTabSz="914400" rtl="0" eaLnBrk="1" latinLnBrk="0" hangingPunct="1">
        <a:lnSpc>
          <a:spcPct val="90000"/>
        </a:lnSpc>
        <a:spcBef>
          <a:spcPct val="0"/>
        </a:spcBef>
        <a:buNone/>
        <a:defRPr sz="4400" kern="1200">
          <a:solidFill>
            <a:schemeClr val="accent2"/>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FB1C-59C2-AE4A-9FFA-97B69D16F3B5}"/>
              </a:ext>
            </a:extLst>
          </p:cNvPr>
          <p:cNvSpPr>
            <a:spLocks noGrp="1"/>
          </p:cNvSpPr>
          <p:nvPr>
            <p:ph type="ctrTitle"/>
          </p:nvPr>
        </p:nvSpPr>
        <p:spPr/>
        <p:txBody>
          <a:bodyPr/>
          <a:lstStyle/>
          <a:p>
            <a:r>
              <a:rPr kumimoji="0" lang="en-US" sz="6000" b="1" i="0" u="none" strike="noStrike" kern="1200" cap="none" spc="0" normalizeH="0" baseline="0" noProof="0" dirty="0">
                <a:ln>
                  <a:noFill/>
                </a:ln>
                <a:effectLst/>
                <a:uLnTx/>
                <a:uFillTx/>
                <a:latin typeface="Arial" charset="0"/>
                <a:cs typeface="Arial" charset="0"/>
              </a:rPr>
              <a:t>Psychosocial Supports in Queensland </a:t>
            </a:r>
            <a:endParaRPr lang="en-US" dirty="0"/>
          </a:p>
        </p:txBody>
      </p:sp>
      <p:sp>
        <p:nvSpPr>
          <p:cNvPr id="3" name="Subtitle 2">
            <a:extLst>
              <a:ext uri="{FF2B5EF4-FFF2-40B4-BE49-F238E27FC236}">
                <a16:creationId xmlns:a16="http://schemas.microsoft.com/office/drawing/2014/main" id="{086E9F83-A692-B54F-8037-CD2A0E386DB4}"/>
              </a:ext>
            </a:extLst>
          </p:cNvPr>
          <p:cNvSpPr>
            <a:spLocks noGrp="1"/>
          </p:cNvSpPr>
          <p:nvPr>
            <p:ph type="subTitle" idx="1"/>
          </p:nvPr>
        </p:nvSpPr>
        <p:spPr/>
        <p:txBody>
          <a:bodyPr>
            <a:normAutofit lnSpcReduction="10000"/>
          </a:bodyPr>
          <a:lstStyle/>
          <a:p>
            <a:r>
              <a:rPr lang="en-AU" dirty="0"/>
              <a:t>Sandra Eyre</a:t>
            </a:r>
          </a:p>
          <a:p>
            <a:r>
              <a:rPr lang="en-AU" dirty="0"/>
              <a:t>Senior Director, Mental Health Alcohol and Other Drugs Strategy and Planning Branch</a:t>
            </a:r>
          </a:p>
          <a:p>
            <a:r>
              <a:rPr lang="en-AU" dirty="0"/>
              <a:t>Department of Health</a:t>
            </a:r>
          </a:p>
          <a:p>
            <a:r>
              <a:rPr lang="en-AU" dirty="0"/>
              <a:t>Leading Reform Summit 27 November 2024</a:t>
            </a:r>
          </a:p>
          <a:p>
            <a:endParaRPr lang="en-US" dirty="0"/>
          </a:p>
        </p:txBody>
      </p:sp>
    </p:spTree>
    <p:extLst>
      <p:ext uri="{BB962C8B-B14F-4D97-AF65-F5344CB8AC3E}">
        <p14:creationId xmlns:p14="http://schemas.microsoft.com/office/powerpoint/2010/main" val="62865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087A24-A7BD-0235-9911-5EA8BCA9C3AF}"/>
              </a:ext>
            </a:extLst>
          </p:cNvPr>
          <p:cNvSpPr>
            <a:spLocks noGrp="1"/>
          </p:cNvSpPr>
          <p:nvPr>
            <p:ph type="title"/>
          </p:nvPr>
        </p:nvSpPr>
        <p:spPr>
          <a:xfrm>
            <a:off x="788635" y="1"/>
            <a:ext cx="10515600" cy="975360"/>
          </a:xfrm>
        </p:spPr>
        <p:txBody>
          <a:bodyPr>
            <a:normAutofit fontScale="90000"/>
          </a:bodyPr>
          <a:lstStyle/>
          <a:p>
            <a:pPr>
              <a:spcAft>
                <a:spcPts val="600"/>
              </a:spcAft>
            </a:pPr>
            <a:br>
              <a:rPr lang="en-US" kern="0" dirty="0">
                <a:latin typeface="Times New Roman" panose="02020603050405020304" pitchFamily="18" charset="0"/>
                <a:ea typeface="Times New Roman" panose="02020603050405020304" pitchFamily="18" charset="0"/>
              </a:rPr>
            </a:br>
            <a:r>
              <a:rPr lang="en-US" sz="4900" b="1" dirty="0">
                <a:solidFill>
                  <a:schemeClr val="accent2"/>
                </a:solidFill>
              </a:rPr>
              <a:t>Psychosocial Workforce Initiatives</a:t>
            </a:r>
            <a:br>
              <a:rPr lang="en-US" kern="0" dirty="0">
                <a:latin typeface="Times New Roman" panose="02020603050405020304" pitchFamily="18" charset="0"/>
                <a:ea typeface="Times New Roman" panose="02020603050405020304" pitchFamily="18" charset="0"/>
              </a:rPr>
            </a:br>
            <a:endParaRPr lang="en-AU" dirty="0"/>
          </a:p>
        </p:txBody>
      </p:sp>
      <p:sp>
        <p:nvSpPr>
          <p:cNvPr id="4" name="Footer Placeholder 3">
            <a:extLst>
              <a:ext uri="{FF2B5EF4-FFF2-40B4-BE49-F238E27FC236}">
                <a16:creationId xmlns:a16="http://schemas.microsoft.com/office/drawing/2014/main" id="{28D3EC36-CA2B-114A-0546-997E9323E19C}"/>
              </a:ext>
            </a:extLst>
          </p:cNvPr>
          <p:cNvSpPr>
            <a:spLocks noGrp="1"/>
          </p:cNvSpPr>
          <p:nvPr>
            <p:ph type="ftr" sz="quarter" idx="10"/>
          </p:nvPr>
        </p:nvSpPr>
        <p:spPr/>
        <p:txBody>
          <a:bodyPr/>
          <a:lstStyle/>
          <a:p>
            <a:r>
              <a:rPr lang="en-US"/>
              <a:t>Sandra Eyre: Leading Reform Summit - 27 November 2024 </a:t>
            </a:r>
          </a:p>
          <a:p>
            <a:endParaRPr lang="en-US"/>
          </a:p>
        </p:txBody>
      </p:sp>
      <p:sp>
        <p:nvSpPr>
          <p:cNvPr id="5" name="Slide Number Placeholder 4">
            <a:extLst>
              <a:ext uri="{FF2B5EF4-FFF2-40B4-BE49-F238E27FC236}">
                <a16:creationId xmlns:a16="http://schemas.microsoft.com/office/drawing/2014/main" id="{2C09A78C-3D0B-22BE-6315-C747D7710920}"/>
              </a:ext>
            </a:extLst>
          </p:cNvPr>
          <p:cNvSpPr>
            <a:spLocks noGrp="1"/>
          </p:cNvSpPr>
          <p:nvPr>
            <p:ph type="sldNum" sz="quarter" idx="11"/>
          </p:nvPr>
        </p:nvSpPr>
        <p:spPr/>
        <p:txBody>
          <a:bodyPr/>
          <a:lstStyle/>
          <a:p>
            <a:fld id="{4DC4ADA5-6372-8E44-AF67-BE10CE1EBE1B}" type="slidenum">
              <a:rPr lang="en-US" smtClean="0"/>
              <a:pPr/>
              <a:t>10</a:t>
            </a:fld>
            <a:endParaRPr lang="en-US"/>
          </a:p>
        </p:txBody>
      </p:sp>
      <p:sp>
        <p:nvSpPr>
          <p:cNvPr id="15" name="Rectangle: Rounded Corners 14">
            <a:extLst>
              <a:ext uri="{FF2B5EF4-FFF2-40B4-BE49-F238E27FC236}">
                <a16:creationId xmlns:a16="http://schemas.microsoft.com/office/drawing/2014/main" id="{97A990C9-7C95-1AC5-CBEA-B11FBA0C3A64}"/>
              </a:ext>
            </a:extLst>
          </p:cNvPr>
          <p:cNvSpPr/>
          <p:nvPr/>
        </p:nvSpPr>
        <p:spPr>
          <a:xfrm>
            <a:off x="788635" y="1095864"/>
            <a:ext cx="2762586" cy="5186174"/>
          </a:xfrm>
          <a:prstGeom prst="roundRect">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AU" b="1" u="sng" dirty="0">
                <a:solidFill>
                  <a:sysClr val="windowText" lastClr="000000"/>
                </a:solidFill>
              </a:rPr>
              <a:t>Pillar 1</a:t>
            </a:r>
          </a:p>
          <a:p>
            <a:pPr algn="ctr"/>
            <a:endParaRPr lang="en-AU" sz="2400" b="1" dirty="0">
              <a:solidFill>
                <a:sysClr val="windowText" lastClr="000000"/>
              </a:solidFill>
            </a:endParaRPr>
          </a:p>
          <a:p>
            <a:pPr algn="ctr"/>
            <a:r>
              <a:rPr lang="en-AU" sz="2600" b="1" dirty="0">
                <a:solidFill>
                  <a:sysClr val="windowText" lastClr="000000"/>
                </a:solidFill>
              </a:rPr>
              <a:t>Qualifications &amp; Training</a:t>
            </a:r>
          </a:p>
          <a:p>
            <a:pPr algn="ctr"/>
            <a:endParaRPr lang="en-AU" dirty="0">
              <a:solidFill>
                <a:sysClr val="windowText" lastClr="000000"/>
              </a:solidFill>
            </a:endParaRPr>
          </a:p>
          <a:p>
            <a:pPr marL="342900" indent="-342900">
              <a:spcAft>
                <a:spcPts val="600"/>
              </a:spcAft>
              <a:buFont typeface="Wingdings" panose="05000000000000000000" pitchFamily="2" charset="2"/>
              <a:buChar char="§"/>
            </a:pPr>
            <a:r>
              <a:rPr lang="en-AU" sz="1500" dirty="0">
                <a:solidFill>
                  <a:sysClr val="windowText" lastClr="000000"/>
                </a:solidFill>
              </a:rPr>
              <a:t>Finalise core competency framework</a:t>
            </a:r>
          </a:p>
          <a:p>
            <a:pPr marL="342900" indent="-342900">
              <a:spcAft>
                <a:spcPts val="600"/>
              </a:spcAft>
              <a:buFont typeface="Wingdings" panose="05000000000000000000" pitchFamily="2" charset="2"/>
              <a:buChar char="§"/>
            </a:pPr>
            <a:r>
              <a:rPr lang="en-AU" sz="1500" dirty="0">
                <a:solidFill>
                  <a:sysClr val="windowText" lastClr="000000"/>
                </a:solidFill>
              </a:rPr>
              <a:t>Access to and develop professional development opportunities </a:t>
            </a:r>
          </a:p>
          <a:p>
            <a:pPr marL="342900" indent="-342900">
              <a:spcAft>
                <a:spcPts val="600"/>
              </a:spcAft>
              <a:buFont typeface="Wingdings" panose="05000000000000000000" pitchFamily="2" charset="2"/>
              <a:buChar char="§"/>
            </a:pPr>
            <a:r>
              <a:rPr lang="en-AU" sz="1500" dirty="0">
                <a:solidFill>
                  <a:sysClr val="windowText" lastClr="000000"/>
                </a:solidFill>
              </a:rPr>
              <a:t>Consider a centralised resource hub/navigation mechanism </a:t>
            </a:r>
          </a:p>
        </p:txBody>
      </p:sp>
      <p:sp>
        <p:nvSpPr>
          <p:cNvPr id="16" name="Rectangle: Rounded Corners 15">
            <a:extLst>
              <a:ext uri="{FF2B5EF4-FFF2-40B4-BE49-F238E27FC236}">
                <a16:creationId xmlns:a16="http://schemas.microsoft.com/office/drawing/2014/main" id="{9CC11189-5B58-2DAC-81B4-187EF0CA1913}"/>
              </a:ext>
            </a:extLst>
          </p:cNvPr>
          <p:cNvSpPr/>
          <p:nvPr/>
        </p:nvSpPr>
        <p:spPr>
          <a:xfrm>
            <a:off x="3566013" y="1095864"/>
            <a:ext cx="5356313" cy="5186174"/>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b="1" u="sng" dirty="0">
              <a:solidFill>
                <a:sysClr val="windowText" lastClr="000000"/>
              </a:solidFill>
            </a:endParaRPr>
          </a:p>
          <a:p>
            <a:pPr algn="ctr"/>
            <a:r>
              <a:rPr lang="en-AU" b="1" u="sng" dirty="0">
                <a:solidFill>
                  <a:sysClr val="windowText" lastClr="000000"/>
                </a:solidFill>
              </a:rPr>
              <a:t>  </a:t>
            </a:r>
          </a:p>
          <a:p>
            <a:pPr algn="ctr">
              <a:spcBef>
                <a:spcPts val="600"/>
              </a:spcBef>
            </a:pPr>
            <a:r>
              <a:rPr lang="en-AU" b="1" u="sng" dirty="0">
                <a:solidFill>
                  <a:sysClr val="windowText" lastClr="000000"/>
                </a:solidFill>
              </a:rPr>
              <a:t>Pillar 2</a:t>
            </a:r>
          </a:p>
          <a:p>
            <a:pPr algn="ctr">
              <a:spcBef>
                <a:spcPts val="600"/>
              </a:spcBef>
            </a:pPr>
            <a:br>
              <a:rPr lang="en-AU" dirty="0">
                <a:solidFill>
                  <a:sysClr val="windowText" lastClr="000000"/>
                </a:solidFill>
              </a:rPr>
            </a:br>
            <a:r>
              <a:rPr lang="en-AU" sz="2600" b="1" dirty="0">
                <a:solidFill>
                  <a:sysClr val="windowText" lastClr="000000"/>
                </a:solidFill>
              </a:rPr>
              <a:t>Attraction &amp; Retention</a:t>
            </a:r>
          </a:p>
          <a:p>
            <a:pPr algn="ctr">
              <a:spcBef>
                <a:spcPts val="600"/>
              </a:spcBef>
            </a:pPr>
            <a:endParaRPr lang="en-AU" sz="2400" b="1" dirty="0">
              <a:solidFill>
                <a:sysClr val="windowText" lastClr="000000"/>
              </a:solidFill>
            </a:endParaRPr>
          </a:p>
          <a:p>
            <a:pPr marL="342900" indent="-342900">
              <a:spcAft>
                <a:spcPts val="600"/>
              </a:spcAft>
              <a:buFont typeface="Wingdings" panose="05000000000000000000" pitchFamily="2" charset="2"/>
              <a:buChar char="§"/>
            </a:pPr>
            <a:r>
              <a:rPr lang="en-AU" sz="1500" dirty="0">
                <a:solidFill>
                  <a:sysClr val="windowText" lastClr="000000"/>
                </a:solidFill>
              </a:rPr>
              <a:t>Costed awareness and recruitment campaign plan</a:t>
            </a:r>
          </a:p>
          <a:p>
            <a:pPr marL="342900" indent="-342900">
              <a:spcAft>
                <a:spcPts val="600"/>
              </a:spcAft>
              <a:buFont typeface="Wingdings" panose="05000000000000000000" pitchFamily="2" charset="2"/>
              <a:buChar char="§"/>
            </a:pPr>
            <a:r>
              <a:rPr lang="en-AU" sz="1500" dirty="0">
                <a:solidFill>
                  <a:sysClr val="windowText" lastClr="000000"/>
                </a:solidFill>
              </a:rPr>
              <a:t>Develop supervision and mentoring framework </a:t>
            </a:r>
          </a:p>
          <a:p>
            <a:pPr marL="342900" indent="-342900">
              <a:spcAft>
                <a:spcPts val="600"/>
              </a:spcAft>
              <a:buFont typeface="Wingdings" panose="05000000000000000000" pitchFamily="2" charset="2"/>
              <a:buChar char="§"/>
            </a:pPr>
            <a:r>
              <a:rPr lang="en-AU" sz="1500" dirty="0">
                <a:solidFill>
                  <a:sysClr val="windowText" lastClr="000000"/>
                </a:solidFill>
              </a:rPr>
              <a:t>Audit professional development (PD) opportunities and develop costed plan to support priority PD opportunities</a:t>
            </a:r>
          </a:p>
          <a:p>
            <a:pPr marL="342900" indent="-342900">
              <a:spcAft>
                <a:spcPts val="600"/>
              </a:spcAft>
              <a:buFont typeface="Wingdings" panose="05000000000000000000" pitchFamily="2" charset="2"/>
              <a:buChar char="§"/>
            </a:pPr>
            <a:r>
              <a:rPr lang="en-AU" sz="1500" dirty="0">
                <a:solidFill>
                  <a:sysClr val="windowText" lastClr="000000"/>
                </a:solidFill>
              </a:rPr>
              <a:t>Support NGOs to  leverage Govt programs to attract, recruit and train staff</a:t>
            </a:r>
            <a:endParaRPr lang="en-AU" sz="1500" dirty="0">
              <a:solidFill>
                <a:sysClr val="windowText" lastClr="000000"/>
              </a:solidFill>
              <a:cs typeface="Arial"/>
            </a:endParaRPr>
          </a:p>
          <a:p>
            <a:pPr marL="342900" indent="-342900">
              <a:spcAft>
                <a:spcPts val="600"/>
              </a:spcAft>
              <a:buFont typeface="Wingdings" panose="05000000000000000000" pitchFamily="2" charset="2"/>
              <a:buChar char="§"/>
            </a:pPr>
            <a:r>
              <a:rPr lang="en-AU" sz="1500" dirty="0">
                <a:solidFill>
                  <a:sysClr val="windowText" lastClr="000000"/>
                </a:solidFill>
              </a:rPr>
              <a:t>Support implementation of worker wellbeing policies and procedures</a:t>
            </a:r>
          </a:p>
          <a:p>
            <a:pPr marL="342900" indent="-342900">
              <a:spcAft>
                <a:spcPts val="600"/>
              </a:spcAft>
              <a:buFont typeface="Wingdings" panose="05000000000000000000" pitchFamily="2" charset="2"/>
              <a:buChar char="§"/>
            </a:pPr>
            <a:r>
              <a:rPr lang="en-AU" sz="1500" dirty="0">
                <a:solidFill>
                  <a:sysClr val="windowText" lastClr="000000"/>
                </a:solidFill>
              </a:rPr>
              <a:t>Publish career pathway information</a:t>
            </a:r>
          </a:p>
          <a:p>
            <a:pPr marL="342900" indent="-342900">
              <a:spcAft>
                <a:spcPts val="600"/>
              </a:spcAft>
              <a:buFont typeface="Wingdings" panose="05000000000000000000" pitchFamily="2" charset="2"/>
              <a:buChar char="§"/>
            </a:pPr>
            <a:r>
              <a:rPr lang="en-AU" sz="1500" dirty="0">
                <a:solidFill>
                  <a:sysClr val="windowText" lastClr="000000"/>
                </a:solidFill>
              </a:rPr>
              <a:t>Develop strategy to improve service delivery with culturally and linguistically diverse people including increasing representation in sector workforce</a:t>
            </a:r>
          </a:p>
          <a:p>
            <a:pPr marL="342900" indent="-342900">
              <a:spcAft>
                <a:spcPts val="600"/>
              </a:spcAft>
              <a:buFont typeface="Wingdings" panose="05000000000000000000" pitchFamily="2" charset="2"/>
              <a:buChar char="§"/>
            </a:pPr>
            <a:endParaRPr lang="en-AU" sz="1500" dirty="0">
              <a:solidFill>
                <a:sysClr val="windowText" lastClr="000000"/>
              </a:solidFill>
            </a:endParaRPr>
          </a:p>
          <a:p>
            <a:pPr marL="285750" indent="-285750" algn="ctr">
              <a:buFont typeface="Arial" panose="020B0604020202020204" pitchFamily="34" charset="0"/>
              <a:buChar char="•"/>
            </a:pPr>
            <a:endParaRPr lang="en-AU" dirty="0">
              <a:solidFill>
                <a:sysClr val="windowText" lastClr="000000"/>
              </a:solidFill>
            </a:endParaRPr>
          </a:p>
        </p:txBody>
      </p:sp>
      <p:sp>
        <p:nvSpPr>
          <p:cNvPr id="17" name="Rectangle: Rounded Corners 16">
            <a:extLst>
              <a:ext uri="{FF2B5EF4-FFF2-40B4-BE49-F238E27FC236}">
                <a16:creationId xmlns:a16="http://schemas.microsoft.com/office/drawing/2014/main" id="{DFD4C935-F822-785F-90F2-938A956F8F8C}"/>
              </a:ext>
            </a:extLst>
          </p:cNvPr>
          <p:cNvSpPr/>
          <p:nvPr/>
        </p:nvSpPr>
        <p:spPr>
          <a:xfrm>
            <a:off x="8937118" y="1034715"/>
            <a:ext cx="2698405" cy="5306675"/>
          </a:xfrm>
          <a:prstGeom prst="roundRect">
            <a:avLst/>
          </a:prstGeom>
          <a:solidFill>
            <a:srgbClr val="FFFF00"/>
          </a:solidFill>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AU" b="1" u="sng" dirty="0">
              <a:solidFill>
                <a:sysClr val="windowText" lastClr="000000"/>
              </a:solidFill>
            </a:endParaRPr>
          </a:p>
          <a:p>
            <a:pPr algn="ctr"/>
            <a:endParaRPr lang="en-AU" b="1" u="sng" dirty="0">
              <a:solidFill>
                <a:sysClr val="windowText" lastClr="000000"/>
              </a:solidFill>
            </a:endParaRPr>
          </a:p>
          <a:p>
            <a:pPr algn="ctr"/>
            <a:r>
              <a:rPr lang="en-AU" b="1" u="sng" dirty="0">
                <a:solidFill>
                  <a:sysClr val="windowText" lastClr="000000"/>
                </a:solidFill>
              </a:rPr>
              <a:t>Pillar 3</a:t>
            </a:r>
          </a:p>
          <a:p>
            <a:pPr algn="ctr"/>
            <a:br>
              <a:rPr lang="en-AU" dirty="0">
                <a:solidFill>
                  <a:sysClr val="windowText" lastClr="000000"/>
                </a:solidFill>
              </a:rPr>
            </a:br>
            <a:r>
              <a:rPr lang="en-AU" sz="2600" dirty="0">
                <a:solidFill>
                  <a:sysClr val="windowText" lastClr="000000"/>
                </a:solidFill>
              </a:rPr>
              <a:t> </a:t>
            </a:r>
            <a:r>
              <a:rPr lang="en-AU" sz="2600" b="1" dirty="0">
                <a:solidFill>
                  <a:sysClr val="windowText" lastClr="000000"/>
                </a:solidFill>
              </a:rPr>
              <a:t>System Enablers</a:t>
            </a:r>
          </a:p>
          <a:p>
            <a:pPr algn="ctr"/>
            <a:endParaRPr lang="en-AU" sz="2400" b="1" dirty="0">
              <a:solidFill>
                <a:sysClr val="windowText" lastClr="000000"/>
              </a:solidFill>
            </a:endParaRPr>
          </a:p>
          <a:p>
            <a:pPr marL="342900" indent="-342900">
              <a:spcAft>
                <a:spcPts val="600"/>
              </a:spcAft>
              <a:buFont typeface="Wingdings" panose="05000000000000000000" pitchFamily="2" charset="2"/>
              <a:buChar char="§"/>
            </a:pPr>
            <a:r>
              <a:rPr lang="en-AU" sz="1500" dirty="0">
                <a:solidFill>
                  <a:sysClr val="windowText" lastClr="000000"/>
                </a:solidFill>
              </a:rPr>
              <a:t>Establish governance structure for QAMH </a:t>
            </a:r>
            <a:r>
              <a:rPr lang="en-AU" sz="1500" i="1" dirty="0">
                <a:solidFill>
                  <a:sysClr val="windowText" lastClr="000000"/>
                </a:solidFill>
              </a:rPr>
              <a:t>Community MH &amp; Wellbeing Workforce Strategy </a:t>
            </a:r>
          </a:p>
          <a:p>
            <a:pPr marL="342900" indent="-342900">
              <a:spcAft>
                <a:spcPts val="600"/>
              </a:spcAft>
              <a:buFont typeface="Wingdings" panose="05000000000000000000" pitchFamily="2" charset="2"/>
              <a:buChar char="§"/>
            </a:pPr>
            <a:r>
              <a:rPr lang="en-AU" sz="1500" dirty="0">
                <a:solidFill>
                  <a:sysClr val="windowText" lastClr="000000"/>
                </a:solidFill>
              </a:rPr>
              <a:t>Develop strategy to improve service delivery with Aboriginal and Torres Strait Islander people including increasing representation in sector workforce</a:t>
            </a:r>
          </a:p>
          <a:p>
            <a:pPr>
              <a:spcAft>
                <a:spcPts val="600"/>
              </a:spcAft>
            </a:pPr>
            <a:endParaRPr lang="en-AU" sz="1500" dirty="0">
              <a:solidFill>
                <a:sysClr val="windowText" lastClr="000000"/>
              </a:solidFill>
              <a:cs typeface="Arial"/>
            </a:endParaRPr>
          </a:p>
          <a:p>
            <a:pPr marL="800100" lvl="1" indent="-342900">
              <a:spcAft>
                <a:spcPts val="600"/>
              </a:spcAft>
              <a:buFont typeface="Arial" panose="020B0604020202020204" pitchFamily="34" charset="0"/>
              <a:buChar char="•"/>
            </a:pPr>
            <a:endParaRPr lang="en-AU" sz="1500" dirty="0">
              <a:solidFill>
                <a:sysClr val="windowText" lastClr="000000"/>
              </a:solidFill>
            </a:endParaRPr>
          </a:p>
        </p:txBody>
      </p:sp>
    </p:spTree>
    <p:extLst>
      <p:ext uri="{BB962C8B-B14F-4D97-AF65-F5344CB8AC3E}">
        <p14:creationId xmlns:p14="http://schemas.microsoft.com/office/powerpoint/2010/main" val="15999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C96A04-8F6B-D5DC-C128-F472C911AD79}"/>
              </a:ext>
            </a:extLst>
          </p:cNvPr>
          <p:cNvSpPr>
            <a:spLocks noGrp="1"/>
          </p:cNvSpPr>
          <p:nvPr>
            <p:ph type="title"/>
          </p:nvPr>
        </p:nvSpPr>
        <p:spPr/>
        <p:txBody>
          <a:bodyPr/>
          <a:lstStyle/>
          <a:p>
            <a:r>
              <a:rPr lang="en-AU" b="1">
                <a:solidFill>
                  <a:schemeClr val="tx1"/>
                </a:solidFill>
              </a:rPr>
              <a:t>National Policy Journey for Psychosocial Supports </a:t>
            </a:r>
            <a:endParaRPr lang="en-AU" b="1" dirty="0">
              <a:solidFill>
                <a:schemeClr val="tx1"/>
              </a:solidFill>
            </a:endParaRPr>
          </a:p>
        </p:txBody>
      </p:sp>
      <p:sp>
        <p:nvSpPr>
          <p:cNvPr id="4" name="Footer Placeholder 3">
            <a:extLst>
              <a:ext uri="{FF2B5EF4-FFF2-40B4-BE49-F238E27FC236}">
                <a16:creationId xmlns:a16="http://schemas.microsoft.com/office/drawing/2014/main" id="{057C6742-3CB3-BF0F-4167-1612F29DAC94}"/>
              </a:ext>
            </a:extLst>
          </p:cNvPr>
          <p:cNvSpPr>
            <a:spLocks noGrp="1"/>
          </p:cNvSpPr>
          <p:nvPr>
            <p:ph type="ftr" sz="quarter" idx="10"/>
          </p:nvPr>
        </p:nvSpPr>
        <p:spPr/>
        <p:txBody>
          <a:bodyPr/>
          <a:lstStyle/>
          <a:p>
            <a:r>
              <a:rPr lang="en-US" dirty="0"/>
              <a:t>Sandra Eyre: Leading Reform Summit - 27 November 2024 </a:t>
            </a:r>
          </a:p>
          <a:p>
            <a:endParaRPr lang="en-US" dirty="0"/>
          </a:p>
        </p:txBody>
      </p:sp>
      <p:sp>
        <p:nvSpPr>
          <p:cNvPr id="5" name="Slide Number Placeholder 4">
            <a:extLst>
              <a:ext uri="{FF2B5EF4-FFF2-40B4-BE49-F238E27FC236}">
                <a16:creationId xmlns:a16="http://schemas.microsoft.com/office/drawing/2014/main" id="{75811884-E02C-3F07-4F3A-A797ADBFA35B}"/>
              </a:ext>
            </a:extLst>
          </p:cNvPr>
          <p:cNvSpPr>
            <a:spLocks noGrp="1"/>
          </p:cNvSpPr>
          <p:nvPr>
            <p:ph type="sldNum" sz="quarter" idx="11"/>
          </p:nvPr>
        </p:nvSpPr>
        <p:spPr/>
        <p:txBody>
          <a:bodyPr/>
          <a:lstStyle/>
          <a:p>
            <a:fld id="{4DC4ADA5-6372-8E44-AF67-BE10CE1EBE1B}" type="slidenum">
              <a:rPr lang="en-US" smtClean="0"/>
              <a:pPr/>
              <a:t>11</a:t>
            </a:fld>
            <a:endParaRPr lang="en-US" dirty="0"/>
          </a:p>
        </p:txBody>
      </p:sp>
      <p:graphicFrame>
        <p:nvGraphicFramePr>
          <p:cNvPr id="8" name="Diagram 7">
            <a:extLst>
              <a:ext uri="{FF2B5EF4-FFF2-40B4-BE49-F238E27FC236}">
                <a16:creationId xmlns:a16="http://schemas.microsoft.com/office/drawing/2014/main" id="{F289F0F0-90A7-78DD-8676-B20DE650710D}"/>
              </a:ext>
            </a:extLst>
          </p:cNvPr>
          <p:cNvGraphicFramePr/>
          <p:nvPr>
            <p:extLst>
              <p:ext uri="{D42A27DB-BD31-4B8C-83A1-F6EECF244321}">
                <p14:modId xmlns:p14="http://schemas.microsoft.com/office/powerpoint/2010/main" val="3664015624"/>
              </p:ext>
            </p:extLst>
          </p:nvPr>
        </p:nvGraphicFramePr>
        <p:xfrm>
          <a:off x="1656678" y="1495314"/>
          <a:ext cx="8875058" cy="2979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5A62F0A2-8B5F-4DE6-5AC2-C6494DAA556E}"/>
              </a:ext>
            </a:extLst>
          </p:cNvPr>
          <p:cNvSpPr/>
          <p:nvPr/>
        </p:nvSpPr>
        <p:spPr>
          <a:xfrm>
            <a:off x="4668369" y="4807770"/>
            <a:ext cx="2851674" cy="1406513"/>
          </a:xfrm>
          <a:prstGeom prst="ellipse">
            <a:avLst/>
          </a:prstGeom>
          <a:solidFill>
            <a:srgbClr val="FFCCFF"/>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22300">
              <a:spcBef>
                <a:spcPct val="0"/>
              </a:spcBef>
              <a:spcAft>
                <a:spcPct val="35000"/>
              </a:spcAft>
            </a:pPr>
            <a:r>
              <a:rPr lang="en-AU" sz="1400" b="1" dirty="0">
                <a:solidFill>
                  <a:schemeClr val="bg1"/>
                </a:solidFill>
                <a:latin typeface="Corbel" panose="020B0503020204020204"/>
              </a:rPr>
              <a:t>NDIS Review report - Working together </a:t>
            </a:r>
          </a:p>
          <a:p>
            <a:pPr algn="ctr" defTabSz="622300">
              <a:spcBef>
                <a:spcPct val="0"/>
              </a:spcBef>
              <a:spcAft>
                <a:spcPct val="35000"/>
              </a:spcAft>
            </a:pPr>
            <a:r>
              <a:rPr lang="en-AU" sz="1400" b="1" dirty="0">
                <a:solidFill>
                  <a:schemeClr val="bg1"/>
                </a:solidFill>
                <a:latin typeface="Corbel" panose="020B0503020204020204"/>
              </a:rPr>
              <a:t>to deliver the NDIS</a:t>
            </a:r>
          </a:p>
          <a:p>
            <a:pPr algn="ctr" defTabSz="622300">
              <a:spcBef>
                <a:spcPct val="0"/>
              </a:spcBef>
              <a:spcAft>
                <a:spcPct val="35000"/>
              </a:spcAft>
            </a:pPr>
            <a:r>
              <a:rPr lang="en-AU" sz="1400" b="1" dirty="0">
                <a:solidFill>
                  <a:schemeClr val="bg1"/>
                </a:solidFill>
                <a:latin typeface="Corbel" panose="020B0503020204020204"/>
              </a:rPr>
              <a:t>(2023)</a:t>
            </a:r>
          </a:p>
        </p:txBody>
      </p:sp>
      <p:sp>
        <p:nvSpPr>
          <p:cNvPr id="7" name="Arrow: Up 6">
            <a:extLst>
              <a:ext uri="{FF2B5EF4-FFF2-40B4-BE49-F238E27FC236}">
                <a16:creationId xmlns:a16="http://schemas.microsoft.com/office/drawing/2014/main" id="{DB7F3C7E-6D2F-ED7B-FFB8-3A5AE785BF7C}"/>
              </a:ext>
            </a:extLst>
          </p:cNvPr>
          <p:cNvSpPr/>
          <p:nvPr/>
        </p:nvSpPr>
        <p:spPr>
          <a:xfrm>
            <a:off x="5896206" y="3754419"/>
            <a:ext cx="396000" cy="1038111"/>
          </a:xfrm>
          <a:prstGeom prst="upArrow">
            <a:avLst/>
          </a:prstGeom>
          <a:solidFill>
            <a:srgbClr val="FFCCFF"/>
          </a:solidFill>
          <a:ln w="0">
            <a:solidFill>
              <a:schemeClr val="accent1">
                <a:shade val="15000"/>
              </a:schemeClr>
            </a:solidFill>
          </a:ln>
          <a:effectLst>
            <a:glow rad="228600">
              <a:srgbClr val="FFCCFF">
                <a:alpha val="40000"/>
              </a:srgbClr>
            </a:glo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7843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1127D-AF7B-B182-96F6-63BBB493ADDE}"/>
              </a:ext>
            </a:extLst>
          </p:cNvPr>
          <p:cNvSpPr>
            <a:spLocks noGrp="1"/>
          </p:cNvSpPr>
          <p:nvPr>
            <p:ph sz="half" idx="1"/>
          </p:nvPr>
        </p:nvSpPr>
        <p:spPr>
          <a:xfrm>
            <a:off x="838200" y="1825625"/>
            <a:ext cx="5181600" cy="4351338"/>
          </a:xfrm>
        </p:spPr>
        <p:txBody>
          <a:bodyPr>
            <a:noAutofit/>
          </a:bodyPr>
          <a:lstStyle/>
          <a:p>
            <a:r>
              <a:rPr lang="en-AU" sz="2200" dirty="0"/>
              <a:t>extend the funding cycle length to a minimum of five years</a:t>
            </a:r>
          </a:p>
          <a:p>
            <a:r>
              <a:rPr lang="en-AU" sz="2200" dirty="0"/>
              <a:t>shortfall in the provision of psychosocial supports should be estimated and increased to meet shortfall</a:t>
            </a:r>
          </a:p>
          <a:p>
            <a:r>
              <a:rPr lang="en-AU" sz="2200" dirty="0"/>
              <a:t>State and Territory Governments should take sole responsibility for commissioning psychosocial supports outside of the National Disability Insurance Scheme</a:t>
            </a:r>
          </a:p>
          <a:p>
            <a:r>
              <a:rPr lang="en-AU" sz="2200" dirty="0"/>
              <a:t>a National Mental Health and Suicide Prevention Agreement be developed </a:t>
            </a:r>
          </a:p>
        </p:txBody>
      </p:sp>
      <p:pic>
        <p:nvPicPr>
          <p:cNvPr id="6" name="Picture 5">
            <a:extLst>
              <a:ext uri="{FF2B5EF4-FFF2-40B4-BE49-F238E27FC236}">
                <a16:creationId xmlns:a16="http://schemas.microsoft.com/office/drawing/2014/main" id="{204A9625-41A0-E1CC-1322-A687472A2E5F}"/>
              </a:ext>
            </a:extLst>
          </p:cNvPr>
          <p:cNvPicPr>
            <a:picLocks noChangeAspect="1"/>
          </p:cNvPicPr>
          <p:nvPr/>
        </p:nvPicPr>
        <p:blipFill>
          <a:blip r:embed="rId3"/>
          <a:stretch>
            <a:fillRect/>
          </a:stretch>
        </p:blipFill>
        <p:spPr>
          <a:xfrm>
            <a:off x="6609088" y="1444625"/>
            <a:ext cx="4307824" cy="4351338"/>
          </a:xfrm>
          <a:prstGeom prst="rect">
            <a:avLst/>
          </a:prstGeom>
          <a:noFill/>
        </p:spPr>
      </p:pic>
      <p:sp>
        <p:nvSpPr>
          <p:cNvPr id="3" name="Title 2">
            <a:extLst>
              <a:ext uri="{FF2B5EF4-FFF2-40B4-BE49-F238E27FC236}">
                <a16:creationId xmlns:a16="http://schemas.microsoft.com/office/drawing/2014/main" id="{75AA4108-6C6F-C5E7-F6C9-2F1B1EFC506B}"/>
              </a:ext>
            </a:extLst>
          </p:cNvPr>
          <p:cNvSpPr>
            <a:spLocks noGrp="1"/>
          </p:cNvSpPr>
          <p:nvPr>
            <p:ph type="title"/>
          </p:nvPr>
        </p:nvSpPr>
        <p:spPr>
          <a:xfrm>
            <a:off x="838200" y="365127"/>
            <a:ext cx="10515600" cy="1325563"/>
          </a:xfrm>
        </p:spPr>
        <p:txBody>
          <a:bodyPr anchor="ctr">
            <a:normAutofit/>
          </a:bodyPr>
          <a:lstStyle/>
          <a:p>
            <a:r>
              <a:rPr lang="en-AU" b="1"/>
              <a:t>PC Report (2020)</a:t>
            </a:r>
          </a:p>
        </p:txBody>
      </p:sp>
      <p:sp>
        <p:nvSpPr>
          <p:cNvPr id="13" name="Footer Placeholder 4">
            <a:extLst>
              <a:ext uri="{FF2B5EF4-FFF2-40B4-BE49-F238E27FC236}">
                <a16:creationId xmlns:a16="http://schemas.microsoft.com/office/drawing/2014/main" id="{1822C281-243E-9ABD-A840-5B601264CEF2}"/>
              </a:ext>
            </a:extLst>
          </p:cNvPr>
          <p:cNvSpPr>
            <a:spLocks noGrp="1"/>
          </p:cNvSpPr>
          <p:nvPr>
            <p:ph type="ftr" sz="quarter" idx="10"/>
          </p:nvPr>
        </p:nvSpPr>
        <p:spPr>
          <a:xfrm>
            <a:off x="849595" y="6402541"/>
            <a:ext cx="5918675" cy="365125"/>
          </a:xfrm>
        </p:spPr>
        <p:txBody>
          <a:bodyPr/>
          <a:lstStyle/>
          <a:p>
            <a:r>
              <a:rPr lang="en-US" dirty="0"/>
              <a:t>Sandra Eyre: Leading Reform Summit - 27 November 2024 </a:t>
            </a:r>
          </a:p>
          <a:p>
            <a:endParaRPr lang="en-US" dirty="0"/>
          </a:p>
        </p:txBody>
      </p:sp>
      <p:sp>
        <p:nvSpPr>
          <p:cNvPr id="5" name="Slide Number Placeholder 4">
            <a:extLst>
              <a:ext uri="{FF2B5EF4-FFF2-40B4-BE49-F238E27FC236}">
                <a16:creationId xmlns:a16="http://schemas.microsoft.com/office/drawing/2014/main" id="{FB2A926C-D4E5-62A3-8AB1-FFF6E411949F}"/>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12</a:t>
            </a:fld>
            <a:endParaRPr lang="en-US"/>
          </a:p>
        </p:txBody>
      </p:sp>
    </p:spTree>
    <p:extLst>
      <p:ext uri="{BB962C8B-B14F-4D97-AF65-F5344CB8AC3E}">
        <p14:creationId xmlns:p14="http://schemas.microsoft.com/office/powerpoint/2010/main" val="167634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CC6657-CA32-FB18-A404-BEE3DC9AE47B}"/>
              </a:ext>
            </a:extLst>
          </p:cNvPr>
          <p:cNvSpPr>
            <a:spLocks noGrp="1"/>
          </p:cNvSpPr>
          <p:nvPr>
            <p:ph idx="1"/>
          </p:nvPr>
        </p:nvSpPr>
        <p:spPr>
          <a:xfrm>
            <a:off x="838200" y="1825625"/>
            <a:ext cx="5918675" cy="4351338"/>
          </a:xfrm>
        </p:spPr>
        <p:txBody>
          <a:bodyPr/>
          <a:lstStyle/>
          <a:p>
            <a:r>
              <a:rPr lang="en-AU" dirty="0"/>
              <a:t>All governments agreed to estimate demand for, compared to current availability of, psychosocial supports outside of the NDIS. Governments also agreed to work together to develop and agree future psychosocial support arrangements (including roles and responsibilities) for people who are not supported through the NDIS. </a:t>
            </a:r>
          </a:p>
          <a:p>
            <a:endParaRPr lang="en-AU" dirty="0"/>
          </a:p>
        </p:txBody>
      </p:sp>
      <p:sp>
        <p:nvSpPr>
          <p:cNvPr id="3" name="Title 2">
            <a:extLst>
              <a:ext uri="{FF2B5EF4-FFF2-40B4-BE49-F238E27FC236}">
                <a16:creationId xmlns:a16="http://schemas.microsoft.com/office/drawing/2014/main" id="{F847588E-0A52-7715-A047-BFAFCE3CC619}"/>
              </a:ext>
            </a:extLst>
          </p:cNvPr>
          <p:cNvSpPr>
            <a:spLocks noGrp="1"/>
          </p:cNvSpPr>
          <p:nvPr>
            <p:ph type="title"/>
          </p:nvPr>
        </p:nvSpPr>
        <p:spPr/>
        <p:txBody>
          <a:bodyPr/>
          <a:lstStyle/>
          <a:p>
            <a:r>
              <a:rPr lang="en-AU" dirty="0">
                <a:solidFill>
                  <a:schemeClr val="tx1"/>
                </a:solidFill>
              </a:rPr>
              <a:t>National Mental Health and Suicide Prevention Agreement </a:t>
            </a:r>
          </a:p>
        </p:txBody>
      </p:sp>
      <p:sp>
        <p:nvSpPr>
          <p:cNvPr id="4" name="Footer Placeholder 3">
            <a:extLst>
              <a:ext uri="{FF2B5EF4-FFF2-40B4-BE49-F238E27FC236}">
                <a16:creationId xmlns:a16="http://schemas.microsoft.com/office/drawing/2014/main" id="{B893568B-CFAB-CE2B-B758-96D5E72C23DA}"/>
              </a:ext>
            </a:extLst>
          </p:cNvPr>
          <p:cNvSpPr>
            <a:spLocks noGrp="1"/>
          </p:cNvSpPr>
          <p:nvPr>
            <p:ph type="ftr" sz="quarter" idx="10"/>
          </p:nvPr>
        </p:nvSpPr>
        <p:spPr/>
        <p:txBody>
          <a:bodyPr/>
          <a:lstStyle/>
          <a:p>
            <a:r>
              <a:rPr lang="en-US" dirty="0"/>
              <a:t>Sandra Eyre: Leading Reform Summit - 27 November 2024 </a:t>
            </a:r>
          </a:p>
          <a:p>
            <a:endParaRPr lang="en-US" dirty="0"/>
          </a:p>
        </p:txBody>
      </p:sp>
      <p:sp>
        <p:nvSpPr>
          <p:cNvPr id="5" name="Slide Number Placeholder 4">
            <a:extLst>
              <a:ext uri="{FF2B5EF4-FFF2-40B4-BE49-F238E27FC236}">
                <a16:creationId xmlns:a16="http://schemas.microsoft.com/office/drawing/2014/main" id="{2D77BCB8-AF90-C287-C0C8-087CA238D95B}"/>
              </a:ext>
            </a:extLst>
          </p:cNvPr>
          <p:cNvSpPr>
            <a:spLocks noGrp="1"/>
          </p:cNvSpPr>
          <p:nvPr>
            <p:ph type="sldNum" sz="quarter" idx="11"/>
          </p:nvPr>
        </p:nvSpPr>
        <p:spPr/>
        <p:txBody>
          <a:bodyPr/>
          <a:lstStyle/>
          <a:p>
            <a:fld id="{4DC4ADA5-6372-8E44-AF67-BE10CE1EBE1B}" type="slidenum">
              <a:rPr lang="en-US" smtClean="0"/>
              <a:pPr/>
              <a:t>13</a:t>
            </a:fld>
            <a:endParaRPr lang="en-US" dirty="0"/>
          </a:p>
        </p:txBody>
      </p:sp>
      <p:pic>
        <p:nvPicPr>
          <p:cNvPr id="6" name="Picture 5">
            <a:extLst>
              <a:ext uri="{FF2B5EF4-FFF2-40B4-BE49-F238E27FC236}">
                <a16:creationId xmlns:a16="http://schemas.microsoft.com/office/drawing/2014/main" id="{0AD8AB64-83CD-1E9C-9963-0FF29664D954}"/>
              </a:ext>
            </a:extLst>
          </p:cNvPr>
          <p:cNvPicPr>
            <a:picLocks noChangeAspect="1"/>
          </p:cNvPicPr>
          <p:nvPr/>
        </p:nvPicPr>
        <p:blipFill>
          <a:blip r:embed="rId3"/>
          <a:stretch>
            <a:fillRect/>
          </a:stretch>
        </p:blipFill>
        <p:spPr>
          <a:xfrm>
            <a:off x="7478830" y="1690689"/>
            <a:ext cx="4263992" cy="4713459"/>
          </a:xfrm>
          <a:prstGeom prst="rect">
            <a:avLst/>
          </a:prstGeom>
        </p:spPr>
      </p:pic>
    </p:spTree>
    <p:extLst>
      <p:ext uri="{BB962C8B-B14F-4D97-AF65-F5344CB8AC3E}">
        <p14:creationId xmlns:p14="http://schemas.microsoft.com/office/powerpoint/2010/main" val="410582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7CFC61-6B82-7745-F9A3-77A5DEF49E6A}"/>
              </a:ext>
            </a:extLst>
          </p:cNvPr>
          <p:cNvPicPr>
            <a:picLocks noGrp="1" noChangeAspect="1"/>
          </p:cNvPicPr>
          <p:nvPr>
            <p:ph idx="1"/>
          </p:nvPr>
        </p:nvPicPr>
        <p:blipFill>
          <a:blip r:embed="rId3"/>
          <a:stretch>
            <a:fillRect/>
          </a:stretch>
        </p:blipFill>
        <p:spPr>
          <a:xfrm>
            <a:off x="2543887" y="1825625"/>
            <a:ext cx="7104226" cy="4351338"/>
          </a:xfrm>
          <a:prstGeom prst="rect">
            <a:avLst/>
          </a:prstGeom>
          <a:noFill/>
        </p:spPr>
      </p:pic>
      <p:sp>
        <p:nvSpPr>
          <p:cNvPr id="3" name="Title 2">
            <a:extLst>
              <a:ext uri="{FF2B5EF4-FFF2-40B4-BE49-F238E27FC236}">
                <a16:creationId xmlns:a16="http://schemas.microsoft.com/office/drawing/2014/main" id="{1850D1C0-5703-C999-AEEE-CABFE592F84C}"/>
              </a:ext>
            </a:extLst>
          </p:cNvPr>
          <p:cNvSpPr>
            <a:spLocks noGrp="1"/>
          </p:cNvSpPr>
          <p:nvPr>
            <p:ph type="title"/>
          </p:nvPr>
        </p:nvSpPr>
        <p:spPr>
          <a:xfrm>
            <a:off x="838200" y="365127"/>
            <a:ext cx="10515600" cy="1325563"/>
          </a:xfrm>
        </p:spPr>
        <p:txBody>
          <a:bodyPr anchor="ctr">
            <a:normAutofit/>
          </a:bodyPr>
          <a:lstStyle/>
          <a:p>
            <a:r>
              <a:rPr lang="en-AU" b="1"/>
              <a:t>Analysis Findings Unmet Need (National view) </a:t>
            </a:r>
          </a:p>
        </p:txBody>
      </p:sp>
      <p:sp>
        <p:nvSpPr>
          <p:cNvPr id="11" name="Footer Placeholder 3">
            <a:extLst>
              <a:ext uri="{FF2B5EF4-FFF2-40B4-BE49-F238E27FC236}">
                <a16:creationId xmlns:a16="http://schemas.microsoft.com/office/drawing/2014/main" id="{9EDC94F7-F21E-C9B7-C4AF-468AC428E2F6}"/>
              </a:ext>
            </a:extLst>
          </p:cNvPr>
          <p:cNvSpPr>
            <a:spLocks noGrp="1"/>
          </p:cNvSpPr>
          <p:nvPr>
            <p:ph type="ftr" sz="quarter" idx="10"/>
          </p:nvPr>
        </p:nvSpPr>
        <p:spPr>
          <a:xfrm>
            <a:off x="849595" y="6402541"/>
            <a:ext cx="5918675" cy="365125"/>
          </a:xfrm>
        </p:spPr>
        <p:txBody>
          <a:bodyPr/>
          <a:lstStyle/>
          <a:p>
            <a:r>
              <a:rPr lang="en-US" dirty="0"/>
              <a:t>Sandra Eyre: Leading Reform Summit - 27 November 2024 </a:t>
            </a:r>
          </a:p>
          <a:p>
            <a:endParaRPr lang="en-US" dirty="0"/>
          </a:p>
        </p:txBody>
      </p:sp>
      <p:sp>
        <p:nvSpPr>
          <p:cNvPr id="5" name="Slide Number Placeholder 4">
            <a:extLst>
              <a:ext uri="{FF2B5EF4-FFF2-40B4-BE49-F238E27FC236}">
                <a16:creationId xmlns:a16="http://schemas.microsoft.com/office/drawing/2014/main" id="{90DC1B79-B974-9008-52E1-CB3FEFD95296}"/>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14</a:t>
            </a:fld>
            <a:endParaRPr lang="en-US"/>
          </a:p>
        </p:txBody>
      </p:sp>
      <p:sp>
        <p:nvSpPr>
          <p:cNvPr id="2" name="Rectangle 1">
            <a:extLst>
              <a:ext uri="{FF2B5EF4-FFF2-40B4-BE49-F238E27FC236}">
                <a16:creationId xmlns:a16="http://schemas.microsoft.com/office/drawing/2014/main" id="{60C1F975-15E7-1395-18FB-7D06D76A2BF0}"/>
              </a:ext>
            </a:extLst>
          </p:cNvPr>
          <p:cNvSpPr/>
          <p:nvPr/>
        </p:nvSpPr>
        <p:spPr>
          <a:xfrm>
            <a:off x="3657600" y="2794571"/>
            <a:ext cx="3682314" cy="832207"/>
          </a:xfrm>
          <a:prstGeom prst="rect">
            <a:avLst/>
          </a:prstGeom>
          <a:no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rrow: Right 3">
            <a:extLst>
              <a:ext uri="{FF2B5EF4-FFF2-40B4-BE49-F238E27FC236}">
                <a16:creationId xmlns:a16="http://schemas.microsoft.com/office/drawing/2014/main" id="{9CB1A9F7-E802-05EF-9DE3-AB1B9EA9CE8E}"/>
              </a:ext>
            </a:extLst>
          </p:cNvPr>
          <p:cNvSpPr/>
          <p:nvPr/>
        </p:nvSpPr>
        <p:spPr>
          <a:xfrm>
            <a:off x="1445741" y="2742330"/>
            <a:ext cx="2125362" cy="832207"/>
          </a:xfrm>
          <a:prstGeom prst="rightArrow">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698FDE3-1EBA-40A3-6FA2-FA0025260503}"/>
              </a:ext>
            </a:extLst>
          </p:cNvPr>
          <p:cNvSpPr txBox="1"/>
          <p:nvPr/>
        </p:nvSpPr>
        <p:spPr>
          <a:xfrm>
            <a:off x="243406" y="2794571"/>
            <a:ext cx="930217" cy="923330"/>
          </a:xfrm>
          <a:prstGeom prst="rect">
            <a:avLst/>
          </a:prstGeom>
          <a:solidFill>
            <a:srgbClr val="FF3300"/>
          </a:solidFill>
        </p:spPr>
        <p:txBody>
          <a:bodyPr wrap="square" rtlCol="0">
            <a:spAutoFit/>
          </a:bodyPr>
          <a:lstStyle/>
          <a:p>
            <a:r>
              <a:rPr lang="en-AU" b="1" dirty="0">
                <a:solidFill>
                  <a:schemeClr val="bg1"/>
                </a:solidFill>
              </a:rPr>
              <a:t>Unmet need/ Gap</a:t>
            </a:r>
          </a:p>
        </p:txBody>
      </p:sp>
    </p:spTree>
    <p:extLst>
      <p:ext uri="{BB962C8B-B14F-4D97-AF65-F5344CB8AC3E}">
        <p14:creationId xmlns:p14="http://schemas.microsoft.com/office/powerpoint/2010/main" val="6999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a person's mental health&#10;&#10;Description automatically generated">
            <a:extLst>
              <a:ext uri="{FF2B5EF4-FFF2-40B4-BE49-F238E27FC236}">
                <a16:creationId xmlns:a16="http://schemas.microsoft.com/office/drawing/2014/main" id="{10761237-27CF-FF28-DBED-08970D116CD5}"/>
              </a:ext>
            </a:extLst>
          </p:cNvPr>
          <p:cNvPicPr>
            <a:picLocks noGrp="1" noChangeAspect="1"/>
          </p:cNvPicPr>
          <p:nvPr>
            <p:ph idx="1"/>
          </p:nvPr>
        </p:nvPicPr>
        <p:blipFill>
          <a:blip r:embed="rId3"/>
          <a:stretch>
            <a:fillRect/>
          </a:stretch>
        </p:blipFill>
        <p:spPr>
          <a:xfrm>
            <a:off x="1325880" y="1417320"/>
            <a:ext cx="8549640" cy="2490519"/>
          </a:xfrm>
        </p:spPr>
      </p:pic>
      <p:sp>
        <p:nvSpPr>
          <p:cNvPr id="12" name="Title 2">
            <a:extLst>
              <a:ext uri="{FF2B5EF4-FFF2-40B4-BE49-F238E27FC236}">
                <a16:creationId xmlns:a16="http://schemas.microsoft.com/office/drawing/2014/main" id="{F5F597DE-8145-F86C-79F8-F8B57FADDF23}"/>
              </a:ext>
            </a:extLst>
          </p:cNvPr>
          <p:cNvSpPr>
            <a:spLocks noGrp="1"/>
          </p:cNvSpPr>
          <p:nvPr>
            <p:ph type="title"/>
          </p:nvPr>
        </p:nvSpPr>
        <p:spPr>
          <a:xfrm>
            <a:off x="838200" y="365127"/>
            <a:ext cx="10515600" cy="1325563"/>
          </a:xfrm>
        </p:spPr>
        <p:txBody>
          <a:bodyPr anchor="ctr">
            <a:normAutofit/>
          </a:bodyPr>
          <a:lstStyle/>
          <a:p>
            <a:r>
              <a:rPr lang="en-US" b="1" dirty="0"/>
              <a:t>Analysis Findings Unmet Need: (Queensland view)</a:t>
            </a:r>
          </a:p>
        </p:txBody>
      </p:sp>
      <p:sp>
        <p:nvSpPr>
          <p:cNvPr id="21" name="Footer Placeholder 3">
            <a:extLst>
              <a:ext uri="{FF2B5EF4-FFF2-40B4-BE49-F238E27FC236}">
                <a16:creationId xmlns:a16="http://schemas.microsoft.com/office/drawing/2014/main" id="{661D789F-4668-76AC-AF31-EB39B414B51C}"/>
              </a:ext>
            </a:extLst>
          </p:cNvPr>
          <p:cNvSpPr>
            <a:spLocks noGrp="1"/>
          </p:cNvSpPr>
          <p:nvPr>
            <p:ph type="ftr" sz="quarter" idx="10"/>
          </p:nvPr>
        </p:nvSpPr>
        <p:spPr>
          <a:xfrm>
            <a:off x="849595" y="6402541"/>
            <a:ext cx="5918675" cy="365125"/>
          </a:xfrm>
        </p:spPr>
        <p:txBody>
          <a:bodyPr/>
          <a:lstStyle/>
          <a:p>
            <a:r>
              <a:rPr lang="en-US" dirty="0"/>
              <a:t>Sandra Eyre: Leading Reform Summit - 27 November 2024 </a:t>
            </a:r>
          </a:p>
          <a:p>
            <a:endParaRPr lang="en-US" dirty="0"/>
          </a:p>
        </p:txBody>
      </p:sp>
      <p:sp>
        <p:nvSpPr>
          <p:cNvPr id="5" name="Slide Number Placeholder 4">
            <a:extLst>
              <a:ext uri="{FF2B5EF4-FFF2-40B4-BE49-F238E27FC236}">
                <a16:creationId xmlns:a16="http://schemas.microsoft.com/office/drawing/2014/main" id="{0E91F79D-F607-A546-8B5C-22E4F4944F22}"/>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15</a:t>
            </a:fld>
            <a:endParaRPr lang="en-US"/>
          </a:p>
        </p:txBody>
      </p:sp>
      <p:pic>
        <p:nvPicPr>
          <p:cNvPr id="2" name="Content Placeholder 7" descr="A blue rectangular object with black text">
            <a:extLst>
              <a:ext uri="{FF2B5EF4-FFF2-40B4-BE49-F238E27FC236}">
                <a16:creationId xmlns:a16="http://schemas.microsoft.com/office/drawing/2014/main" id="{7D4CCA7C-B08D-B7F2-C556-F0AAD572F2B3}"/>
              </a:ext>
            </a:extLst>
          </p:cNvPr>
          <p:cNvPicPr>
            <a:picLocks noChangeAspect="1"/>
          </p:cNvPicPr>
          <p:nvPr/>
        </p:nvPicPr>
        <p:blipFill>
          <a:blip r:embed="rId4"/>
          <a:stretch>
            <a:fillRect/>
          </a:stretch>
        </p:blipFill>
        <p:spPr>
          <a:xfrm>
            <a:off x="1173623" y="3733800"/>
            <a:ext cx="8981935" cy="2759073"/>
          </a:xfrm>
          <a:prstGeom prst="rect">
            <a:avLst/>
          </a:prstGeom>
          <a:noFill/>
        </p:spPr>
      </p:pic>
    </p:spTree>
    <p:extLst>
      <p:ext uri="{BB962C8B-B14F-4D97-AF65-F5344CB8AC3E}">
        <p14:creationId xmlns:p14="http://schemas.microsoft.com/office/powerpoint/2010/main" val="175678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6687C-1CBF-0796-4118-290F362D7ADA}"/>
              </a:ext>
            </a:extLst>
          </p:cNvPr>
          <p:cNvSpPr>
            <a:spLocks noGrp="1"/>
          </p:cNvSpPr>
          <p:nvPr>
            <p:ph sz="quarter" idx="4"/>
          </p:nvPr>
        </p:nvSpPr>
        <p:spPr>
          <a:xfrm>
            <a:off x="6172201" y="1838325"/>
            <a:ext cx="5183188" cy="4351338"/>
          </a:xfrm>
        </p:spPr>
        <p:txBody>
          <a:bodyPr>
            <a:normAutofit/>
          </a:bodyPr>
          <a:lstStyle/>
          <a:p>
            <a:r>
              <a:rPr lang="en-AU" sz="2400" dirty="0"/>
              <a:t>Under </a:t>
            </a:r>
            <a:r>
              <a:rPr lang="en-AU" sz="2400" i="1" dirty="0"/>
              <a:t>Better Care Together, </a:t>
            </a:r>
            <a:r>
              <a:rPr lang="en-AU" sz="2400" dirty="0"/>
              <a:t>new investment is allocated to further enhance psychosocial support programs.</a:t>
            </a:r>
          </a:p>
          <a:p>
            <a:r>
              <a:rPr lang="en-AU" sz="2400" dirty="0"/>
              <a:t>This will contribute to addressing the shortfall in supports for people with severe and complex mental illness who are not eligible for the NDIS. </a:t>
            </a:r>
          </a:p>
          <a:p>
            <a:pPr marL="0" indent="0">
              <a:buNone/>
            </a:pPr>
            <a:endParaRPr lang="en-AU" sz="2200" dirty="0"/>
          </a:p>
        </p:txBody>
      </p:sp>
      <p:sp>
        <p:nvSpPr>
          <p:cNvPr id="3" name="Title 2">
            <a:extLst>
              <a:ext uri="{FF2B5EF4-FFF2-40B4-BE49-F238E27FC236}">
                <a16:creationId xmlns:a16="http://schemas.microsoft.com/office/drawing/2014/main" id="{F1493213-4767-2E9D-12EE-5D145EACFE01}"/>
              </a:ext>
            </a:extLst>
          </p:cNvPr>
          <p:cNvSpPr>
            <a:spLocks noGrp="1"/>
          </p:cNvSpPr>
          <p:nvPr>
            <p:ph type="title"/>
          </p:nvPr>
        </p:nvSpPr>
        <p:spPr>
          <a:xfrm>
            <a:off x="838200" y="365127"/>
            <a:ext cx="10515600" cy="1325563"/>
          </a:xfrm>
        </p:spPr>
        <p:txBody>
          <a:bodyPr anchor="ctr">
            <a:normAutofit/>
          </a:bodyPr>
          <a:lstStyle/>
          <a:p>
            <a:r>
              <a:rPr lang="en-AU" b="1" i="1"/>
              <a:t>Better Care Together </a:t>
            </a:r>
            <a:r>
              <a:rPr lang="en-AU" b="1"/>
              <a:t>commitments</a:t>
            </a:r>
          </a:p>
        </p:txBody>
      </p:sp>
      <p:sp>
        <p:nvSpPr>
          <p:cNvPr id="4" name="Footer Placeholder 3">
            <a:extLst>
              <a:ext uri="{FF2B5EF4-FFF2-40B4-BE49-F238E27FC236}">
                <a16:creationId xmlns:a16="http://schemas.microsoft.com/office/drawing/2014/main" id="{B1BF789E-B90D-3069-D0B1-7EBE8FCAC397}"/>
              </a:ext>
            </a:extLst>
          </p:cNvPr>
          <p:cNvSpPr>
            <a:spLocks noGrp="1"/>
          </p:cNvSpPr>
          <p:nvPr>
            <p:ph type="ftr" sz="quarter" idx="10"/>
          </p:nvPr>
        </p:nvSpPr>
        <p:spPr>
          <a:xfrm>
            <a:off x="849595" y="6402541"/>
            <a:ext cx="5918675" cy="365125"/>
          </a:xfrm>
        </p:spPr>
        <p:txBody>
          <a:bodyPr anchor="ctr">
            <a:normAutofit/>
          </a:bodyPr>
          <a:lstStyle/>
          <a:p>
            <a:pPr>
              <a:spcAft>
                <a:spcPts val="600"/>
              </a:spcAft>
            </a:pPr>
            <a:r>
              <a:rPr lang="en-US" dirty="0"/>
              <a:t>Sandra Eyre: Leading Reform Summit - 27 November 2024 </a:t>
            </a:r>
            <a:endParaRPr lang="en-US"/>
          </a:p>
          <a:p>
            <a:pPr>
              <a:spcAft>
                <a:spcPts val="600"/>
              </a:spcAft>
            </a:pPr>
            <a:endParaRPr lang="en-US"/>
          </a:p>
        </p:txBody>
      </p:sp>
      <p:sp>
        <p:nvSpPr>
          <p:cNvPr id="5" name="Slide Number Placeholder 4">
            <a:extLst>
              <a:ext uri="{FF2B5EF4-FFF2-40B4-BE49-F238E27FC236}">
                <a16:creationId xmlns:a16="http://schemas.microsoft.com/office/drawing/2014/main" id="{5C43D9B9-5596-69C0-367C-D1C6025A15F2}"/>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16</a:t>
            </a:fld>
            <a:endParaRPr lang="en-US"/>
          </a:p>
        </p:txBody>
      </p:sp>
      <p:pic>
        <p:nvPicPr>
          <p:cNvPr id="6" name="Picture 5" descr="A white cover with colorful text&#10;&#10;Description automatically generated">
            <a:extLst>
              <a:ext uri="{FF2B5EF4-FFF2-40B4-BE49-F238E27FC236}">
                <a16:creationId xmlns:a16="http://schemas.microsoft.com/office/drawing/2014/main" id="{2120DB6D-8448-1D97-0A4D-A4F494CDF0B1}"/>
              </a:ext>
            </a:extLst>
          </p:cNvPr>
          <p:cNvPicPr>
            <a:picLocks noChangeAspect="1"/>
          </p:cNvPicPr>
          <p:nvPr/>
        </p:nvPicPr>
        <p:blipFill>
          <a:blip r:embed="rId3"/>
          <a:srcRect t="10218" b="30158"/>
          <a:stretch/>
        </p:blipFill>
        <p:spPr>
          <a:xfrm>
            <a:off x="838200" y="1825625"/>
            <a:ext cx="5181600" cy="4351338"/>
          </a:xfrm>
          <a:prstGeom prst="rect">
            <a:avLst/>
          </a:prstGeom>
          <a:noFill/>
        </p:spPr>
      </p:pic>
    </p:spTree>
    <p:extLst>
      <p:ext uri="{BB962C8B-B14F-4D97-AF65-F5344CB8AC3E}">
        <p14:creationId xmlns:p14="http://schemas.microsoft.com/office/powerpoint/2010/main" val="72389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EC710-A1AD-0826-9802-2D25D4D3947B}"/>
              </a:ext>
            </a:extLst>
          </p:cNvPr>
          <p:cNvSpPr>
            <a:spLocks noGrp="1"/>
          </p:cNvSpPr>
          <p:nvPr>
            <p:ph type="title"/>
          </p:nvPr>
        </p:nvSpPr>
        <p:spPr>
          <a:xfrm>
            <a:off x="838200" y="365127"/>
            <a:ext cx="10515600" cy="1325563"/>
          </a:xfrm>
        </p:spPr>
        <p:txBody>
          <a:bodyPr anchor="ctr">
            <a:normAutofit/>
          </a:bodyPr>
          <a:lstStyle/>
          <a:p>
            <a:r>
              <a:rPr lang="en-AU" b="1"/>
              <a:t>Sector and Public Consultations </a:t>
            </a:r>
          </a:p>
        </p:txBody>
      </p:sp>
      <p:sp>
        <p:nvSpPr>
          <p:cNvPr id="4" name="Footer Placeholder 3">
            <a:extLst>
              <a:ext uri="{FF2B5EF4-FFF2-40B4-BE49-F238E27FC236}">
                <a16:creationId xmlns:a16="http://schemas.microsoft.com/office/drawing/2014/main" id="{0B476017-79BA-B858-450E-8526AC329B54}"/>
              </a:ext>
            </a:extLst>
          </p:cNvPr>
          <p:cNvSpPr>
            <a:spLocks noGrp="1"/>
          </p:cNvSpPr>
          <p:nvPr>
            <p:ph type="ftr" sz="quarter" idx="10"/>
          </p:nvPr>
        </p:nvSpPr>
        <p:spPr>
          <a:xfrm>
            <a:off x="849595" y="6402541"/>
            <a:ext cx="5918675" cy="365125"/>
          </a:xfrm>
        </p:spPr>
        <p:txBody>
          <a:bodyPr anchor="ctr">
            <a:normAutofit/>
          </a:bodyPr>
          <a:lstStyle/>
          <a:p>
            <a:pPr>
              <a:spcAft>
                <a:spcPts val="600"/>
              </a:spcAft>
            </a:pPr>
            <a:r>
              <a:rPr lang="en-US"/>
              <a:t>Sandra Eyre: Leading Reform Summit - 27 November 2024 </a:t>
            </a:r>
          </a:p>
          <a:p>
            <a:pPr>
              <a:spcAft>
                <a:spcPts val="600"/>
              </a:spcAft>
            </a:pPr>
            <a:endParaRPr lang="en-US"/>
          </a:p>
        </p:txBody>
      </p:sp>
      <p:sp>
        <p:nvSpPr>
          <p:cNvPr id="5" name="Slide Number Placeholder 4">
            <a:extLst>
              <a:ext uri="{FF2B5EF4-FFF2-40B4-BE49-F238E27FC236}">
                <a16:creationId xmlns:a16="http://schemas.microsoft.com/office/drawing/2014/main" id="{EAE39AA9-585F-F45A-08B1-79B16E7A3606}"/>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17</a:t>
            </a:fld>
            <a:endParaRPr lang="en-US"/>
          </a:p>
        </p:txBody>
      </p:sp>
      <p:graphicFrame>
        <p:nvGraphicFramePr>
          <p:cNvPr id="9" name="Content Placeholder 1">
            <a:extLst>
              <a:ext uri="{FF2B5EF4-FFF2-40B4-BE49-F238E27FC236}">
                <a16:creationId xmlns:a16="http://schemas.microsoft.com/office/drawing/2014/main" id="{1C678F8A-E74C-AAFB-6A52-1BFABA992ABE}"/>
              </a:ext>
            </a:extLst>
          </p:cNvPr>
          <p:cNvGraphicFramePr/>
          <p:nvPr>
            <p:extLst>
              <p:ext uri="{D42A27DB-BD31-4B8C-83A1-F6EECF244321}">
                <p14:modId xmlns:p14="http://schemas.microsoft.com/office/powerpoint/2010/main" val="26910299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55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F1B09D-B311-2EE4-91B1-5BAF44B256BA}"/>
              </a:ext>
            </a:extLst>
          </p:cNvPr>
          <p:cNvSpPr>
            <a:spLocks noGrp="1"/>
          </p:cNvSpPr>
          <p:nvPr>
            <p:ph sz="half" idx="2"/>
          </p:nvPr>
        </p:nvSpPr>
        <p:spPr>
          <a:xfrm>
            <a:off x="975360" y="1825625"/>
            <a:ext cx="10515600" cy="4351338"/>
          </a:xfrm>
        </p:spPr>
        <p:txBody>
          <a:bodyPr>
            <a:normAutofit/>
          </a:bodyPr>
          <a:lstStyle/>
          <a:p>
            <a:r>
              <a:rPr lang="en-AU" sz="4000" dirty="0"/>
              <a:t>Participating in National mental health reform work</a:t>
            </a:r>
          </a:p>
          <a:p>
            <a:endParaRPr lang="en-AU" sz="4000" dirty="0"/>
          </a:p>
          <a:p>
            <a:r>
              <a:rPr lang="en-AU" sz="4000" dirty="0"/>
              <a:t>Co-Chairing the Psychosocial Project Group</a:t>
            </a:r>
          </a:p>
          <a:p>
            <a:pPr lvl="1"/>
            <a:endParaRPr lang="en-AU" dirty="0"/>
          </a:p>
          <a:p>
            <a:pPr marL="457200" lvl="1" indent="0">
              <a:buNone/>
            </a:pPr>
            <a:endParaRPr lang="en-AU" dirty="0"/>
          </a:p>
          <a:p>
            <a:endParaRPr lang="en-AU" dirty="0"/>
          </a:p>
        </p:txBody>
      </p:sp>
      <p:sp>
        <p:nvSpPr>
          <p:cNvPr id="3" name="Title 2">
            <a:extLst>
              <a:ext uri="{FF2B5EF4-FFF2-40B4-BE49-F238E27FC236}">
                <a16:creationId xmlns:a16="http://schemas.microsoft.com/office/drawing/2014/main" id="{EDEE5BB1-FA69-EC57-B80B-DF865791A375}"/>
              </a:ext>
            </a:extLst>
          </p:cNvPr>
          <p:cNvSpPr>
            <a:spLocks noGrp="1"/>
          </p:cNvSpPr>
          <p:nvPr>
            <p:ph type="title"/>
          </p:nvPr>
        </p:nvSpPr>
        <p:spPr>
          <a:xfrm>
            <a:off x="838200" y="365127"/>
            <a:ext cx="10515600" cy="1325563"/>
          </a:xfrm>
        </p:spPr>
        <p:txBody>
          <a:bodyPr anchor="ctr">
            <a:normAutofit/>
          </a:bodyPr>
          <a:lstStyle/>
          <a:p>
            <a:r>
              <a:rPr lang="en-AU" b="1" dirty="0"/>
              <a:t>Where to from here … </a:t>
            </a:r>
          </a:p>
        </p:txBody>
      </p:sp>
      <p:sp>
        <p:nvSpPr>
          <p:cNvPr id="4" name="Footer Placeholder 3">
            <a:extLst>
              <a:ext uri="{FF2B5EF4-FFF2-40B4-BE49-F238E27FC236}">
                <a16:creationId xmlns:a16="http://schemas.microsoft.com/office/drawing/2014/main" id="{A5F2994F-ED3E-1C39-A23E-FF51B58D7A2B}"/>
              </a:ext>
            </a:extLst>
          </p:cNvPr>
          <p:cNvSpPr>
            <a:spLocks noGrp="1"/>
          </p:cNvSpPr>
          <p:nvPr>
            <p:ph type="ftr" sz="quarter" idx="10"/>
          </p:nvPr>
        </p:nvSpPr>
        <p:spPr>
          <a:xfrm>
            <a:off x="849595" y="6402541"/>
            <a:ext cx="5918675" cy="365125"/>
          </a:xfrm>
        </p:spPr>
        <p:txBody>
          <a:bodyPr anchor="ctr">
            <a:normAutofit/>
          </a:bodyPr>
          <a:lstStyle/>
          <a:p>
            <a:pPr>
              <a:spcAft>
                <a:spcPts val="600"/>
              </a:spcAft>
            </a:pPr>
            <a:r>
              <a:rPr lang="en-US" dirty="0"/>
              <a:t>Sandra Eyre: Leading Reform Summit - 27 November 2024 </a:t>
            </a:r>
            <a:endParaRPr lang="en-US"/>
          </a:p>
          <a:p>
            <a:pPr>
              <a:spcAft>
                <a:spcPts val="600"/>
              </a:spcAft>
            </a:pPr>
            <a:endParaRPr lang="en-US"/>
          </a:p>
        </p:txBody>
      </p:sp>
      <p:sp>
        <p:nvSpPr>
          <p:cNvPr id="5" name="Slide Number Placeholder 4">
            <a:extLst>
              <a:ext uri="{FF2B5EF4-FFF2-40B4-BE49-F238E27FC236}">
                <a16:creationId xmlns:a16="http://schemas.microsoft.com/office/drawing/2014/main" id="{FC493B5D-FDC2-8727-D5C1-737F67C5D2C5}"/>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18</a:t>
            </a:fld>
            <a:endParaRPr lang="en-US"/>
          </a:p>
        </p:txBody>
      </p:sp>
    </p:spTree>
    <p:extLst>
      <p:ext uri="{BB962C8B-B14F-4D97-AF65-F5344CB8AC3E}">
        <p14:creationId xmlns:p14="http://schemas.microsoft.com/office/powerpoint/2010/main" val="284197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F1B09D-B311-2EE4-91B1-5BAF44B256BA}"/>
              </a:ext>
            </a:extLst>
          </p:cNvPr>
          <p:cNvSpPr>
            <a:spLocks noGrp="1"/>
          </p:cNvSpPr>
          <p:nvPr>
            <p:ph sz="half" idx="2"/>
          </p:nvPr>
        </p:nvSpPr>
        <p:spPr>
          <a:xfrm>
            <a:off x="975360" y="1825625"/>
            <a:ext cx="5242560" cy="4351338"/>
          </a:xfrm>
        </p:spPr>
        <p:txBody>
          <a:bodyPr>
            <a:normAutofit/>
          </a:bodyPr>
          <a:lstStyle/>
          <a:p>
            <a:pPr lvl="1"/>
            <a:endParaRPr lang="en-AU" dirty="0"/>
          </a:p>
          <a:p>
            <a:pPr marL="457200" lvl="1" indent="0">
              <a:buNone/>
            </a:pPr>
            <a:endParaRPr lang="en-AU" dirty="0"/>
          </a:p>
          <a:p>
            <a:endParaRPr lang="en-AU" dirty="0"/>
          </a:p>
        </p:txBody>
      </p:sp>
      <p:sp>
        <p:nvSpPr>
          <p:cNvPr id="4" name="Footer Placeholder 3">
            <a:extLst>
              <a:ext uri="{FF2B5EF4-FFF2-40B4-BE49-F238E27FC236}">
                <a16:creationId xmlns:a16="http://schemas.microsoft.com/office/drawing/2014/main" id="{A5F2994F-ED3E-1C39-A23E-FF51B58D7A2B}"/>
              </a:ext>
            </a:extLst>
          </p:cNvPr>
          <p:cNvSpPr>
            <a:spLocks noGrp="1"/>
          </p:cNvSpPr>
          <p:nvPr>
            <p:ph type="ftr" sz="quarter" idx="10"/>
          </p:nvPr>
        </p:nvSpPr>
        <p:spPr>
          <a:xfrm>
            <a:off x="849595" y="6402541"/>
            <a:ext cx="5918675" cy="365125"/>
          </a:xfrm>
        </p:spPr>
        <p:txBody>
          <a:bodyPr anchor="ctr">
            <a:normAutofit/>
          </a:bodyPr>
          <a:lstStyle/>
          <a:p>
            <a:pPr>
              <a:spcAft>
                <a:spcPts val="600"/>
              </a:spcAft>
            </a:pPr>
            <a:r>
              <a:rPr lang="en-US" dirty="0"/>
              <a:t>Sandra Eyre: Leading Reform Summit - 27 November 2024 </a:t>
            </a:r>
            <a:endParaRPr lang="en-US"/>
          </a:p>
          <a:p>
            <a:pPr>
              <a:spcAft>
                <a:spcPts val="600"/>
              </a:spcAft>
            </a:pPr>
            <a:endParaRPr lang="en-US"/>
          </a:p>
        </p:txBody>
      </p:sp>
      <p:sp>
        <p:nvSpPr>
          <p:cNvPr id="5" name="Slide Number Placeholder 4">
            <a:extLst>
              <a:ext uri="{FF2B5EF4-FFF2-40B4-BE49-F238E27FC236}">
                <a16:creationId xmlns:a16="http://schemas.microsoft.com/office/drawing/2014/main" id="{FC493B5D-FDC2-8727-D5C1-737F67C5D2C5}"/>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19</a:t>
            </a:fld>
            <a:endParaRPr lang="en-US"/>
          </a:p>
        </p:txBody>
      </p:sp>
      <p:sp>
        <p:nvSpPr>
          <p:cNvPr id="7" name="Content Placeholder 1">
            <a:extLst>
              <a:ext uri="{FF2B5EF4-FFF2-40B4-BE49-F238E27FC236}">
                <a16:creationId xmlns:a16="http://schemas.microsoft.com/office/drawing/2014/main" id="{2EAA8185-ED38-5529-5541-845E33AF8836}"/>
              </a:ext>
            </a:extLst>
          </p:cNvPr>
          <p:cNvSpPr>
            <a:spLocks noGrp="1"/>
          </p:cNvSpPr>
          <p:nvPr>
            <p:ph idx="1"/>
          </p:nvPr>
        </p:nvSpPr>
        <p:spPr>
          <a:xfrm>
            <a:off x="838200" y="681037"/>
            <a:ext cx="11169770" cy="5278413"/>
          </a:xfrm>
          <a:solidFill>
            <a:srgbClr val="7030A0"/>
          </a:solidFill>
          <a:ln>
            <a:noFill/>
          </a:ln>
        </p:spPr>
        <p:style>
          <a:lnRef idx="0">
            <a:scrgbClr r="0" g="0" b="0"/>
          </a:lnRef>
          <a:fillRef idx="0">
            <a:scrgbClr r="0" g="0" b="0"/>
          </a:fillRef>
          <a:effectRef idx="0">
            <a:scrgbClr r="0" g="0" b="0"/>
          </a:effectRef>
          <a:fontRef idx="minor">
            <a:schemeClr val="lt1"/>
          </a:fontRef>
        </p:style>
        <p:txBody>
          <a:bodyPr>
            <a:normAutofit/>
          </a:bodyPr>
          <a:lstStyle/>
          <a:p>
            <a:endParaRPr lang="en-AU" dirty="0"/>
          </a:p>
          <a:p>
            <a:pPr marL="0" indent="0">
              <a:buNone/>
            </a:pPr>
            <a:r>
              <a:rPr lang="en-AU" dirty="0">
                <a:solidFill>
                  <a:schemeClr val="bg1"/>
                </a:solidFill>
              </a:rPr>
              <a:t>“…Ministers agreed to work with mental health stakeholders, including lived experience and First Nations, </a:t>
            </a:r>
            <a:r>
              <a:rPr lang="en-AU" b="1" dirty="0">
                <a:solidFill>
                  <a:schemeClr val="bg1"/>
                </a:solidFill>
              </a:rPr>
              <a:t>to develop a robust plan for future psychosocial support arrangements*.</a:t>
            </a:r>
            <a:r>
              <a:rPr lang="en-AU" dirty="0">
                <a:solidFill>
                  <a:schemeClr val="bg1"/>
                </a:solidFill>
              </a:rPr>
              <a:t> This will be done in the context of continuing work on a renewed National Mental Health and Suicide Prevention Agreement and ongoing National Disability Insurance Scheme reform. This work will build on reforms already undertaken to ensure those with the most severe mental health needs have access to supports in the community…”.</a:t>
            </a:r>
          </a:p>
          <a:p>
            <a:pPr marL="0" indent="0">
              <a:buNone/>
            </a:pPr>
            <a:r>
              <a:rPr lang="en-AU" sz="1600" b="1" dirty="0">
                <a:solidFill>
                  <a:schemeClr val="bg1"/>
                </a:solidFill>
              </a:rPr>
              <a:t>*emphasis added </a:t>
            </a:r>
          </a:p>
          <a:p>
            <a:pPr marL="0" indent="0">
              <a:buNone/>
            </a:pPr>
            <a:r>
              <a:rPr lang="en-AU" sz="1600" b="1" dirty="0">
                <a:solidFill>
                  <a:schemeClr val="bg1"/>
                </a:solidFill>
              </a:rPr>
              <a:t>Health Ministers Meeting Communique </a:t>
            </a:r>
            <a:br>
              <a:rPr lang="en-AU" sz="1600" b="1" dirty="0">
                <a:solidFill>
                  <a:schemeClr val="bg1"/>
                </a:solidFill>
              </a:rPr>
            </a:br>
            <a:r>
              <a:rPr lang="en-AU" sz="1600" b="1" dirty="0">
                <a:solidFill>
                  <a:schemeClr val="bg1"/>
                </a:solidFill>
              </a:rPr>
              <a:t>16 August 2024 - Sydney</a:t>
            </a:r>
          </a:p>
        </p:txBody>
      </p:sp>
    </p:spTree>
    <p:extLst>
      <p:ext uri="{BB962C8B-B14F-4D97-AF65-F5344CB8AC3E}">
        <p14:creationId xmlns:p14="http://schemas.microsoft.com/office/powerpoint/2010/main" val="20987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0BAB9D-284F-4451-461D-330DCC4D49A0}"/>
              </a:ext>
            </a:extLst>
          </p:cNvPr>
          <p:cNvSpPr>
            <a:spLocks noGrp="1"/>
          </p:cNvSpPr>
          <p:nvPr>
            <p:ph sz="half" idx="1"/>
          </p:nvPr>
        </p:nvSpPr>
        <p:spPr>
          <a:xfrm>
            <a:off x="838200" y="1825625"/>
            <a:ext cx="5181600" cy="4351338"/>
          </a:xfrm>
        </p:spPr>
        <p:txBody>
          <a:bodyPr>
            <a:normAutofit lnSpcReduction="10000"/>
          </a:bodyPr>
          <a:lstStyle/>
          <a:p>
            <a:r>
              <a:rPr lang="en-AU" sz="2200" dirty="0"/>
              <a:t>Important that we have a shared definition: </a:t>
            </a:r>
          </a:p>
          <a:p>
            <a:pPr lvl="1"/>
            <a:r>
              <a:rPr lang="en-AU" sz="2200" dirty="0"/>
              <a:t>non-clinical community-based supports that aim to facilitate recovery in the community for people experiencing mental illness – through a range of services to help people manage daily activities, rebuild and maintain connections, build social skills and participate in education and employment.</a:t>
            </a:r>
          </a:p>
          <a:p>
            <a:pPr marL="0" indent="0">
              <a:buNone/>
            </a:pPr>
            <a:r>
              <a:rPr lang="en-AU" sz="1800" dirty="0"/>
              <a:t>(Productivity Commission 2020, Mental Health, Report no. 95, Canberra – Volume 3, Chapter 17)</a:t>
            </a:r>
          </a:p>
          <a:p>
            <a:endParaRPr lang="en-AU" sz="2200" dirty="0"/>
          </a:p>
        </p:txBody>
      </p:sp>
      <p:pic>
        <p:nvPicPr>
          <p:cNvPr id="7" name="Picture 6">
            <a:extLst>
              <a:ext uri="{FF2B5EF4-FFF2-40B4-BE49-F238E27FC236}">
                <a16:creationId xmlns:a16="http://schemas.microsoft.com/office/drawing/2014/main" id="{0C670069-0E61-D081-290F-501BCCEFAB70}"/>
              </a:ext>
            </a:extLst>
          </p:cNvPr>
          <p:cNvPicPr>
            <a:picLocks noChangeAspect="1"/>
          </p:cNvPicPr>
          <p:nvPr/>
        </p:nvPicPr>
        <p:blipFill>
          <a:blip r:embed="rId3"/>
          <a:stretch>
            <a:fillRect/>
          </a:stretch>
        </p:blipFill>
        <p:spPr>
          <a:xfrm>
            <a:off x="6172200" y="2038763"/>
            <a:ext cx="5181600" cy="3925062"/>
          </a:xfrm>
          <a:prstGeom prst="rect">
            <a:avLst/>
          </a:prstGeom>
          <a:noFill/>
        </p:spPr>
      </p:pic>
      <p:sp>
        <p:nvSpPr>
          <p:cNvPr id="3" name="Title 2">
            <a:extLst>
              <a:ext uri="{FF2B5EF4-FFF2-40B4-BE49-F238E27FC236}">
                <a16:creationId xmlns:a16="http://schemas.microsoft.com/office/drawing/2014/main" id="{67457D0A-A0E2-9980-D2FD-B5B6FA5E8F0E}"/>
              </a:ext>
            </a:extLst>
          </p:cNvPr>
          <p:cNvSpPr>
            <a:spLocks noGrp="1"/>
          </p:cNvSpPr>
          <p:nvPr>
            <p:ph type="title"/>
          </p:nvPr>
        </p:nvSpPr>
        <p:spPr>
          <a:xfrm>
            <a:off x="838200" y="365127"/>
            <a:ext cx="10515600" cy="1325563"/>
          </a:xfrm>
        </p:spPr>
        <p:txBody>
          <a:bodyPr anchor="ctr">
            <a:normAutofit/>
          </a:bodyPr>
          <a:lstStyle/>
          <a:p>
            <a:r>
              <a:rPr lang="en-AU" b="1"/>
              <a:t>Defining Psychosocial Supports </a:t>
            </a:r>
          </a:p>
        </p:txBody>
      </p:sp>
      <p:sp>
        <p:nvSpPr>
          <p:cNvPr id="4" name="Footer Placeholder 3">
            <a:extLst>
              <a:ext uri="{FF2B5EF4-FFF2-40B4-BE49-F238E27FC236}">
                <a16:creationId xmlns:a16="http://schemas.microsoft.com/office/drawing/2014/main" id="{02EA70B8-886C-34F7-A43A-37CFC15D384B}"/>
              </a:ext>
            </a:extLst>
          </p:cNvPr>
          <p:cNvSpPr>
            <a:spLocks noGrp="1"/>
          </p:cNvSpPr>
          <p:nvPr>
            <p:ph type="ftr" sz="quarter" idx="10"/>
          </p:nvPr>
        </p:nvSpPr>
        <p:spPr>
          <a:xfrm>
            <a:off x="849595" y="6402541"/>
            <a:ext cx="5918675" cy="365125"/>
          </a:xfrm>
        </p:spPr>
        <p:txBody>
          <a:bodyPr anchor="ctr">
            <a:normAutofit/>
          </a:bodyPr>
          <a:lstStyle/>
          <a:p>
            <a:pPr>
              <a:spcAft>
                <a:spcPts val="600"/>
              </a:spcAft>
            </a:pPr>
            <a:r>
              <a:rPr lang="en-US" dirty="0"/>
              <a:t>Sandra Eyre: Leading Reform Summit - 27 November 2024 </a:t>
            </a:r>
          </a:p>
          <a:p>
            <a:pPr>
              <a:spcAft>
                <a:spcPts val="600"/>
              </a:spcAft>
            </a:pPr>
            <a:endParaRPr lang="en-US" dirty="0"/>
          </a:p>
        </p:txBody>
      </p:sp>
      <p:sp>
        <p:nvSpPr>
          <p:cNvPr id="5" name="Slide Number Placeholder 4">
            <a:extLst>
              <a:ext uri="{FF2B5EF4-FFF2-40B4-BE49-F238E27FC236}">
                <a16:creationId xmlns:a16="http://schemas.microsoft.com/office/drawing/2014/main" id="{3A1DD31C-45CC-788D-8D93-B98DB1C5E557}"/>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2</a:t>
            </a:fld>
            <a:endParaRPr lang="en-US"/>
          </a:p>
        </p:txBody>
      </p:sp>
    </p:spTree>
    <p:extLst>
      <p:ext uri="{BB962C8B-B14F-4D97-AF65-F5344CB8AC3E}">
        <p14:creationId xmlns:p14="http://schemas.microsoft.com/office/powerpoint/2010/main" val="20435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F1B09D-B311-2EE4-91B1-5BAF44B256BA}"/>
              </a:ext>
            </a:extLst>
          </p:cNvPr>
          <p:cNvSpPr>
            <a:spLocks noGrp="1"/>
          </p:cNvSpPr>
          <p:nvPr>
            <p:ph sz="half" idx="2"/>
          </p:nvPr>
        </p:nvSpPr>
        <p:spPr>
          <a:xfrm>
            <a:off x="975360" y="1825625"/>
            <a:ext cx="5242560" cy="4351338"/>
          </a:xfrm>
        </p:spPr>
        <p:txBody>
          <a:bodyPr>
            <a:normAutofit/>
          </a:bodyPr>
          <a:lstStyle/>
          <a:p>
            <a:pPr lvl="1"/>
            <a:endParaRPr lang="en-AU" dirty="0"/>
          </a:p>
          <a:p>
            <a:pPr marL="457200" lvl="1" indent="0">
              <a:buNone/>
            </a:pPr>
            <a:endParaRPr lang="en-AU" dirty="0"/>
          </a:p>
          <a:p>
            <a:endParaRPr lang="en-AU" dirty="0"/>
          </a:p>
        </p:txBody>
      </p:sp>
      <p:sp>
        <p:nvSpPr>
          <p:cNvPr id="4" name="Footer Placeholder 3">
            <a:extLst>
              <a:ext uri="{FF2B5EF4-FFF2-40B4-BE49-F238E27FC236}">
                <a16:creationId xmlns:a16="http://schemas.microsoft.com/office/drawing/2014/main" id="{A5F2994F-ED3E-1C39-A23E-FF51B58D7A2B}"/>
              </a:ext>
            </a:extLst>
          </p:cNvPr>
          <p:cNvSpPr>
            <a:spLocks noGrp="1"/>
          </p:cNvSpPr>
          <p:nvPr>
            <p:ph type="ftr" sz="quarter" idx="10"/>
          </p:nvPr>
        </p:nvSpPr>
        <p:spPr>
          <a:xfrm>
            <a:off x="849595" y="6402541"/>
            <a:ext cx="5918675" cy="365125"/>
          </a:xfrm>
        </p:spPr>
        <p:txBody>
          <a:bodyPr anchor="ctr">
            <a:normAutofit/>
          </a:bodyPr>
          <a:lstStyle/>
          <a:p>
            <a:pPr>
              <a:spcAft>
                <a:spcPts val="600"/>
              </a:spcAft>
            </a:pPr>
            <a:r>
              <a:rPr lang="en-US" dirty="0"/>
              <a:t>Sandra Eyre: Leading Reform Summit - 27 November 2024 </a:t>
            </a:r>
            <a:endParaRPr lang="en-US"/>
          </a:p>
          <a:p>
            <a:pPr>
              <a:spcAft>
                <a:spcPts val="600"/>
              </a:spcAft>
            </a:pPr>
            <a:endParaRPr lang="en-US"/>
          </a:p>
        </p:txBody>
      </p:sp>
      <p:sp>
        <p:nvSpPr>
          <p:cNvPr id="5" name="Slide Number Placeholder 4">
            <a:extLst>
              <a:ext uri="{FF2B5EF4-FFF2-40B4-BE49-F238E27FC236}">
                <a16:creationId xmlns:a16="http://schemas.microsoft.com/office/drawing/2014/main" id="{FC493B5D-FDC2-8727-D5C1-737F67C5D2C5}"/>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20</a:t>
            </a:fld>
            <a:endParaRPr lang="en-US"/>
          </a:p>
        </p:txBody>
      </p:sp>
      <p:sp>
        <p:nvSpPr>
          <p:cNvPr id="8" name="Content Placeholder 7">
            <a:extLst>
              <a:ext uri="{FF2B5EF4-FFF2-40B4-BE49-F238E27FC236}">
                <a16:creationId xmlns:a16="http://schemas.microsoft.com/office/drawing/2014/main" id="{606DFC6A-2BF1-A587-755D-0243DC6F3D47}"/>
              </a:ext>
            </a:extLst>
          </p:cNvPr>
          <p:cNvSpPr>
            <a:spLocks noGrp="1"/>
          </p:cNvSpPr>
          <p:nvPr>
            <p:ph sz="half" idx="1"/>
          </p:nvPr>
        </p:nvSpPr>
        <p:spPr>
          <a:xfrm>
            <a:off x="838199" y="681037"/>
            <a:ext cx="10617679" cy="5495926"/>
          </a:xfrm>
        </p:spPr>
        <p:txBody>
          <a:bodyPr>
            <a:normAutofit lnSpcReduction="10000"/>
          </a:bodyPr>
          <a:lstStyle/>
          <a:p>
            <a:pPr marL="0" indent="0">
              <a:spcBef>
                <a:spcPct val="0"/>
              </a:spcBef>
              <a:buNone/>
            </a:pPr>
            <a:r>
              <a:rPr lang="en-AU" sz="4800" b="1" dirty="0">
                <a:solidFill>
                  <a:schemeClr val="accent2"/>
                </a:solidFill>
              </a:rPr>
              <a:t>Considerations – there are many</a:t>
            </a:r>
          </a:p>
          <a:p>
            <a:pPr marL="0" indent="0">
              <a:spcBef>
                <a:spcPct val="0"/>
              </a:spcBef>
              <a:buNone/>
            </a:pPr>
            <a:endParaRPr lang="en-AU" sz="4400" b="1" dirty="0">
              <a:solidFill>
                <a:schemeClr val="accent2"/>
              </a:solidFill>
            </a:endParaRPr>
          </a:p>
          <a:p>
            <a:pPr>
              <a:spcBef>
                <a:spcPct val="0"/>
              </a:spcBef>
            </a:pPr>
            <a:r>
              <a:rPr lang="en-AU" sz="4400" b="1" dirty="0">
                <a:solidFill>
                  <a:schemeClr val="accent2"/>
                </a:solidFill>
              </a:rPr>
              <a:t>Investment</a:t>
            </a:r>
          </a:p>
          <a:p>
            <a:pPr>
              <a:spcBef>
                <a:spcPct val="0"/>
              </a:spcBef>
            </a:pPr>
            <a:r>
              <a:rPr lang="en-AU" sz="4400" b="1" dirty="0">
                <a:solidFill>
                  <a:schemeClr val="accent2"/>
                </a:solidFill>
              </a:rPr>
              <a:t>Access and coordination</a:t>
            </a:r>
          </a:p>
          <a:p>
            <a:pPr>
              <a:spcBef>
                <a:spcPct val="0"/>
              </a:spcBef>
            </a:pPr>
            <a:r>
              <a:rPr lang="en-AU" sz="4400" b="1" dirty="0">
                <a:solidFill>
                  <a:schemeClr val="accent2"/>
                </a:solidFill>
              </a:rPr>
              <a:t>Existing services and programs</a:t>
            </a:r>
          </a:p>
          <a:p>
            <a:pPr>
              <a:spcBef>
                <a:spcPct val="0"/>
              </a:spcBef>
            </a:pPr>
            <a:r>
              <a:rPr lang="en-AU" sz="4400" b="1" dirty="0">
                <a:solidFill>
                  <a:schemeClr val="accent2"/>
                </a:solidFill>
              </a:rPr>
              <a:t>Workforce</a:t>
            </a:r>
          </a:p>
          <a:p>
            <a:pPr>
              <a:spcBef>
                <a:spcPct val="0"/>
              </a:spcBef>
            </a:pPr>
            <a:r>
              <a:rPr lang="en-AU" sz="4400" b="1" dirty="0">
                <a:solidFill>
                  <a:schemeClr val="accent2"/>
                </a:solidFill>
              </a:rPr>
              <a:t>Cultural considerations</a:t>
            </a:r>
          </a:p>
          <a:p>
            <a:pPr>
              <a:spcBef>
                <a:spcPct val="0"/>
              </a:spcBef>
            </a:pPr>
            <a:r>
              <a:rPr lang="en-AU" sz="4400" b="1" dirty="0">
                <a:solidFill>
                  <a:schemeClr val="accent2"/>
                </a:solidFill>
              </a:rPr>
              <a:t>Lived experience</a:t>
            </a:r>
          </a:p>
          <a:p>
            <a:pPr>
              <a:spcBef>
                <a:spcPct val="0"/>
              </a:spcBef>
            </a:pPr>
            <a:r>
              <a:rPr lang="en-AU" sz="4400" b="1">
                <a:solidFill>
                  <a:schemeClr val="accent2"/>
                </a:solidFill>
              </a:rPr>
              <a:t>Evidenced-base</a:t>
            </a:r>
            <a:r>
              <a:rPr lang="en-AU" sz="4400" b="1" dirty="0">
                <a:solidFill>
                  <a:schemeClr val="accent2"/>
                </a:solidFill>
              </a:rPr>
              <a:t>d</a:t>
            </a:r>
          </a:p>
          <a:p>
            <a:pPr>
              <a:spcBef>
                <a:spcPct val="0"/>
              </a:spcBef>
            </a:pPr>
            <a:endParaRPr lang="en-AU" sz="4400" b="1" dirty="0">
              <a:solidFill>
                <a:schemeClr val="accent2"/>
              </a:solidFill>
            </a:endParaRPr>
          </a:p>
          <a:p>
            <a:pPr marL="0" indent="0">
              <a:spcBef>
                <a:spcPct val="0"/>
              </a:spcBef>
              <a:buNone/>
            </a:pPr>
            <a:endParaRPr lang="en-AU" sz="4400" b="1" dirty="0">
              <a:solidFill>
                <a:schemeClr val="accent2"/>
              </a:solidFill>
            </a:endParaRPr>
          </a:p>
        </p:txBody>
      </p:sp>
    </p:spTree>
    <p:extLst>
      <p:ext uri="{BB962C8B-B14F-4D97-AF65-F5344CB8AC3E}">
        <p14:creationId xmlns:p14="http://schemas.microsoft.com/office/powerpoint/2010/main" val="143989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2BA8-543A-D04F-B5FF-D40A3CD96DFB}"/>
              </a:ext>
            </a:extLst>
          </p:cNvPr>
          <p:cNvSpPr>
            <a:spLocks noGrp="1"/>
          </p:cNvSpPr>
          <p:nvPr>
            <p:ph type="ctrTitle"/>
          </p:nvPr>
        </p:nvSpPr>
        <p:spPr/>
        <p:txBody>
          <a:bodyPr/>
          <a:lstStyle/>
          <a:p>
            <a:r>
              <a:rPr lang="en-US" dirty="0"/>
              <a:t>Thank you </a:t>
            </a:r>
          </a:p>
        </p:txBody>
      </p:sp>
      <p:sp>
        <p:nvSpPr>
          <p:cNvPr id="3" name="Subtitle 2">
            <a:extLst>
              <a:ext uri="{FF2B5EF4-FFF2-40B4-BE49-F238E27FC236}">
                <a16:creationId xmlns:a16="http://schemas.microsoft.com/office/drawing/2014/main" id="{07DB1F69-E878-324F-A82F-3608ED857355}"/>
              </a:ext>
            </a:extLst>
          </p:cNvPr>
          <p:cNvSpPr>
            <a:spLocks noGrp="1"/>
          </p:cNvSpPr>
          <p:nvPr>
            <p:ph type="subTitle" idx="1"/>
          </p:nvPr>
        </p:nvSpPr>
        <p:spPr/>
        <p:txBody>
          <a:bodyPr>
            <a:normAutofit fontScale="92500" lnSpcReduction="10000"/>
          </a:bodyPr>
          <a:lstStyle/>
          <a:p>
            <a:r>
              <a:rPr lang="en-US" dirty="0"/>
              <a:t>Sandra Eyre</a:t>
            </a:r>
          </a:p>
          <a:p>
            <a:r>
              <a:rPr lang="en-US" dirty="0"/>
              <a:t>Senior Director, Mental Health Alcohol and Other Drugs Strategy and Planning Branch</a:t>
            </a:r>
          </a:p>
          <a:p>
            <a:r>
              <a:rPr lang="en-US" dirty="0"/>
              <a:t>Department of Health</a:t>
            </a:r>
          </a:p>
          <a:p>
            <a:r>
              <a:rPr lang="en-US" dirty="0"/>
              <a:t>Leading Reform Summit 27 November 2024</a:t>
            </a:r>
          </a:p>
        </p:txBody>
      </p:sp>
    </p:spTree>
    <p:extLst>
      <p:ext uri="{BB962C8B-B14F-4D97-AF65-F5344CB8AC3E}">
        <p14:creationId xmlns:p14="http://schemas.microsoft.com/office/powerpoint/2010/main" val="352283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5DAAEA-B7CE-9232-AF91-06E62A182B23}"/>
              </a:ext>
            </a:extLst>
          </p:cNvPr>
          <p:cNvSpPr>
            <a:spLocks noGrp="1"/>
          </p:cNvSpPr>
          <p:nvPr>
            <p:ph idx="1"/>
          </p:nvPr>
        </p:nvSpPr>
        <p:spPr>
          <a:xfrm>
            <a:off x="838200" y="1825625"/>
            <a:ext cx="10515600" cy="4351338"/>
          </a:xfrm>
        </p:spPr>
        <p:txBody>
          <a:bodyPr>
            <a:normAutofit/>
          </a:bodyPr>
          <a:lstStyle/>
          <a:p>
            <a:pPr marL="0" indent="0">
              <a:buNone/>
            </a:pPr>
            <a:r>
              <a:rPr lang="en-AU" sz="2400" dirty="0"/>
              <a:t>Currently, both the Commonwealth and States and Territories are involved in funding, commissioning and delivery of psychosocial supports (in addition to the NDIS):</a:t>
            </a:r>
          </a:p>
          <a:p>
            <a:r>
              <a:rPr lang="en-AU" sz="2400" dirty="0"/>
              <a:t>States and Territories have generally prioritised funding and provision for those people with more severe mental illness entering the state public mental health system. These are delivered through non-government providers (NGOs).</a:t>
            </a:r>
          </a:p>
          <a:p>
            <a:r>
              <a:rPr lang="en-AU" sz="2400" dirty="0"/>
              <a:t>The Commonwealth more recently has provided supports through the National Psychosocial Support Measure and the National Psychosocial Support Transition (NPS-T) Continuity of Support (</a:t>
            </a:r>
            <a:r>
              <a:rPr lang="en-AU" sz="2400" dirty="0" err="1"/>
              <a:t>CoS</a:t>
            </a:r>
            <a:r>
              <a:rPr lang="en-AU" sz="2400" dirty="0"/>
              <a:t>) targeted at those people outside of the NDIS. Many of these supports are delivered by NGOs commissioned via Primary Health Networks (PHNs).</a:t>
            </a:r>
          </a:p>
          <a:p>
            <a:endParaRPr lang="en-AU" sz="2400" dirty="0"/>
          </a:p>
        </p:txBody>
      </p:sp>
      <p:sp>
        <p:nvSpPr>
          <p:cNvPr id="3" name="Title 2">
            <a:extLst>
              <a:ext uri="{FF2B5EF4-FFF2-40B4-BE49-F238E27FC236}">
                <a16:creationId xmlns:a16="http://schemas.microsoft.com/office/drawing/2014/main" id="{EA06F000-6EBE-70C4-06B5-FD637E4C2596}"/>
              </a:ext>
            </a:extLst>
          </p:cNvPr>
          <p:cNvSpPr>
            <a:spLocks noGrp="1"/>
          </p:cNvSpPr>
          <p:nvPr>
            <p:ph type="title"/>
          </p:nvPr>
        </p:nvSpPr>
        <p:spPr>
          <a:xfrm>
            <a:off x="838200" y="365127"/>
            <a:ext cx="10515600" cy="1325563"/>
          </a:xfrm>
        </p:spPr>
        <p:txBody>
          <a:bodyPr anchor="ctr">
            <a:normAutofit/>
          </a:bodyPr>
          <a:lstStyle/>
          <a:p>
            <a:r>
              <a:rPr lang="en-AU" sz="4100" b="1" dirty="0"/>
              <a:t>Current Arrangements for Psychosocial Supports in Australia </a:t>
            </a:r>
          </a:p>
        </p:txBody>
      </p:sp>
      <p:sp>
        <p:nvSpPr>
          <p:cNvPr id="10" name="Footer Placeholder 3">
            <a:extLst>
              <a:ext uri="{FF2B5EF4-FFF2-40B4-BE49-F238E27FC236}">
                <a16:creationId xmlns:a16="http://schemas.microsoft.com/office/drawing/2014/main" id="{959126C3-36D4-3934-0058-76DCA866485E}"/>
              </a:ext>
            </a:extLst>
          </p:cNvPr>
          <p:cNvSpPr>
            <a:spLocks noGrp="1"/>
          </p:cNvSpPr>
          <p:nvPr>
            <p:ph type="ftr" sz="quarter" idx="10"/>
          </p:nvPr>
        </p:nvSpPr>
        <p:spPr>
          <a:xfrm>
            <a:off x="849595" y="6402541"/>
            <a:ext cx="5918675" cy="365125"/>
          </a:xfrm>
        </p:spPr>
        <p:txBody>
          <a:bodyPr/>
          <a:lstStyle/>
          <a:p>
            <a:r>
              <a:rPr lang="en-US" dirty="0"/>
              <a:t>Sandra Eyre: Leading Reform Summit - 27 November 2024 </a:t>
            </a:r>
          </a:p>
          <a:p>
            <a:endParaRPr lang="en-US" dirty="0"/>
          </a:p>
        </p:txBody>
      </p:sp>
      <p:sp>
        <p:nvSpPr>
          <p:cNvPr id="5" name="Slide Number Placeholder 4">
            <a:extLst>
              <a:ext uri="{FF2B5EF4-FFF2-40B4-BE49-F238E27FC236}">
                <a16:creationId xmlns:a16="http://schemas.microsoft.com/office/drawing/2014/main" id="{5D432AFB-58CE-90BF-56D0-F77329FF2925}"/>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3</a:t>
            </a:fld>
            <a:endParaRPr lang="en-US"/>
          </a:p>
        </p:txBody>
      </p:sp>
    </p:spTree>
    <p:extLst>
      <p:ext uri="{BB962C8B-B14F-4D97-AF65-F5344CB8AC3E}">
        <p14:creationId xmlns:p14="http://schemas.microsoft.com/office/powerpoint/2010/main" val="215626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2C5D1-8815-3948-8E66-A56BA247BC92}"/>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AEED5E5-7B66-8A47-B6E2-CC9C6991CCF5}"/>
              </a:ext>
            </a:extLst>
          </p:cNvPr>
          <p:cNvSpPr>
            <a:spLocks noGrp="1"/>
          </p:cNvSpPr>
          <p:nvPr>
            <p:ph type="title"/>
          </p:nvPr>
        </p:nvSpPr>
        <p:spPr/>
        <p:txBody>
          <a:bodyPr/>
          <a:lstStyle/>
          <a:p>
            <a:r>
              <a:rPr lang="en-US" b="1" dirty="0">
                <a:solidFill>
                  <a:schemeClr val="tx1"/>
                </a:solidFill>
              </a:rPr>
              <a:t>Psychosocial supports in the Queensland continuum of care </a:t>
            </a:r>
          </a:p>
        </p:txBody>
      </p:sp>
      <p:sp>
        <p:nvSpPr>
          <p:cNvPr id="4" name="Footer Placeholder 3">
            <a:extLst>
              <a:ext uri="{FF2B5EF4-FFF2-40B4-BE49-F238E27FC236}">
                <a16:creationId xmlns:a16="http://schemas.microsoft.com/office/drawing/2014/main" id="{8A9A3D0D-A48F-BD44-B451-52F5ACAB6DE2}"/>
              </a:ext>
            </a:extLst>
          </p:cNvPr>
          <p:cNvSpPr>
            <a:spLocks noGrp="1"/>
          </p:cNvSpPr>
          <p:nvPr>
            <p:ph type="ftr" sz="quarter" idx="10"/>
          </p:nvPr>
        </p:nvSpPr>
        <p:spPr/>
        <p:txBody>
          <a:bodyPr/>
          <a:lstStyle/>
          <a:p>
            <a:r>
              <a:rPr lang="en-US" dirty="0"/>
              <a:t>Sandra Eyre: Leading Reform Summit - 27 November 2024 </a:t>
            </a:r>
          </a:p>
        </p:txBody>
      </p:sp>
      <p:sp>
        <p:nvSpPr>
          <p:cNvPr id="5" name="Slide Number Placeholder 4">
            <a:extLst>
              <a:ext uri="{FF2B5EF4-FFF2-40B4-BE49-F238E27FC236}">
                <a16:creationId xmlns:a16="http://schemas.microsoft.com/office/drawing/2014/main" id="{00AD90FB-DF80-7D46-842B-412EE1230FE0}"/>
              </a:ext>
            </a:extLst>
          </p:cNvPr>
          <p:cNvSpPr>
            <a:spLocks noGrp="1"/>
          </p:cNvSpPr>
          <p:nvPr>
            <p:ph type="sldNum" sz="quarter" idx="11"/>
          </p:nvPr>
        </p:nvSpPr>
        <p:spPr/>
        <p:txBody>
          <a:bodyPr/>
          <a:lstStyle/>
          <a:p>
            <a:fld id="{4DC4ADA5-6372-8E44-AF67-BE10CE1EBE1B}" type="slidenum">
              <a:rPr lang="en-US" smtClean="0"/>
              <a:pPr/>
              <a:t>4</a:t>
            </a:fld>
            <a:endParaRPr lang="en-US" dirty="0"/>
          </a:p>
        </p:txBody>
      </p:sp>
      <p:pic>
        <p:nvPicPr>
          <p:cNvPr id="6" name="Content Placeholder 4">
            <a:extLst>
              <a:ext uri="{FF2B5EF4-FFF2-40B4-BE49-F238E27FC236}">
                <a16:creationId xmlns:a16="http://schemas.microsoft.com/office/drawing/2014/main" id="{57F28492-36FE-6536-DC63-54CA1089422A}"/>
              </a:ext>
            </a:extLst>
          </p:cNvPr>
          <p:cNvPicPr>
            <a:picLocks noChangeAspect="1"/>
          </p:cNvPicPr>
          <p:nvPr/>
        </p:nvPicPr>
        <p:blipFill>
          <a:blip r:embed="rId3"/>
          <a:stretch>
            <a:fillRect/>
          </a:stretch>
        </p:blipFill>
        <p:spPr>
          <a:xfrm>
            <a:off x="821037" y="1614715"/>
            <a:ext cx="10520039" cy="4773158"/>
          </a:xfrm>
          <a:prstGeom prst="rect">
            <a:avLst/>
          </a:prstGeom>
        </p:spPr>
      </p:pic>
      <p:pic>
        <p:nvPicPr>
          <p:cNvPr id="7" name="Picture 6">
            <a:extLst>
              <a:ext uri="{FF2B5EF4-FFF2-40B4-BE49-F238E27FC236}">
                <a16:creationId xmlns:a16="http://schemas.microsoft.com/office/drawing/2014/main" id="{F9CF9CE9-9B1A-FC41-AFF2-3E5119DF0D72}"/>
              </a:ext>
            </a:extLst>
          </p:cNvPr>
          <p:cNvPicPr>
            <a:picLocks noChangeAspect="1"/>
          </p:cNvPicPr>
          <p:nvPr/>
        </p:nvPicPr>
        <p:blipFill>
          <a:blip r:embed="rId4"/>
          <a:stretch>
            <a:fillRect/>
          </a:stretch>
        </p:blipFill>
        <p:spPr>
          <a:xfrm>
            <a:off x="7490445" y="1515790"/>
            <a:ext cx="335309" cy="1719221"/>
          </a:xfrm>
          <a:prstGeom prst="rect">
            <a:avLst/>
          </a:prstGeom>
        </p:spPr>
      </p:pic>
      <p:pic>
        <p:nvPicPr>
          <p:cNvPr id="9" name="Picture 8">
            <a:extLst>
              <a:ext uri="{FF2B5EF4-FFF2-40B4-BE49-F238E27FC236}">
                <a16:creationId xmlns:a16="http://schemas.microsoft.com/office/drawing/2014/main" id="{E46C316F-FB0C-E6DC-693E-FA258972D15C}"/>
              </a:ext>
            </a:extLst>
          </p:cNvPr>
          <p:cNvPicPr>
            <a:picLocks noChangeAspect="1"/>
          </p:cNvPicPr>
          <p:nvPr/>
        </p:nvPicPr>
        <p:blipFill>
          <a:blip r:embed="rId4"/>
          <a:stretch>
            <a:fillRect/>
          </a:stretch>
        </p:blipFill>
        <p:spPr>
          <a:xfrm>
            <a:off x="9142099" y="1515790"/>
            <a:ext cx="186682" cy="1719221"/>
          </a:xfrm>
          <a:prstGeom prst="rect">
            <a:avLst/>
          </a:prstGeom>
        </p:spPr>
      </p:pic>
      <p:pic>
        <p:nvPicPr>
          <p:cNvPr id="13" name="Picture 12">
            <a:extLst>
              <a:ext uri="{FF2B5EF4-FFF2-40B4-BE49-F238E27FC236}">
                <a16:creationId xmlns:a16="http://schemas.microsoft.com/office/drawing/2014/main" id="{4D138C3B-2C3A-4AF1-86E3-32E075EAF243}"/>
              </a:ext>
            </a:extLst>
          </p:cNvPr>
          <p:cNvPicPr>
            <a:picLocks noChangeAspect="1"/>
          </p:cNvPicPr>
          <p:nvPr/>
        </p:nvPicPr>
        <p:blipFill>
          <a:blip r:embed="rId4"/>
          <a:stretch>
            <a:fillRect/>
          </a:stretch>
        </p:blipFill>
        <p:spPr>
          <a:xfrm>
            <a:off x="9904099" y="1515790"/>
            <a:ext cx="186682" cy="1719221"/>
          </a:xfrm>
          <a:prstGeom prst="rect">
            <a:avLst/>
          </a:prstGeom>
        </p:spPr>
      </p:pic>
    </p:spTree>
    <p:extLst>
      <p:ext uri="{BB962C8B-B14F-4D97-AF65-F5344CB8AC3E}">
        <p14:creationId xmlns:p14="http://schemas.microsoft.com/office/powerpoint/2010/main" val="359626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7CF125-3D09-A9AC-CCE9-9D8F778D03FA}"/>
              </a:ext>
            </a:extLst>
          </p:cNvPr>
          <p:cNvSpPr>
            <a:spLocks noGrp="1"/>
          </p:cNvSpPr>
          <p:nvPr>
            <p:ph sz="half" idx="1"/>
          </p:nvPr>
        </p:nvSpPr>
        <p:spPr>
          <a:xfrm>
            <a:off x="838200" y="1825625"/>
            <a:ext cx="5181600" cy="4351338"/>
          </a:xfrm>
        </p:spPr>
        <p:txBody>
          <a:bodyPr>
            <a:normAutofit/>
          </a:bodyPr>
          <a:lstStyle/>
          <a:p>
            <a:r>
              <a:rPr lang="en-AU" sz="2400" b="1" dirty="0"/>
              <a:t>Community Support Services</a:t>
            </a:r>
          </a:p>
          <a:p>
            <a:pPr lvl="1"/>
            <a:r>
              <a:rPr lang="en-AU" sz="2000" b="1" dirty="0"/>
              <a:t>Individual Recovery Support Program &amp; Group Based Peer Recovery Support program</a:t>
            </a:r>
          </a:p>
          <a:p>
            <a:pPr lvl="1"/>
            <a:r>
              <a:rPr lang="en-AU" sz="2000" b="1" dirty="0"/>
              <a:t>Range of other specialist and statewide psychosocial supports</a:t>
            </a:r>
          </a:p>
          <a:p>
            <a:pPr marL="228600" lvl="1">
              <a:spcBef>
                <a:spcPts val="1000"/>
              </a:spcBef>
            </a:pPr>
            <a:r>
              <a:rPr lang="en-AU" b="1"/>
              <a:t>Community </a:t>
            </a:r>
            <a:r>
              <a:rPr lang="en-AU" b="1" dirty="0"/>
              <a:t>bed based</a:t>
            </a:r>
          </a:p>
          <a:p>
            <a:pPr lvl="1"/>
            <a:r>
              <a:rPr lang="en-AU" sz="2000" b="1" dirty="0"/>
              <a:t>Psychosocial supports provided in Step-Up Step-Down and residential services</a:t>
            </a:r>
          </a:p>
          <a:p>
            <a:r>
              <a:rPr lang="en-AU" sz="2400" b="1" dirty="0"/>
              <a:t>crisis service responses </a:t>
            </a:r>
          </a:p>
          <a:p>
            <a:pPr lvl="1"/>
            <a:r>
              <a:rPr lang="en-AU" sz="2000" b="1" dirty="0"/>
              <a:t>Crisis support spaces</a:t>
            </a:r>
          </a:p>
          <a:p>
            <a:endParaRPr lang="en-AU" sz="2400" b="1" dirty="0"/>
          </a:p>
          <a:p>
            <a:endParaRPr lang="en-AU" sz="2400" b="1" dirty="0"/>
          </a:p>
          <a:p>
            <a:endParaRPr lang="en-AU" sz="2400" dirty="0"/>
          </a:p>
        </p:txBody>
      </p:sp>
      <p:sp>
        <p:nvSpPr>
          <p:cNvPr id="3" name="Title 2">
            <a:extLst>
              <a:ext uri="{FF2B5EF4-FFF2-40B4-BE49-F238E27FC236}">
                <a16:creationId xmlns:a16="http://schemas.microsoft.com/office/drawing/2014/main" id="{206845C4-37BC-5B9D-4761-46ED312B1E60}"/>
              </a:ext>
            </a:extLst>
          </p:cNvPr>
          <p:cNvSpPr>
            <a:spLocks noGrp="1"/>
          </p:cNvSpPr>
          <p:nvPr>
            <p:ph type="title"/>
          </p:nvPr>
        </p:nvSpPr>
        <p:spPr>
          <a:xfrm>
            <a:off x="838200" y="365127"/>
            <a:ext cx="10515600" cy="1325563"/>
          </a:xfrm>
        </p:spPr>
        <p:txBody>
          <a:bodyPr anchor="ctr">
            <a:normAutofit/>
          </a:bodyPr>
          <a:lstStyle/>
          <a:p>
            <a:r>
              <a:rPr lang="en-AU" b="1" dirty="0"/>
              <a:t>A system of psychosocial supports </a:t>
            </a:r>
          </a:p>
        </p:txBody>
      </p:sp>
      <p:sp>
        <p:nvSpPr>
          <p:cNvPr id="22" name="Footer Placeholder 4">
            <a:extLst>
              <a:ext uri="{FF2B5EF4-FFF2-40B4-BE49-F238E27FC236}">
                <a16:creationId xmlns:a16="http://schemas.microsoft.com/office/drawing/2014/main" id="{F60E154C-FC3D-0E43-04EE-14CE338F21BC}"/>
              </a:ext>
            </a:extLst>
          </p:cNvPr>
          <p:cNvSpPr>
            <a:spLocks noGrp="1"/>
          </p:cNvSpPr>
          <p:nvPr>
            <p:ph type="ftr" sz="quarter" idx="10"/>
          </p:nvPr>
        </p:nvSpPr>
        <p:spPr>
          <a:xfrm>
            <a:off x="849595" y="6402541"/>
            <a:ext cx="5918675" cy="365125"/>
          </a:xfrm>
        </p:spPr>
        <p:txBody>
          <a:bodyPr/>
          <a:lstStyle/>
          <a:p>
            <a:r>
              <a:rPr lang="en-US" dirty="0"/>
              <a:t>Sandra Eyre: Leading Reform Summit - 27 November 2024 </a:t>
            </a:r>
          </a:p>
          <a:p>
            <a:endParaRPr lang="en-US" dirty="0"/>
          </a:p>
        </p:txBody>
      </p:sp>
      <p:sp>
        <p:nvSpPr>
          <p:cNvPr id="5" name="Slide Number Placeholder 4">
            <a:extLst>
              <a:ext uri="{FF2B5EF4-FFF2-40B4-BE49-F238E27FC236}">
                <a16:creationId xmlns:a16="http://schemas.microsoft.com/office/drawing/2014/main" id="{CD5D0308-0CD0-6D87-438D-B69E2F86CE4A}"/>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5</a:t>
            </a:fld>
            <a:endParaRPr lang="en-US"/>
          </a:p>
        </p:txBody>
      </p:sp>
      <p:pic>
        <p:nvPicPr>
          <p:cNvPr id="18" name="Content Placeholder 17">
            <a:extLst>
              <a:ext uri="{FF2B5EF4-FFF2-40B4-BE49-F238E27FC236}">
                <a16:creationId xmlns:a16="http://schemas.microsoft.com/office/drawing/2014/main" id="{51326D50-35A3-9BA8-6B3F-CB416AD8CA42}"/>
              </a:ext>
            </a:extLst>
          </p:cNvPr>
          <p:cNvPicPr>
            <a:picLocks noGrp="1" noChangeAspect="1"/>
          </p:cNvPicPr>
          <p:nvPr>
            <p:ph sz="half" idx="2"/>
          </p:nvPr>
        </p:nvPicPr>
        <p:blipFill>
          <a:blip r:embed="rId3"/>
          <a:stretch>
            <a:fillRect/>
          </a:stretch>
        </p:blipFill>
        <p:spPr>
          <a:xfrm>
            <a:off x="6172200" y="1825625"/>
            <a:ext cx="5181600" cy="3632993"/>
          </a:xfrm>
          <a:prstGeom prst="rect">
            <a:avLst/>
          </a:prstGeom>
        </p:spPr>
      </p:pic>
    </p:spTree>
    <p:extLst>
      <p:ext uri="{BB962C8B-B14F-4D97-AF65-F5344CB8AC3E}">
        <p14:creationId xmlns:p14="http://schemas.microsoft.com/office/powerpoint/2010/main" val="124876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BAF2EB-7539-66F7-3E37-645467192E12}"/>
              </a:ext>
            </a:extLst>
          </p:cNvPr>
          <p:cNvSpPr>
            <a:spLocks noGrp="1"/>
          </p:cNvSpPr>
          <p:nvPr>
            <p:ph type="title"/>
          </p:nvPr>
        </p:nvSpPr>
        <p:spPr/>
        <p:txBody>
          <a:bodyPr/>
          <a:lstStyle/>
          <a:p>
            <a:r>
              <a:rPr lang="en-AU" b="1" dirty="0">
                <a:solidFill>
                  <a:schemeClr val="tx1"/>
                </a:solidFill>
              </a:rPr>
              <a:t>Mental Health Community Support Services Program (MHCSS)</a:t>
            </a:r>
          </a:p>
        </p:txBody>
      </p:sp>
      <p:sp>
        <p:nvSpPr>
          <p:cNvPr id="7" name="Footer Placeholder 6">
            <a:extLst>
              <a:ext uri="{FF2B5EF4-FFF2-40B4-BE49-F238E27FC236}">
                <a16:creationId xmlns:a16="http://schemas.microsoft.com/office/drawing/2014/main" id="{EC437743-3657-2810-5F39-6268EB3291D3}"/>
              </a:ext>
            </a:extLst>
          </p:cNvPr>
          <p:cNvSpPr>
            <a:spLocks noGrp="1"/>
          </p:cNvSpPr>
          <p:nvPr>
            <p:ph type="ftr" sz="quarter" idx="10"/>
          </p:nvPr>
        </p:nvSpPr>
        <p:spPr/>
        <p:txBody>
          <a:bodyPr/>
          <a:lstStyle/>
          <a:p>
            <a:r>
              <a:rPr lang="en-US" dirty="0"/>
              <a:t>Sandra Eyre: Leading Reform Summit - 27 November 2024 </a:t>
            </a:r>
          </a:p>
          <a:p>
            <a:endParaRPr lang="en-US" dirty="0"/>
          </a:p>
        </p:txBody>
      </p:sp>
      <p:sp>
        <p:nvSpPr>
          <p:cNvPr id="8" name="Slide Number Placeholder 7">
            <a:extLst>
              <a:ext uri="{FF2B5EF4-FFF2-40B4-BE49-F238E27FC236}">
                <a16:creationId xmlns:a16="http://schemas.microsoft.com/office/drawing/2014/main" id="{6069CE88-C1FD-BEB9-E921-22DC4EC5EBFA}"/>
              </a:ext>
            </a:extLst>
          </p:cNvPr>
          <p:cNvSpPr>
            <a:spLocks noGrp="1"/>
          </p:cNvSpPr>
          <p:nvPr>
            <p:ph type="sldNum" sz="quarter" idx="11"/>
          </p:nvPr>
        </p:nvSpPr>
        <p:spPr/>
        <p:txBody>
          <a:bodyPr/>
          <a:lstStyle/>
          <a:p>
            <a:fld id="{4DC4ADA5-6372-8E44-AF67-BE10CE1EBE1B}" type="slidenum">
              <a:rPr lang="en-US" smtClean="0"/>
              <a:pPr/>
              <a:t>6</a:t>
            </a:fld>
            <a:endParaRPr lang="en-US" dirty="0"/>
          </a:p>
        </p:txBody>
      </p:sp>
      <p:sp>
        <p:nvSpPr>
          <p:cNvPr id="3" name="Content Placeholder 2">
            <a:extLst>
              <a:ext uri="{FF2B5EF4-FFF2-40B4-BE49-F238E27FC236}">
                <a16:creationId xmlns:a16="http://schemas.microsoft.com/office/drawing/2014/main" id="{091CB373-0363-867B-CD05-81169553A8EC}"/>
              </a:ext>
            </a:extLst>
          </p:cNvPr>
          <p:cNvSpPr>
            <a:spLocks noGrp="1"/>
          </p:cNvSpPr>
          <p:nvPr>
            <p:ph sz="half" idx="2"/>
          </p:nvPr>
        </p:nvSpPr>
        <p:spPr>
          <a:xfrm>
            <a:off x="839789" y="2505075"/>
            <a:ext cx="10133011" cy="3684588"/>
          </a:xfrm>
        </p:spPr>
        <p:txBody>
          <a:bodyPr>
            <a:normAutofit fontScale="92500" lnSpcReduction="20000"/>
          </a:bodyPr>
          <a:lstStyle/>
          <a:p>
            <a:r>
              <a:rPr lang="en-AU" sz="4400" dirty="0"/>
              <a:t>Individual Recovery Support Program</a:t>
            </a:r>
          </a:p>
          <a:p>
            <a:r>
              <a:rPr lang="en-AU" sz="4400" dirty="0"/>
              <a:t>Group Based Peer Recovery Support program</a:t>
            </a:r>
          </a:p>
          <a:p>
            <a:r>
              <a:rPr lang="en-AU" sz="4400" dirty="0"/>
              <a:t>Individuals at Risk of Homelessness program</a:t>
            </a:r>
          </a:p>
          <a:p>
            <a:r>
              <a:rPr lang="en-AU" sz="4400" dirty="0"/>
              <a:t>Transition from Correctional Facilities program</a:t>
            </a:r>
          </a:p>
          <a:p>
            <a:endParaRPr lang="en-AU" dirty="0"/>
          </a:p>
        </p:txBody>
      </p:sp>
    </p:spTree>
    <p:extLst>
      <p:ext uri="{BB962C8B-B14F-4D97-AF65-F5344CB8AC3E}">
        <p14:creationId xmlns:p14="http://schemas.microsoft.com/office/powerpoint/2010/main" val="202743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CA2C0190-16B9-30CB-5C6F-E7009E085344}"/>
              </a:ext>
            </a:extLst>
          </p:cNvPr>
          <p:cNvSpPr>
            <a:spLocks noGrp="1"/>
          </p:cNvSpPr>
          <p:nvPr>
            <p:ph sz="half" idx="1"/>
          </p:nvPr>
        </p:nvSpPr>
        <p:spPr>
          <a:xfrm>
            <a:off x="838200" y="1825625"/>
            <a:ext cx="5181600" cy="4351338"/>
          </a:xfrm>
        </p:spPr>
        <p:txBody>
          <a:bodyPr>
            <a:normAutofit fontScale="92500"/>
          </a:bodyPr>
          <a:lstStyle/>
          <a:p>
            <a:r>
              <a:rPr lang="en-AU" dirty="0"/>
              <a:t>Governance is critical element in program design</a:t>
            </a:r>
          </a:p>
          <a:p>
            <a:r>
              <a:rPr lang="en-AU" dirty="0"/>
              <a:t>Warm handovers with the HHS</a:t>
            </a:r>
          </a:p>
          <a:p>
            <a:r>
              <a:rPr lang="en-AU" dirty="0"/>
              <a:t>Flexibility required – locally and to tailor for individual recovery</a:t>
            </a:r>
          </a:p>
          <a:p>
            <a:r>
              <a:rPr lang="en-AU" dirty="0"/>
              <a:t>Duration of delivery needs to be tailored to individuals need</a:t>
            </a:r>
          </a:p>
          <a:p>
            <a:r>
              <a:rPr lang="en-AU" dirty="0"/>
              <a:t>Staffing turnover is a given and relationship with HHS is critical</a:t>
            </a:r>
          </a:p>
          <a:p>
            <a:endParaRPr lang="en-US" dirty="0"/>
          </a:p>
        </p:txBody>
      </p:sp>
      <p:pic>
        <p:nvPicPr>
          <p:cNvPr id="10" name="Content Placeholder 9" descr="A blue cover of a mental health community support service report&#10;&#10;Description automatically generated">
            <a:extLst>
              <a:ext uri="{FF2B5EF4-FFF2-40B4-BE49-F238E27FC236}">
                <a16:creationId xmlns:a16="http://schemas.microsoft.com/office/drawing/2014/main" id="{A669EFB2-0DA2-83BB-669E-1C80A1AAF860}"/>
              </a:ext>
            </a:extLst>
          </p:cNvPr>
          <p:cNvPicPr>
            <a:picLocks noGrp="1" noChangeAspect="1"/>
          </p:cNvPicPr>
          <p:nvPr>
            <p:ph sz="half" idx="2"/>
          </p:nvPr>
        </p:nvPicPr>
        <p:blipFill>
          <a:blip r:embed="rId3"/>
          <a:stretch>
            <a:fillRect/>
          </a:stretch>
        </p:blipFill>
        <p:spPr>
          <a:xfrm>
            <a:off x="6896100" y="1371857"/>
            <a:ext cx="3695699" cy="5205212"/>
          </a:xfrm>
          <a:noFill/>
        </p:spPr>
      </p:pic>
      <p:sp>
        <p:nvSpPr>
          <p:cNvPr id="6" name="Title 5">
            <a:extLst>
              <a:ext uri="{FF2B5EF4-FFF2-40B4-BE49-F238E27FC236}">
                <a16:creationId xmlns:a16="http://schemas.microsoft.com/office/drawing/2014/main" id="{36D748E4-663A-4D3E-3568-E80060D7B189}"/>
              </a:ext>
            </a:extLst>
          </p:cNvPr>
          <p:cNvSpPr>
            <a:spLocks noGrp="1"/>
          </p:cNvSpPr>
          <p:nvPr>
            <p:ph type="title"/>
          </p:nvPr>
        </p:nvSpPr>
        <p:spPr>
          <a:xfrm>
            <a:off x="838200" y="365127"/>
            <a:ext cx="10515600" cy="1325563"/>
          </a:xfrm>
        </p:spPr>
        <p:txBody>
          <a:bodyPr anchor="ctr">
            <a:normAutofit/>
          </a:bodyPr>
          <a:lstStyle/>
          <a:p>
            <a:r>
              <a:rPr lang="en-AU" b="1"/>
              <a:t>Mental Health Community Support Services Evaluation </a:t>
            </a:r>
          </a:p>
        </p:txBody>
      </p:sp>
      <p:sp>
        <p:nvSpPr>
          <p:cNvPr id="17" name="Footer Placeholder 4">
            <a:extLst>
              <a:ext uri="{FF2B5EF4-FFF2-40B4-BE49-F238E27FC236}">
                <a16:creationId xmlns:a16="http://schemas.microsoft.com/office/drawing/2014/main" id="{D13084FA-F568-85D6-A004-947AEE37A823}"/>
              </a:ext>
            </a:extLst>
          </p:cNvPr>
          <p:cNvSpPr>
            <a:spLocks noGrp="1"/>
          </p:cNvSpPr>
          <p:nvPr>
            <p:ph type="ftr" sz="quarter" idx="10"/>
          </p:nvPr>
        </p:nvSpPr>
        <p:spPr>
          <a:xfrm>
            <a:off x="849595" y="6402541"/>
            <a:ext cx="5918675" cy="365125"/>
          </a:xfrm>
        </p:spPr>
        <p:txBody>
          <a:bodyPr/>
          <a:lstStyle/>
          <a:p>
            <a:r>
              <a:rPr lang="en-US" dirty="0"/>
              <a:t>Sandra Eyre: Leading Reform Summit - 27 November 2024 </a:t>
            </a:r>
          </a:p>
          <a:p>
            <a:endParaRPr lang="en-US" dirty="0"/>
          </a:p>
        </p:txBody>
      </p:sp>
      <p:sp>
        <p:nvSpPr>
          <p:cNvPr id="8" name="Slide Number Placeholder 7">
            <a:extLst>
              <a:ext uri="{FF2B5EF4-FFF2-40B4-BE49-F238E27FC236}">
                <a16:creationId xmlns:a16="http://schemas.microsoft.com/office/drawing/2014/main" id="{494DCCA9-409F-B78A-5C54-C027FB4AE695}"/>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7</a:t>
            </a:fld>
            <a:endParaRPr lang="en-US" dirty="0"/>
          </a:p>
        </p:txBody>
      </p:sp>
    </p:spTree>
    <p:extLst>
      <p:ext uri="{BB962C8B-B14F-4D97-AF65-F5344CB8AC3E}">
        <p14:creationId xmlns:p14="http://schemas.microsoft.com/office/powerpoint/2010/main" val="377409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descr="A blue cover of a mental health community support service report&#10;&#10;Description automatically generated">
            <a:extLst>
              <a:ext uri="{FF2B5EF4-FFF2-40B4-BE49-F238E27FC236}">
                <a16:creationId xmlns:a16="http://schemas.microsoft.com/office/drawing/2014/main" id="{659CCC02-8343-0364-4D74-61C048853FDB}"/>
              </a:ext>
            </a:extLst>
          </p:cNvPr>
          <p:cNvPicPr>
            <a:picLocks noGrp="1" noChangeAspect="1"/>
          </p:cNvPicPr>
          <p:nvPr>
            <p:ph sz="half" idx="1"/>
          </p:nvPr>
        </p:nvPicPr>
        <p:blipFill>
          <a:blip r:embed="rId3"/>
          <a:stretch>
            <a:fillRect/>
          </a:stretch>
        </p:blipFill>
        <p:spPr>
          <a:xfrm>
            <a:off x="533400" y="1440846"/>
            <a:ext cx="3611880" cy="4963303"/>
          </a:xfrm>
          <a:noFill/>
        </p:spPr>
      </p:pic>
      <p:sp>
        <p:nvSpPr>
          <p:cNvPr id="2" name="Content Placeholder 1">
            <a:extLst>
              <a:ext uri="{FF2B5EF4-FFF2-40B4-BE49-F238E27FC236}">
                <a16:creationId xmlns:a16="http://schemas.microsoft.com/office/drawing/2014/main" id="{FF90062D-D4BC-0273-CA37-21982FF2D51F}"/>
              </a:ext>
            </a:extLst>
          </p:cNvPr>
          <p:cNvSpPr>
            <a:spLocks noGrp="1"/>
          </p:cNvSpPr>
          <p:nvPr>
            <p:ph sz="half" idx="2"/>
          </p:nvPr>
        </p:nvSpPr>
        <p:spPr>
          <a:xfrm>
            <a:off x="5044440" y="1273175"/>
            <a:ext cx="6309360" cy="4963302"/>
          </a:xfrm>
        </p:spPr>
        <p:txBody>
          <a:bodyPr>
            <a:noAutofit/>
          </a:bodyPr>
          <a:lstStyle/>
          <a:p>
            <a:r>
              <a:rPr lang="en-AU" sz="3200" dirty="0"/>
              <a:t>Streamlining current referral processes between HHS and MHCSS Providers </a:t>
            </a:r>
          </a:p>
          <a:p>
            <a:r>
              <a:rPr lang="en-AU" sz="3200" dirty="0"/>
              <a:t>Workforce readiness</a:t>
            </a:r>
          </a:p>
          <a:p>
            <a:r>
              <a:rPr lang="en-AU" sz="3200" dirty="0"/>
              <a:t>Improving consistency in program delivery</a:t>
            </a:r>
          </a:p>
          <a:p>
            <a:r>
              <a:rPr lang="en-AU" sz="3200" dirty="0"/>
              <a:t>Introduction of standardised outcomes measures</a:t>
            </a:r>
          </a:p>
          <a:p>
            <a:r>
              <a:rPr lang="en-AU" sz="3200" dirty="0"/>
              <a:t>Explore options for future program design </a:t>
            </a:r>
          </a:p>
          <a:p>
            <a:endParaRPr lang="en-AU" sz="3200" dirty="0"/>
          </a:p>
        </p:txBody>
      </p:sp>
      <p:sp>
        <p:nvSpPr>
          <p:cNvPr id="4" name="Title 3">
            <a:extLst>
              <a:ext uri="{FF2B5EF4-FFF2-40B4-BE49-F238E27FC236}">
                <a16:creationId xmlns:a16="http://schemas.microsoft.com/office/drawing/2014/main" id="{3EC94AD4-8701-931F-E008-D91E7378E283}"/>
              </a:ext>
            </a:extLst>
          </p:cNvPr>
          <p:cNvSpPr>
            <a:spLocks noGrp="1"/>
          </p:cNvSpPr>
          <p:nvPr>
            <p:ph type="title"/>
          </p:nvPr>
        </p:nvSpPr>
        <p:spPr>
          <a:xfrm>
            <a:off x="838200" y="365127"/>
            <a:ext cx="10515600" cy="1325563"/>
          </a:xfrm>
        </p:spPr>
        <p:txBody>
          <a:bodyPr anchor="ctr">
            <a:normAutofit/>
          </a:bodyPr>
          <a:lstStyle/>
          <a:p>
            <a:r>
              <a:rPr lang="en-AU" b="1" dirty="0"/>
              <a:t>Considerations for service improvement </a:t>
            </a:r>
          </a:p>
        </p:txBody>
      </p:sp>
      <p:sp>
        <p:nvSpPr>
          <p:cNvPr id="12" name="Footer Placeholder 4">
            <a:extLst>
              <a:ext uri="{FF2B5EF4-FFF2-40B4-BE49-F238E27FC236}">
                <a16:creationId xmlns:a16="http://schemas.microsoft.com/office/drawing/2014/main" id="{BD7EAC0A-ECB1-28A1-C870-5E8F3B9A89FD}"/>
              </a:ext>
            </a:extLst>
          </p:cNvPr>
          <p:cNvSpPr>
            <a:spLocks noGrp="1"/>
          </p:cNvSpPr>
          <p:nvPr>
            <p:ph type="ftr" sz="quarter" idx="10"/>
          </p:nvPr>
        </p:nvSpPr>
        <p:spPr>
          <a:xfrm>
            <a:off x="849595" y="6402541"/>
            <a:ext cx="5918675" cy="365125"/>
          </a:xfrm>
        </p:spPr>
        <p:txBody>
          <a:bodyPr/>
          <a:lstStyle/>
          <a:p>
            <a:r>
              <a:rPr lang="en-US" dirty="0"/>
              <a:t>Sandra Eyre: Leading Reform Summit - 27 November 2024 </a:t>
            </a:r>
          </a:p>
          <a:p>
            <a:endParaRPr lang="en-US" dirty="0"/>
          </a:p>
        </p:txBody>
      </p:sp>
      <p:sp>
        <p:nvSpPr>
          <p:cNvPr id="6" name="Slide Number Placeholder 5">
            <a:extLst>
              <a:ext uri="{FF2B5EF4-FFF2-40B4-BE49-F238E27FC236}">
                <a16:creationId xmlns:a16="http://schemas.microsoft.com/office/drawing/2014/main" id="{0F2DD66E-7244-B4A3-84D5-8CD75F3E3CA4}"/>
              </a:ext>
            </a:extLst>
          </p:cNvPr>
          <p:cNvSpPr>
            <a:spLocks noGrp="1"/>
          </p:cNvSpPr>
          <p:nvPr>
            <p:ph type="sldNum" sz="quarter" idx="11"/>
          </p:nvPr>
        </p:nvSpPr>
        <p:spPr>
          <a:xfrm>
            <a:off x="243406" y="6404149"/>
            <a:ext cx="930217" cy="363517"/>
          </a:xfrm>
        </p:spPr>
        <p:txBody>
          <a:bodyPr anchor="ctr">
            <a:normAutofit/>
          </a:bodyPr>
          <a:lstStyle/>
          <a:p>
            <a:pPr>
              <a:spcAft>
                <a:spcPts val="600"/>
              </a:spcAft>
            </a:pPr>
            <a:fld id="{4DC4ADA5-6372-8E44-AF67-BE10CE1EBE1B}" type="slidenum">
              <a:rPr lang="en-US" smtClean="0"/>
              <a:pPr>
                <a:spcAft>
                  <a:spcPts val="600"/>
                </a:spcAft>
              </a:pPr>
              <a:t>8</a:t>
            </a:fld>
            <a:endParaRPr lang="en-US"/>
          </a:p>
        </p:txBody>
      </p:sp>
    </p:spTree>
    <p:extLst>
      <p:ext uri="{BB962C8B-B14F-4D97-AF65-F5344CB8AC3E}">
        <p14:creationId xmlns:p14="http://schemas.microsoft.com/office/powerpoint/2010/main" val="292803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Oval 13">
            <a:extLst>
              <a:ext uri="{FF2B5EF4-FFF2-40B4-BE49-F238E27FC236}">
                <a16:creationId xmlns:a16="http://schemas.microsoft.com/office/drawing/2014/main" id="{1D97F1CF-1F60-75D9-81E8-D3C4AD7D7AEC}"/>
              </a:ext>
            </a:extLst>
          </p:cNvPr>
          <p:cNvSpPr>
            <a:spLocks noChangeArrowheads="1"/>
          </p:cNvSpPr>
          <p:nvPr/>
        </p:nvSpPr>
        <p:spPr bwMode="auto">
          <a:xfrm>
            <a:off x="4339993" y="1839987"/>
            <a:ext cx="690025" cy="687662"/>
          </a:xfrm>
          <a:prstGeom prst="ellipse">
            <a:avLst/>
          </a:prstGeom>
          <a:gradFill>
            <a:gsLst>
              <a:gs pos="98000">
                <a:schemeClr val="accent3"/>
              </a:gs>
              <a:gs pos="0">
                <a:schemeClr val="accent3">
                  <a:lumMod val="75000"/>
                </a:schemeClr>
              </a:gs>
            </a:gsLst>
            <a:lin ang="108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 name="Freeform 10">
            <a:extLst>
              <a:ext uri="{FF2B5EF4-FFF2-40B4-BE49-F238E27FC236}">
                <a16:creationId xmlns:a16="http://schemas.microsoft.com/office/drawing/2014/main" id="{1F2DBC5D-CE74-6CDA-B134-BA48159E33DF}"/>
              </a:ext>
            </a:extLst>
          </p:cNvPr>
          <p:cNvSpPr>
            <a:spLocks noEditPoints="1"/>
          </p:cNvSpPr>
          <p:nvPr/>
        </p:nvSpPr>
        <p:spPr bwMode="auto">
          <a:xfrm>
            <a:off x="4295197" y="1796270"/>
            <a:ext cx="770370" cy="772734"/>
          </a:xfrm>
          <a:custGeom>
            <a:avLst/>
            <a:gdLst/>
            <a:ahLst/>
            <a:cxnLst>
              <a:cxn ang="0">
                <a:pos x="113" y="0"/>
              </a:cxn>
              <a:cxn ang="0">
                <a:pos x="0" y="113"/>
              </a:cxn>
              <a:cxn ang="0">
                <a:pos x="113" y="227"/>
              </a:cxn>
              <a:cxn ang="0">
                <a:pos x="226" y="113"/>
              </a:cxn>
              <a:cxn ang="0">
                <a:pos x="113" y="0"/>
              </a:cxn>
              <a:cxn ang="0">
                <a:pos x="113" y="208"/>
              </a:cxn>
              <a:cxn ang="0">
                <a:pos x="18" y="113"/>
              </a:cxn>
              <a:cxn ang="0">
                <a:pos x="113" y="18"/>
              </a:cxn>
              <a:cxn ang="0">
                <a:pos x="208" y="113"/>
              </a:cxn>
              <a:cxn ang="0">
                <a:pos x="113" y="208"/>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13" y="208"/>
                </a:moveTo>
                <a:cubicBezTo>
                  <a:pt x="60" y="208"/>
                  <a:pt x="18" y="166"/>
                  <a:pt x="18" y="113"/>
                </a:cubicBezTo>
                <a:cubicBezTo>
                  <a:pt x="18" y="61"/>
                  <a:pt x="60" y="18"/>
                  <a:pt x="113" y="18"/>
                </a:cubicBezTo>
                <a:cubicBezTo>
                  <a:pt x="165" y="18"/>
                  <a:pt x="208" y="61"/>
                  <a:pt x="208" y="113"/>
                </a:cubicBezTo>
                <a:cubicBezTo>
                  <a:pt x="208" y="166"/>
                  <a:pt x="165" y="208"/>
                  <a:pt x="113" y="20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6">
            <a:extLst>
              <a:ext uri="{FF2B5EF4-FFF2-40B4-BE49-F238E27FC236}">
                <a16:creationId xmlns:a16="http://schemas.microsoft.com/office/drawing/2014/main" id="{7F12FA21-A00F-5581-7388-3AE6830EB1B3}"/>
              </a:ext>
            </a:extLst>
          </p:cNvPr>
          <p:cNvSpPr>
            <a:spLocks noChangeAspect="1"/>
          </p:cNvSpPr>
          <p:nvPr/>
        </p:nvSpPr>
        <p:spPr bwMode="auto">
          <a:xfrm>
            <a:off x="4556604" y="2037682"/>
            <a:ext cx="277812" cy="139430"/>
          </a:xfrm>
          <a:custGeom>
            <a:avLst/>
            <a:gdLst/>
            <a:ahLst/>
            <a:cxnLst>
              <a:cxn ang="0">
                <a:pos x="244" y="72"/>
              </a:cxn>
              <a:cxn ang="0">
                <a:pos x="232" y="60"/>
              </a:cxn>
              <a:cxn ang="0">
                <a:pos x="232" y="41"/>
              </a:cxn>
              <a:cxn ang="0">
                <a:pos x="172" y="101"/>
              </a:cxn>
              <a:cxn ang="0">
                <a:pos x="148" y="124"/>
              </a:cxn>
              <a:cxn ang="0">
                <a:pos x="140" y="128"/>
              </a:cxn>
              <a:cxn ang="0">
                <a:pos x="132" y="124"/>
              </a:cxn>
              <a:cxn ang="0">
                <a:pos x="76" y="69"/>
              </a:cxn>
              <a:cxn ang="0">
                <a:pos x="20" y="124"/>
              </a:cxn>
              <a:cxn ang="0">
                <a:pos x="12" y="128"/>
              </a:cxn>
              <a:cxn ang="0">
                <a:pos x="0" y="116"/>
              </a:cxn>
              <a:cxn ang="0">
                <a:pos x="4" y="108"/>
              </a:cxn>
              <a:cxn ang="0">
                <a:pos x="68" y="44"/>
              </a:cxn>
              <a:cxn ang="0">
                <a:pos x="76" y="40"/>
              </a:cxn>
              <a:cxn ang="0">
                <a:pos x="84" y="44"/>
              </a:cxn>
              <a:cxn ang="0">
                <a:pos x="140" y="99"/>
              </a:cxn>
              <a:cxn ang="0">
                <a:pos x="155" y="84"/>
              </a:cxn>
              <a:cxn ang="0">
                <a:pos x="157" y="82"/>
              </a:cxn>
              <a:cxn ang="0">
                <a:pos x="164" y="76"/>
              </a:cxn>
              <a:cxn ang="0">
                <a:pos x="215" y="24"/>
              </a:cxn>
              <a:cxn ang="0">
                <a:pos x="196" y="24"/>
              </a:cxn>
              <a:cxn ang="0">
                <a:pos x="184" y="12"/>
              </a:cxn>
              <a:cxn ang="0">
                <a:pos x="196" y="0"/>
              </a:cxn>
              <a:cxn ang="0">
                <a:pos x="244" y="0"/>
              </a:cxn>
              <a:cxn ang="0">
                <a:pos x="256" y="12"/>
              </a:cxn>
              <a:cxn ang="0">
                <a:pos x="256" y="60"/>
              </a:cxn>
              <a:cxn ang="0">
                <a:pos x="244" y="72"/>
              </a:cxn>
            </a:cxnLst>
            <a:rect l="0" t="0" r="r" b="b"/>
            <a:pathLst>
              <a:path w="256" h="128">
                <a:moveTo>
                  <a:pt x="244" y="72"/>
                </a:moveTo>
                <a:cubicBezTo>
                  <a:pt x="237" y="72"/>
                  <a:pt x="232" y="67"/>
                  <a:pt x="232" y="60"/>
                </a:cubicBezTo>
                <a:cubicBezTo>
                  <a:pt x="232" y="41"/>
                  <a:pt x="232" y="41"/>
                  <a:pt x="232" y="41"/>
                </a:cubicBezTo>
                <a:cubicBezTo>
                  <a:pt x="172" y="101"/>
                  <a:pt x="172" y="101"/>
                  <a:pt x="172" y="101"/>
                </a:cubicBezTo>
                <a:cubicBezTo>
                  <a:pt x="148" y="124"/>
                  <a:pt x="148" y="124"/>
                  <a:pt x="148" y="124"/>
                </a:cubicBezTo>
                <a:cubicBezTo>
                  <a:pt x="146" y="127"/>
                  <a:pt x="143" y="128"/>
                  <a:pt x="140" y="128"/>
                </a:cubicBezTo>
                <a:cubicBezTo>
                  <a:pt x="137" y="128"/>
                  <a:pt x="134" y="127"/>
                  <a:pt x="132" y="124"/>
                </a:cubicBezTo>
                <a:cubicBezTo>
                  <a:pt x="76" y="69"/>
                  <a:pt x="76" y="69"/>
                  <a:pt x="76" y="69"/>
                </a:cubicBezTo>
                <a:cubicBezTo>
                  <a:pt x="20" y="124"/>
                  <a:pt x="20" y="124"/>
                  <a:pt x="20" y="124"/>
                </a:cubicBezTo>
                <a:cubicBezTo>
                  <a:pt x="18" y="127"/>
                  <a:pt x="15" y="128"/>
                  <a:pt x="12" y="128"/>
                </a:cubicBezTo>
                <a:cubicBezTo>
                  <a:pt x="5" y="128"/>
                  <a:pt x="0" y="123"/>
                  <a:pt x="0" y="116"/>
                </a:cubicBezTo>
                <a:cubicBezTo>
                  <a:pt x="0" y="113"/>
                  <a:pt x="1" y="110"/>
                  <a:pt x="4" y="108"/>
                </a:cubicBezTo>
                <a:cubicBezTo>
                  <a:pt x="68" y="44"/>
                  <a:pt x="68" y="44"/>
                  <a:pt x="68" y="44"/>
                </a:cubicBezTo>
                <a:cubicBezTo>
                  <a:pt x="70" y="41"/>
                  <a:pt x="73" y="40"/>
                  <a:pt x="76" y="40"/>
                </a:cubicBezTo>
                <a:cubicBezTo>
                  <a:pt x="79" y="40"/>
                  <a:pt x="82" y="41"/>
                  <a:pt x="84" y="44"/>
                </a:cubicBezTo>
                <a:cubicBezTo>
                  <a:pt x="140" y="99"/>
                  <a:pt x="140" y="99"/>
                  <a:pt x="140" y="99"/>
                </a:cubicBezTo>
                <a:cubicBezTo>
                  <a:pt x="155" y="84"/>
                  <a:pt x="155" y="84"/>
                  <a:pt x="155" y="84"/>
                </a:cubicBezTo>
                <a:cubicBezTo>
                  <a:pt x="157" y="82"/>
                  <a:pt x="157" y="82"/>
                  <a:pt x="157" y="82"/>
                </a:cubicBezTo>
                <a:cubicBezTo>
                  <a:pt x="164" y="76"/>
                  <a:pt x="164" y="76"/>
                  <a:pt x="164" y="76"/>
                </a:cubicBezTo>
                <a:cubicBezTo>
                  <a:pt x="215" y="24"/>
                  <a:pt x="215" y="24"/>
                  <a:pt x="215" y="24"/>
                </a:cubicBezTo>
                <a:cubicBezTo>
                  <a:pt x="196" y="24"/>
                  <a:pt x="196" y="24"/>
                  <a:pt x="196" y="24"/>
                </a:cubicBezTo>
                <a:cubicBezTo>
                  <a:pt x="189" y="24"/>
                  <a:pt x="184" y="19"/>
                  <a:pt x="184" y="12"/>
                </a:cubicBezTo>
                <a:cubicBezTo>
                  <a:pt x="184" y="5"/>
                  <a:pt x="189" y="0"/>
                  <a:pt x="196" y="0"/>
                </a:cubicBezTo>
                <a:cubicBezTo>
                  <a:pt x="244" y="0"/>
                  <a:pt x="244" y="0"/>
                  <a:pt x="244" y="0"/>
                </a:cubicBezTo>
                <a:cubicBezTo>
                  <a:pt x="251" y="0"/>
                  <a:pt x="256" y="5"/>
                  <a:pt x="256" y="12"/>
                </a:cubicBezTo>
                <a:cubicBezTo>
                  <a:pt x="256" y="60"/>
                  <a:pt x="256" y="60"/>
                  <a:pt x="256" y="60"/>
                </a:cubicBezTo>
                <a:cubicBezTo>
                  <a:pt x="256" y="67"/>
                  <a:pt x="251" y="72"/>
                  <a:pt x="244" y="7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77175A8-D842-C0B0-3537-CC60EA8AC624}"/>
              </a:ext>
            </a:extLst>
          </p:cNvPr>
          <p:cNvSpPr>
            <a:spLocks noGrp="1"/>
          </p:cNvSpPr>
          <p:nvPr>
            <p:ph type="title"/>
          </p:nvPr>
        </p:nvSpPr>
        <p:spPr/>
        <p:txBody>
          <a:bodyPr>
            <a:normAutofit fontScale="90000"/>
          </a:bodyPr>
          <a:lstStyle/>
          <a:p>
            <a:r>
              <a:rPr lang="en-AU" b="1" dirty="0"/>
              <a:t>Service improvement considerations: Outcome measures </a:t>
            </a:r>
            <a:br>
              <a:rPr lang="en-AU" dirty="0"/>
            </a:br>
            <a:endParaRPr lang="en-AU" dirty="0"/>
          </a:p>
        </p:txBody>
      </p:sp>
      <p:grpSp>
        <p:nvGrpSpPr>
          <p:cNvPr id="5" name="Group 79">
            <a:extLst>
              <a:ext uri="{FF2B5EF4-FFF2-40B4-BE49-F238E27FC236}">
                <a16:creationId xmlns:a16="http://schemas.microsoft.com/office/drawing/2014/main" id="{F0549FA9-4252-B8B6-514E-37A5062D51E1}"/>
              </a:ext>
            </a:extLst>
          </p:cNvPr>
          <p:cNvGrpSpPr/>
          <p:nvPr/>
        </p:nvGrpSpPr>
        <p:grpSpPr>
          <a:xfrm>
            <a:off x="5536655" y="1310481"/>
            <a:ext cx="770370" cy="772734"/>
            <a:chOff x="4259263" y="1576388"/>
            <a:chExt cx="517525" cy="519113"/>
          </a:xfrm>
        </p:grpSpPr>
        <p:sp>
          <p:nvSpPr>
            <p:cNvPr id="109" name="Oval 9">
              <a:extLst>
                <a:ext uri="{FF2B5EF4-FFF2-40B4-BE49-F238E27FC236}">
                  <a16:creationId xmlns:a16="http://schemas.microsoft.com/office/drawing/2014/main" id="{6BEE9AFD-8289-19BB-D034-E25E73F08384}"/>
                </a:ext>
              </a:extLst>
            </p:cNvPr>
            <p:cNvSpPr>
              <a:spLocks noChangeArrowheads="1"/>
            </p:cNvSpPr>
            <p:nvPr/>
          </p:nvSpPr>
          <p:spPr bwMode="auto">
            <a:xfrm>
              <a:off x="4287838" y="1604963"/>
              <a:ext cx="461963" cy="463550"/>
            </a:xfrm>
            <a:prstGeom prst="ellipse">
              <a:avLst/>
            </a:prstGeom>
            <a:gradFill>
              <a:gsLst>
                <a:gs pos="98000">
                  <a:schemeClr val="accent4"/>
                </a:gs>
                <a:gs pos="0">
                  <a:schemeClr val="accent4">
                    <a:lumMod val="75000"/>
                  </a:schemeClr>
                </a:gs>
              </a:gsLst>
              <a:lin ang="150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 name="Freeform 10">
              <a:extLst>
                <a:ext uri="{FF2B5EF4-FFF2-40B4-BE49-F238E27FC236}">
                  <a16:creationId xmlns:a16="http://schemas.microsoft.com/office/drawing/2014/main" id="{353B0B67-411E-D438-0F76-07763CAA5012}"/>
                </a:ext>
              </a:extLst>
            </p:cNvPr>
            <p:cNvSpPr>
              <a:spLocks noEditPoints="1"/>
            </p:cNvSpPr>
            <p:nvPr/>
          </p:nvSpPr>
          <p:spPr bwMode="auto">
            <a:xfrm>
              <a:off x="4259263" y="1576388"/>
              <a:ext cx="517525" cy="519113"/>
            </a:xfrm>
            <a:custGeom>
              <a:avLst/>
              <a:gdLst/>
              <a:ahLst/>
              <a:cxnLst>
                <a:cxn ang="0">
                  <a:pos x="113" y="0"/>
                </a:cxn>
                <a:cxn ang="0">
                  <a:pos x="0" y="113"/>
                </a:cxn>
                <a:cxn ang="0">
                  <a:pos x="113" y="227"/>
                </a:cxn>
                <a:cxn ang="0">
                  <a:pos x="226" y="113"/>
                </a:cxn>
                <a:cxn ang="0">
                  <a:pos x="113" y="0"/>
                </a:cxn>
                <a:cxn ang="0">
                  <a:pos x="113" y="208"/>
                </a:cxn>
                <a:cxn ang="0">
                  <a:pos x="18" y="113"/>
                </a:cxn>
                <a:cxn ang="0">
                  <a:pos x="113" y="18"/>
                </a:cxn>
                <a:cxn ang="0">
                  <a:pos x="208" y="113"/>
                </a:cxn>
                <a:cxn ang="0">
                  <a:pos x="113" y="208"/>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13" y="208"/>
                  </a:moveTo>
                  <a:cubicBezTo>
                    <a:pt x="60" y="208"/>
                    <a:pt x="18" y="166"/>
                    <a:pt x="18" y="113"/>
                  </a:cubicBezTo>
                  <a:cubicBezTo>
                    <a:pt x="18" y="61"/>
                    <a:pt x="60" y="18"/>
                    <a:pt x="113" y="18"/>
                  </a:cubicBezTo>
                  <a:cubicBezTo>
                    <a:pt x="165" y="18"/>
                    <a:pt x="208" y="61"/>
                    <a:pt x="208" y="113"/>
                  </a:cubicBezTo>
                  <a:cubicBezTo>
                    <a:pt x="208" y="166"/>
                    <a:pt x="165" y="208"/>
                    <a:pt x="113" y="20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80">
            <a:extLst>
              <a:ext uri="{FF2B5EF4-FFF2-40B4-BE49-F238E27FC236}">
                <a16:creationId xmlns:a16="http://schemas.microsoft.com/office/drawing/2014/main" id="{88062799-2909-DED3-F81A-F71484037CBE}"/>
              </a:ext>
            </a:extLst>
          </p:cNvPr>
          <p:cNvGrpSpPr/>
          <p:nvPr/>
        </p:nvGrpSpPr>
        <p:grpSpPr>
          <a:xfrm>
            <a:off x="6784373" y="1724023"/>
            <a:ext cx="772734" cy="772734"/>
            <a:chOff x="5097463" y="1854200"/>
            <a:chExt cx="519113" cy="519113"/>
          </a:xfrm>
          <a:effectLst/>
        </p:grpSpPr>
        <p:sp>
          <p:nvSpPr>
            <p:cNvPr id="107" name="Oval 11">
              <a:extLst>
                <a:ext uri="{FF2B5EF4-FFF2-40B4-BE49-F238E27FC236}">
                  <a16:creationId xmlns:a16="http://schemas.microsoft.com/office/drawing/2014/main" id="{26FA1092-AB35-B08A-148E-00040199BBA4}"/>
                </a:ext>
              </a:extLst>
            </p:cNvPr>
            <p:cNvSpPr>
              <a:spLocks noChangeArrowheads="1"/>
            </p:cNvSpPr>
            <p:nvPr/>
          </p:nvSpPr>
          <p:spPr bwMode="auto">
            <a:xfrm>
              <a:off x="5124451" y="1881186"/>
              <a:ext cx="463550" cy="463550"/>
            </a:xfrm>
            <a:prstGeom prst="ellipse">
              <a:avLst/>
            </a:prstGeom>
            <a:gradFill>
              <a:gsLst>
                <a:gs pos="98000">
                  <a:schemeClr val="accent1"/>
                </a:gs>
                <a:gs pos="0">
                  <a:schemeClr val="accent1">
                    <a:lumMod val="75000"/>
                  </a:schemeClr>
                </a:gs>
              </a:gsLst>
              <a:lin ang="54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 name="Freeform 12">
              <a:extLst>
                <a:ext uri="{FF2B5EF4-FFF2-40B4-BE49-F238E27FC236}">
                  <a16:creationId xmlns:a16="http://schemas.microsoft.com/office/drawing/2014/main" id="{22F9BFCA-B562-2C1B-7F93-30F818D99A87}"/>
                </a:ext>
              </a:extLst>
            </p:cNvPr>
            <p:cNvSpPr>
              <a:spLocks noEditPoints="1"/>
            </p:cNvSpPr>
            <p:nvPr/>
          </p:nvSpPr>
          <p:spPr bwMode="auto">
            <a:xfrm>
              <a:off x="5097463" y="1854200"/>
              <a:ext cx="519113" cy="519113"/>
            </a:xfrm>
            <a:custGeom>
              <a:avLst/>
              <a:gdLst/>
              <a:ahLst/>
              <a:cxnLst>
                <a:cxn ang="0">
                  <a:pos x="113" y="0"/>
                </a:cxn>
                <a:cxn ang="0">
                  <a:pos x="0" y="113"/>
                </a:cxn>
                <a:cxn ang="0">
                  <a:pos x="113" y="227"/>
                </a:cxn>
                <a:cxn ang="0">
                  <a:pos x="227" y="113"/>
                </a:cxn>
                <a:cxn ang="0">
                  <a:pos x="113" y="0"/>
                </a:cxn>
                <a:cxn ang="0">
                  <a:pos x="113" y="208"/>
                </a:cxn>
                <a:cxn ang="0">
                  <a:pos x="18" y="113"/>
                </a:cxn>
                <a:cxn ang="0">
                  <a:pos x="113" y="18"/>
                </a:cxn>
                <a:cxn ang="0">
                  <a:pos x="208" y="113"/>
                </a:cxn>
                <a:cxn ang="0">
                  <a:pos x="113" y="208"/>
                </a:cxn>
              </a:cxnLst>
              <a:rect l="0" t="0" r="r" b="b"/>
              <a:pathLst>
                <a:path w="227" h="227">
                  <a:moveTo>
                    <a:pt x="113" y="0"/>
                  </a:moveTo>
                  <a:cubicBezTo>
                    <a:pt x="51" y="0"/>
                    <a:pt x="0" y="51"/>
                    <a:pt x="0" y="113"/>
                  </a:cubicBezTo>
                  <a:cubicBezTo>
                    <a:pt x="0" y="176"/>
                    <a:pt x="51" y="227"/>
                    <a:pt x="113" y="227"/>
                  </a:cubicBezTo>
                  <a:cubicBezTo>
                    <a:pt x="176" y="227"/>
                    <a:pt x="227" y="176"/>
                    <a:pt x="227" y="113"/>
                  </a:cubicBezTo>
                  <a:cubicBezTo>
                    <a:pt x="227" y="51"/>
                    <a:pt x="176" y="0"/>
                    <a:pt x="113" y="0"/>
                  </a:cubicBezTo>
                  <a:close/>
                  <a:moveTo>
                    <a:pt x="113" y="208"/>
                  </a:moveTo>
                  <a:cubicBezTo>
                    <a:pt x="61" y="208"/>
                    <a:pt x="18" y="166"/>
                    <a:pt x="18" y="113"/>
                  </a:cubicBezTo>
                  <a:cubicBezTo>
                    <a:pt x="18" y="61"/>
                    <a:pt x="61" y="18"/>
                    <a:pt x="113" y="18"/>
                  </a:cubicBezTo>
                  <a:cubicBezTo>
                    <a:pt x="166" y="18"/>
                    <a:pt x="208" y="61"/>
                    <a:pt x="208" y="113"/>
                  </a:cubicBezTo>
                  <a:cubicBezTo>
                    <a:pt x="208" y="166"/>
                    <a:pt x="166" y="208"/>
                    <a:pt x="113" y="208"/>
                  </a:cubicBezTo>
                  <a:close/>
                </a:path>
              </a:pathLst>
            </a:custGeom>
            <a:solidFill>
              <a:schemeClr val="bg2">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1">
            <a:extLst>
              <a:ext uri="{FF2B5EF4-FFF2-40B4-BE49-F238E27FC236}">
                <a16:creationId xmlns:a16="http://schemas.microsoft.com/office/drawing/2014/main" id="{6EC63F90-858E-1BFF-4D53-03DF3C5B33FF}"/>
              </a:ext>
            </a:extLst>
          </p:cNvPr>
          <p:cNvGrpSpPr/>
          <p:nvPr/>
        </p:nvGrpSpPr>
        <p:grpSpPr>
          <a:xfrm>
            <a:off x="7358607" y="2952834"/>
            <a:ext cx="772734" cy="768008"/>
            <a:chOff x="5483226" y="2679700"/>
            <a:chExt cx="519113" cy="515938"/>
          </a:xfrm>
          <a:effectLst/>
        </p:grpSpPr>
        <p:sp>
          <p:nvSpPr>
            <p:cNvPr id="103" name="Oval 15">
              <a:extLst>
                <a:ext uri="{FF2B5EF4-FFF2-40B4-BE49-F238E27FC236}">
                  <a16:creationId xmlns:a16="http://schemas.microsoft.com/office/drawing/2014/main" id="{6430880A-5340-9B8D-5DDA-04D52731C4C3}"/>
                </a:ext>
              </a:extLst>
            </p:cNvPr>
            <p:cNvSpPr>
              <a:spLocks noChangeArrowheads="1"/>
            </p:cNvSpPr>
            <p:nvPr/>
          </p:nvSpPr>
          <p:spPr bwMode="auto">
            <a:xfrm>
              <a:off x="5513388" y="2706688"/>
              <a:ext cx="461963" cy="461963"/>
            </a:xfrm>
            <a:prstGeom prst="ellipse">
              <a:avLst/>
            </a:prstGeom>
            <a:gradFill>
              <a:gsLst>
                <a:gs pos="98000">
                  <a:schemeClr val="accent2"/>
                </a:gs>
                <a:gs pos="0">
                  <a:schemeClr val="accent2">
                    <a:lumMod val="75000"/>
                  </a:schemeClr>
                </a:gs>
              </a:gsLst>
              <a:lin ang="108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4" name="Freeform 16">
              <a:extLst>
                <a:ext uri="{FF2B5EF4-FFF2-40B4-BE49-F238E27FC236}">
                  <a16:creationId xmlns:a16="http://schemas.microsoft.com/office/drawing/2014/main" id="{BDBFEBD0-8ABD-346E-3AF2-8D8E97A89153}"/>
                </a:ext>
              </a:extLst>
            </p:cNvPr>
            <p:cNvSpPr>
              <a:spLocks noEditPoints="1"/>
            </p:cNvSpPr>
            <p:nvPr/>
          </p:nvSpPr>
          <p:spPr bwMode="auto">
            <a:xfrm>
              <a:off x="5483226" y="2679700"/>
              <a:ext cx="519113" cy="515938"/>
            </a:xfrm>
            <a:custGeom>
              <a:avLst/>
              <a:gdLst/>
              <a:ahLst/>
              <a:cxnLst>
                <a:cxn ang="0">
                  <a:pos x="114" y="0"/>
                </a:cxn>
                <a:cxn ang="0">
                  <a:pos x="0" y="113"/>
                </a:cxn>
                <a:cxn ang="0">
                  <a:pos x="114" y="226"/>
                </a:cxn>
                <a:cxn ang="0">
                  <a:pos x="227" y="113"/>
                </a:cxn>
                <a:cxn ang="0">
                  <a:pos x="114" y="0"/>
                </a:cxn>
                <a:cxn ang="0">
                  <a:pos x="114" y="208"/>
                </a:cxn>
                <a:cxn ang="0">
                  <a:pos x="19" y="113"/>
                </a:cxn>
                <a:cxn ang="0">
                  <a:pos x="114" y="18"/>
                </a:cxn>
                <a:cxn ang="0">
                  <a:pos x="209" y="113"/>
                </a:cxn>
                <a:cxn ang="0">
                  <a:pos x="114" y="208"/>
                </a:cxn>
              </a:cxnLst>
              <a:rect l="0" t="0" r="r" b="b"/>
              <a:pathLst>
                <a:path w="227" h="226">
                  <a:moveTo>
                    <a:pt x="114" y="0"/>
                  </a:moveTo>
                  <a:cubicBezTo>
                    <a:pt x="51" y="0"/>
                    <a:pt x="0" y="50"/>
                    <a:pt x="0" y="113"/>
                  </a:cubicBezTo>
                  <a:cubicBezTo>
                    <a:pt x="0" y="176"/>
                    <a:pt x="51" y="226"/>
                    <a:pt x="114" y="226"/>
                  </a:cubicBezTo>
                  <a:cubicBezTo>
                    <a:pt x="176" y="226"/>
                    <a:pt x="227" y="176"/>
                    <a:pt x="227" y="113"/>
                  </a:cubicBezTo>
                  <a:cubicBezTo>
                    <a:pt x="227" y="50"/>
                    <a:pt x="176" y="0"/>
                    <a:pt x="114" y="0"/>
                  </a:cubicBezTo>
                  <a:close/>
                  <a:moveTo>
                    <a:pt x="114" y="208"/>
                  </a:moveTo>
                  <a:cubicBezTo>
                    <a:pt x="61" y="208"/>
                    <a:pt x="19" y="165"/>
                    <a:pt x="19" y="113"/>
                  </a:cubicBezTo>
                  <a:cubicBezTo>
                    <a:pt x="19" y="60"/>
                    <a:pt x="61" y="18"/>
                    <a:pt x="114" y="18"/>
                  </a:cubicBezTo>
                  <a:cubicBezTo>
                    <a:pt x="166" y="18"/>
                    <a:pt x="209" y="60"/>
                    <a:pt x="209" y="113"/>
                  </a:cubicBezTo>
                  <a:cubicBezTo>
                    <a:pt x="209" y="165"/>
                    <a:pt x="166" y="208"/>
                    <a:pt x="114" y="20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85">
            <a:extLst>
              <a:ext uri="{FF2B5EF4-FFF2-40B4-BE49-F238E27FC236}">
                <a16:creationId xmlns:a16="http://schemas.microsoft.com/office/drawing/2014/main" id="{069FF668-8732-37B7-2D03-7A2D9A6BDB01}"/>
              </a:ext>
            </a:extLst>
          </p:cNvPr>
          <p:cNvGrpSpPr/>
          <p:nvPr/>
        </p:nvGrpSpPr>
        <p:grpSpPr>
          <a:xfrm>
            <a:off x="3875397" y="3146609"/>
            <a:ext cx="770370" cy="772734"/>
            <a:chOff x="3143251" y="2809875"/>
            <a:chExt cx="517525" cy="519113"/>
          </a:xfrm>
          <a:effectLst/>
        </p:grpSpPr>
        <p:sp>
          <p:nvSpPr>
            <p:cNvPr id="101" name="Oval 17">
              <a:extLst>
                <a:ext uri="{FF2B5EF4-FFF2-40B4-BE49-F238E27FC236}">
                  <a16:creationId xmlns:a16="http://schemas.microsoft.com/office/drawing/2014/main" id="{5072AB29-0444-458F-4D3F-86B2E8E386F5}"/>
                </a:ext>
              </a:extLst>
            </p:cNvPr>
            <p:cNvSpPr>
              <a:spLocks noChangeArrowheads="1"/>
            </p:cNvSpPr>
            <p:nvPr/>
          </p:nvSpPr>
          <p:spPr bwMode="auto">
            <a:xfrm>
              <a:off x="3171826" y="2836863"/>
              <a:ext cx="461963" cy="463550"/>
            </a:xfrm>
            <a:prstGeom prst="ellipse">
              <a:avLst/>
            </a:prstGeom>
            <a:gradFill>
              <a:gsLst>
                <a:gs pos="98000">
                  <a:schemeClr val="accent2"/>
                </a:gs>
                <a:gs pos="0">
                  <a:schemeClr val="accent2">
                    <a:lumMod val="75000"/>
                  </a:schemeClr>
                </a:gs>
              </a:gsLst>
              <a:lin ang="108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2" name="Freeform 18">
              <a:extLst>
                <a:ext uri="{FF2B5EF4-FFF2-40B4-BE49-F238E27FC236}">
                  <a16:creationId xmlns:a16="http://schemas.microsoft.com/office/drawing/2014/main" id="{33711D80-5005-AE9D-B259-A6B155BECA40}"/>
                </a:ext>
              </a:extLst>
            </p:cNvPr>
            <p:cNvSpPr>
              <a:spLocks noEditPoints="1"/>
            </p:cNvSpPr>
            <p:nvPr/>
          </p:nvSpPr>
          <p:spPr bwMode="auto">
            <a:xfrm>
              <a:off x="3143251" y="2809875"/>
              <a:ext cx="517525" cy="519113"/>
            </a:xfrm>
            <a:custGeom>
              <a:avLst/>
              <a:gdLst/>
              <a:ahLst/>
              <a:cxnLst>
                <a:cxn ang="0">
                  <a:pos x="113" y="0"/>
                </a:cxn>
                <a:cxn ang="0">
                  <a:pos x="0" y="114"/>
                </a:cxn>
                <a:cxn ang="0">
                  <a:pos x="113" y="227"/>
                </a:cxn>
                <a:cxn ang="0">
                  <a:pos x="226" y="114"/>
                </a:cxn>
                <a:cxn ang="0">
                  <a:pos x="113" y="0"/>
                </a:cxn>
                <a:cxn ang="0">
                  <a:pos x="113" y="209"/>
                </a:cxn>
                <a:cxn ang="0">
                  <a:pos x="18" y="114"/>
                </a:cxn>
                <a:cxn ang="0">
                  <a:pos x="113" y="18"/>
                </a:cxn>
                <a:cxn ang="0">
                  <a:pos x="208" y="114"/>
                </a:cxn>
                <a:cxn ang="0">
                  <a:pos x="113" y="209"/>
                </a:cxn>
              </a:cxnLst>
              <a:rect l="0" t="0" r="r" b="b"/>
              <a:pathLst>
                <a:path w="226" h="227">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8"/>
                    <a:pt x="113" y="18"/>
                  </a:cubicBezTo>
                  <a:cubicBezTo>
                    <a:pt x="166" y="18"/>
                    <a:pt x="208" y="61"/>
                    <a:pt x="208" y="114"/>
                  </a:cubicBezTo>
                  <a:cubicBezTo>
                    <a:pt x="208" y="166"/>
                    <a:pt x="166" y="209"/>
                    <a:pt x="113" y="20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83">
            <a:extLst>
              <a:ext uri="{FF2B5EF4-FFF2-40B4-BE49-F238E27FC236}">
                <a16:creationId xmlns:a16="http://schemas.microsoft.com/office/drawing/2014/main" id="{A1925B45-DA62-192D-5CA4-02EC18326C00}"/>
              </a:ext>
            </a:extLst>
          </p:cNvPr>
          <p:cNvGrpSpPr/>
          <p:nvPr/>
        </p:nvGrpSpPr>
        <p:grpSpPr>
          <a:xfrm>
            <a:off x="5704437" y="4777149"/>
            <a:ext cx="772734" cy="770370"/>
            <a:chOff x="4371976" y="3905250"/>
            <a:chExt cx="519113" cy="517525"/>
          </a:xfrm>
          <a:effectLst/>
        </p:grpSpPr>
        <p:sp>
          <p:nvSpPr>
            <p:cNvPr id="99" name="Oval 19">
              <a:extLst>
                <a:ext uri="{FF2B5EF4-FFF2-40B4-BE49-F238E27FC236}">
                  <a16:creationId xmlns:a16="http://schemas.microsoft.com/office/drawing/2014/main" id="{6B3657EA-1144-6D2C-9428-89AAFCF8B942}"/>
                </a:ext>
              </a:extLst>
            </p:cNvPr>
            <p:cNvSpPr>
              <a:spLocks noChangeArrowheads="1"/>
            </p:cNvSpPr>
            <p:nvPr/>
          </p:nvSpPr>
          <p:spPr bwMode="auto">
            <a:xfrm>
              <a:off x="4398963" y="3933825"/>
              <a:ext cx="465138" cy="461963"/>
            </a:xfrm>
            <a:prstGeom prst="ellipse">
              <a:avLst/>
            </a:prstGeom>
            <a:gradFill>
              <a:gsLst>
                <a:gs pos="98000">
                  <a:schemeClr val="accent4"/>
                </a:gs>
                <a:gs pos="0">
                  <a:schemeClr val="accent4">
                    <a:lumMod val="75000"/>
                  </a:schemeClr>
                </a:gs>
              </a:gsLst>
              <a:lin ang="150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8AE09274-6CD1-E72A-0AA3-04C7D2692981}"/>
                </a:ext>
              </a:extLst>
            </p:cNvPr>
            <p:cNvSpPr>
              <a:spLocks noEditPoints="1"/>
            </p:cNvSpPr>
            <p:nvPr/>
          </p:nvSpPr>
          <p:spPr bwMode="auto">
            <a:xfrm>
              <a:off x="4371976" y="3905250"/>
              <a:ext cx="519113" cy="517525"/>
            </a:xfrm>
            <a:custGeom>
              <a:avLst/>
              <a:gdLst/>
              <a:ahLst/>
              <a:cxnLst>
                <a:cxn ang="0">
                  <a:pos x="113" y="0"/>
                </a:cxn>
                <a:cxn ang="0">
                  <a:pos x="0" y="114"/>
                </a:cxn>
                <a:cxn ang="0">
                  <a:pos x="113" y="227"/>
                </a:cxn>
                <a:cxn ang="0">
                  <a:pos x="227" y="114"/>
                </a:cxn>
                <a:cxn ang="0">
                  <a:pos x="113" y="0"/>
                </a:cxn>
                <a:cxn ang="0">
                  <a:pos x="113" y="209"/>
                </a:cxn>
                <a:cxn ang="0">
                  <a:pos x="18" y="114"/>
                </a:cxn>
                <a:cxn ang="0">
                  <a:pos x="113" y="19"/>
                </a:cxn>
                <a:cxn ang="0">
                  <a:pos x="209" y="114"/>
                </a:cxn>
                <a:cxn ang="0">
                  <a:pos x="113" y="209"/>
                </a:cxn>
              </a:cxnLst>
              <a:rect l="0" t="0" r="r" b="b"/>
              <a:pathLst>
                <a:path w="227" h="227">
                  <a:moveTo>
                    <a:pt x="113" y="0"/>
                  </a:moveTo>
                  <a:cubicBezTo>
                    <a:pt x="51" y="0"/>
                    <a:pt x="0" y="51"/>
                    <a:pt x="0" y="114"/>
                  </a:cubicBezTo>
                  <a:cubicBezTo>
                    <a:pt x="0" y="176"/>
                    <a:pt x="51" y="227"/>
                    <a:pt x="113" y="227"/>
                  </a:cubicBezTo>
                  <a:cubicBezTo>
                    <a:pt x="176" y="227"/>
                    <a:pt x="227" y="176"/>
                    <a:pt x="227" y="114"/>
                  </a:cubicBezTo>
                  <a:cubicBezTo>
                    <a:pt x="227" y="51"/>
                    <a:pt x="176" y="0"/>
                    <a:pt x="113" y="0"/>
                  </a:cubicBezTo>
                  <a:close/>
                  <a:moveTo>
                    <a:pt x="113" y="209"/>
                  </a:moveTo>
                  <a:cubicBezTo>
                    <a:pt x="61" y="209"/>
                    <a:pt x="18" y="166"/>
                    <a:pt x="18" y="114"/>
                  </a:cubicBezTo>
                  <a:cubicBezTo>
                    <a:pt x="18" y="61"/>
                    <a:pt x="61" y="19"/>
                    <a:pt x="113" y="19"/>
                  </a:cubicBezTo>
                  <a:cubicBezTo>
                    <a:pt x="166" y="19"/>
                    <a:pt x="209" y="61"/>
                    <a:pt x="209" y="114"/>
                  </a:cubicBezTo>
                  <a:cubicBezTo>
                    <a:pt x="209" y="166"/>
                    <a:pt x="166" y="209"/>
                    <a:pt x="113" y="20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82">
            <a:extLst>
              <a:ext uri="{FF2B5EF4-FFF2-40B4-BE49-F238E27FC236}">
                <a16:creationId xmlns:a16="http://schemas.microsoft.com/office/drawing/2014/main" id="{7EDFEE92-436E-D545-331E-CF1D7BC44E19}"/>
              </a:ext>
            </a:extLst>
          </p:cNvPr>
          <p:cNvGrpSpPr/>
          <p:nvPr/>
        </p:nvGrpSpPr>
        <p:grpSpPr>
          <a:xfrm>
            <a:off x="6942701" y="4259630"/>
            <a:ext cx="772734" cy="772734"/>
            <a:chOff x="5203826" y="3557588"/>
            <a:chExt cx="519113" cy="519113"/>
          </a:xfrm>
          <a:effectLst/>
        </p:grpSpPr>
        <p:sp>
          <p:nvSpPr>
            <p:cNvPr id="97" name="Oval 13">
              <a:extLst>
                <a:ext uri="{FF2B5EF4-FFF2-40B4-BE49-F238E27FC236}">
                  <a16:creationId xmlns:a16="http://schemas.microsoft.com/office/drawing/2014/main" id="{3147B232-D99D-BC0D-F252-A137255BA9DC}"/>
                </a:ext>
              </a:extLst>
            </p:cNvPr>
            <p:cNvSpPr>
              <a:spLocks noChangeArrowheads="1"/>
            </p:cNvSpPr>
            <p:nvPr/>
          </p:nvSpPr>
          <p:spPr bwMode="auto">
            <a:xfrm>
              <a:off x="5232401" y="3586164"/>
              <a:ext cx="463550" cy="461963"/>
            </a:xfrm>
            <a:prstGeom prst="ellipse">
              <a:avLst/>
            </a:prstGeom>
            <a:gradFill>
              <a:gsLst>
                <a:gs pos="98000">
                  <a:schemeClr val="accent3"/>
                </a:gs>
                <a:gs pos="0">
                  <a:schemeClr val="accent3">
                    <a:lumMod val="75000"/>
                  </a:schemeClr>
                </a:gs>
              </a:gsLst>
              <a:lin ang="108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8" name="Freeform 14">
              <a:extLst>
                <a:ext uri="{FF2B5EF4-FFF2-40B4-BE49-F238E27FC236}">
                  <a16:creationId xmlns:a16="http://schemas.microsoft.com/office/drawing/2014/main" id="{545B3E26-5DFD-99AA-AD08-E77EDE563CE6}"/>
                </a:ext>
              </a:extLst>
            </p:cNvPr>
            <p:cNvSpPr>
              <a:spLocks noEditPoints="1"/>
            </p:cNvSpPr>
            <p:nvPr/>
          </p:nvSpPr>
          <p:spPr bwMode="auto">
            <a:xfrm>
              <a:off x="5203826" y="3557588"/>
              <a:ext cx="519113" cy="519113"/>
            </a:xfrm>
            <a:custGeom>
              <a:avLst/>
              <a:gdLst/>
              <a:ahLst/>
              <a:cxnLst>
                <a:cxn ang="0">
                  <a:pos x="114" y="0"/>
                </a:cxn>
                <a:cxn ang="0">
                  <a:pos x="0" y="114"/>
                </a:cxn>
                <a:cxn ang="0">
                  <a:pos x="114" y="227"/>
                </a:cxn>
                <a:cxn ang="0">
                  <a:pos x="227" y="114"/>
                </a:cxn>
                <a:cxn ang="0">
                  <a:pos x="114" y="0"/>
                </a:cxn>
                <a:cxn ang="0">
                  <a:pos x="114" y="209"/>
                </a:cxn>
                <a:cxn ang="0">
                  <a:pos x="18" y="114"/>
                </a:cxn>
                <a:cxn ang="0">
                  <a:pos x="114" y="19"/>
                </a:cxn>
                <a:cxn ang="0">
                  <a:pos x="209" y="114"/>
                </a:cxn>
                <a:cxn ang="0">
                  <a:pos x="114" y="209"/>
                </a:cxn>
              </a:cxnLst>
              <a:rect l="0" t="0" r="r" b="b"/>
              <a:pathLst>
                <a:path w="227" h="227">
                  <a:moveTo>
                    <a:pt x="114" y="0"/>
                  </a:moveTo>
                  <a:cubicBezTo>
                    <a:pt x="51" y="0"/>
                    <a:pt x="0" y="51"/>
                    <a:pt x="0" y="114"/>
                  </a:cubicBezTo>
                  <a:cubicBezTo>
                    <a:pt x="0" y="176"/>
                    <a:pt x="51" y="227"/>
                    <a:pt x="114" y="227"/>
                  </a:cubicBezTo>
                  <a:cubicBezTo>
                    <a:pt x="176" y="227"/>
                    <a:pt x="227" y="176"/>
                    <a:pt x="227" y="114"/>
                  </a:cubicBezTo>
                  <a:cubicBezTo>
                    <a:pt x="227" y="51"/>
                    <a:pt x="176" y="0"/>
                    <a:pt x="114" y="0"/>
                  </a:cubicBezTo>
                  <a:close/>
                  <a:moveTo>
                    <a:pt x="114" y="209"/>
                  </a:moveTo>
                  <a:cubicBezTo>
                    <a:pt x="61" y="209"/>
                    <a:pt x="18" y="166"/>
                    <a:pt x="18" y="114"/>
                  </a:cubicBezTo>
                  <a:cubicBezTo>
                    <a:pt x="18" y="61"/>
                    <a:pt x="61" y="19"/>
                    <a:pt x="114" y="19"/>
                  </a:cubicBezTo>
                  <a:cubicBezTo>
                    <a:pt x="166" y="19"/>
                    <a:pt x="209" y="61"/>
                    <a:pt x="209" y="114"/>
                  </a:cubicBezTo>
                  <a:cubicBezTo>
                    <a:pt x="209" y="166"/>
                    <a:pt x="166" y="209"/>
                    <a:pt x="114" y="20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84">
            <a:extLst>
              <a:ext uri="{FF2B5EF4-FFF2-40B4-BE49-F238E27FC236}">
                <a16:creationId xmlns:a16="http://schemas.microsoft.com/office/drawing/2014/main" id="{D9983EEF-B971-5C82-A42A-A97A069A7BFB}"/>
              </a:ext>
            </a:extLst>
          </p:cNvPr>
          <p:cNvGrpSpPr/>
          <p:nvPr/>
        </p:nvGrpSpPr>
        <p:grpSpPr>
          <a:xfrm>
            <a:off x="4442542" y="4370695"/>
            <a:ext cx="772734" cy="770370"/>
            <a:chOff x="3524251" y="3632200"/>
            <a:chExt cx="519113" cy="517525"/>
          </a:xfrm>
          <a:effectLst/>
        </p:grpSpPr>
        <p:sp>
          <p:nvSpPr>
            <p:cNvPr id="95" name="Oval 5">
              <a:extLst>
                <a:ext uri="{FF2B5EF4-FFF2-40B4-BE49-F238E27FC236}">
                  <a16:creationId xmlns:a16="http://schemas.microsoft.com/office/drawing/2014/main" id="{CEBAD47B-EDB3-7AFB-CC7F-F866C0FEE081}"/>
                </a:ext>
              </a:extLst>
            </p:cNvPr>
            <p:cNvSpPr>
              <a:spLocks noChangeArrowheads="1"/>
            </p:cNvSpPr>
            <p:nvPr/>
          </p:nvSpPr>
          <p:spPr bwMode="auto">
            <a:xfrm>
              <a:off x="3551238" y="3659188"/>
              <a:ext cx="463550" cy="461963"/>
            </a:xfrm>
            <a:prstGeom prst="ellipse">
              <a:avLst/>
            </a:prstGeom>
            <a:gradFill>
              <a:gsLst>
                <a:gs pos="98000">
                  <a:schemeClr val="accent1"/>
                </a:gs>
                <a:gs pos="0">
                  <a:schemeClr val="accent1">
                    <a:lumMod val="75000"/>
                  </a:schemeClr>
                </a:gs>
              </a:gsLst>
              <a:lin ang="540000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6" name="Freeform 6">
              <a:extLst>
                <a:ext uri="{FF2B5EF4-FFF2-40B4-BE49-F238E27FC236}">
                  <a16:creationId xmlns:a16="http://schemas.microsoft.com/office/drawing/2014/main" id="{C0A2E4C7-1195-DD6E-D40A-422580F0602B}"/>
                </a:ext>
              </a:extLst>
            </p:cNvPr>
            <p:cNvSpPr>
              <a:spLocks noEditPoints="1"/>
            </p:cNvSpPr>
            <p:nvPr/>
          </p:nvSpPr>
          <p:spPr bwMode="auto">
            <a:xfrm>
              <a:off x="3524251" y="3632200"/>
              <a:ext cx="519113" cy="517525"/>
            </a:xfrm>
            <a:custGeom>
              <a:avLst/>
              <a:gdLst/>
              <a:ahLst/>
              <a:cxnLst>
                <a:cxn ang="0">
                  <a:pos x="113" y="0"/>
                </a:cxn>
                <a:cxn ang="0">
                  <a:pos x="0" y="113"/>
                </a:cxn>
                <a:cxn ang="0">
                  <a:pos x="113" y="226"/>
                </a:cxn>
                <a:cxn ang="0">
                  <a:pos x="227" y="113"/>
                </a:cxn>
                <a:cxn ang="0">
                  <a:pos x="113" y="0"/>
                </a:cxn>
                <a:cxn ang="0">
                  <a:pos x="113" y="208"/>
                </a:cxn>
                <a:cxn ang="0">
                  <a:pos x="18" y="113"/>
                </a:cxn>
                <a:cxn ang="0">
                  <a:pos x="113" y="18"/>
                </a:cxn>
                <a:cxn ang="0">
                  <a:pos x="209" y="113"/>
                </a:cxn>
                <a:cxn ang="0">
                  <a:pos x="113" y="208"/>
                </a:cxn>
              </a:cxnLst>
              <a:rect l="0" t="0" r="r" b="b"/>
              <a:pathLst>
                <a:path w="227" h="226">
                  <a:moveTo>
                    <a:pt x="113" y="0"/>
                  </a:moveTo>
                  <a:cubicBezTo>
                    <a:pt x="51" y="0"/>
                    <a:pt x="0" y="50"/>
                    <a:pt x="0" y="113"/>
                  </a:cubicBezTo>
                  <a:cubicBezTo>
                    <a:pt x="0" y="176"/>
                    <a:pt x="51" y="226"/>
                    <a:pt x="113" y="226"/>
                  </a:cubicBezTo>
                  <a:cubicBezTo>
                    <a:pt x="176" y="226"/>
                    <a:pt x="227" y="176"/>
                    <a:pt x="227" y="113"/>
                  </a:cubicBezTo>
                  <a:cubicBezTo>
                    <a:pt x="227" y="50"/>
                    <a:pt x="176" y="0"/>
                    <a:pt x="113" y="0"/>
                  </a:cubicBezTo>
                  <a:close/>
                  <a:moveTo>
                    <a:pt x="113" y="208"/>
                  </a:moveTo>
                  <a:cubicBezTo>
                    <a:pt x="61" y="208"/>
                    <a:pt x="18" y="166"/>
                    <a:pt x="18" y="113"/>
                  </a:cubicBezTo>
                  <a:cubicBezTo>
                    <a:pt x="18" y="61"/>
                    <a:pt x="61" y="18"/>
                    <a:pt x="113" y="18"/>
                  </a:cubicBezTo>
                  <a:cubicBezTo>
                    <a:pt x="166" y="18"/>
                    <a:pt x="209" y="61"/>
                    <a:pt x="209" y="113"/>
                  </a:cubicBezTo>
                  <a:cubicBezTo>
                    <a:pt x="209" y="166"/>
                    <a:pt x="166" y="208"/>
                    <a:pt x="113" y="20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Freeform 37">
            <a:extLst>
              <a:ext uri="{FF2B5EF4-FFF2-40B4-BE49-F238E27FC236}">
                <a16:creationId xmlns:a16="http://schemas.microsoft.com/office/drawing/2014/main" id="{A9AF8B3C-DF44-C829-19B3-826BC6E17DD7}"/>
              </a:ext>
            </a:extLst>
          </p:cNvPr>
          <p:cNvSpPr>
            <a:spLocks/>
          </p:cNvSpPr>
          <p:nvPr/>
        </p:nvSpPr>
        <p:spPr bwMode="auto">
          <a:xfrm>
            <a:off x="5099484" y="3427818"/>
            <a:ext cx="479709" cy="642763"/>
          </a:xfrm>
          <a:custGeom>
            <a:avLst/>
            <a:gdLst/>
            <a:ahLst/>
            <a:cxnLst>
              <a:cxn ang="0">
                <a:pos x="88" y="0"/>
              </a:cxn>
              <a:cxn ang="0">
                <a:pos x="0" y="0"/>
              </a:cxn>
              <a:cxn ang="0">
                <a:pos x="79" y="189"/>
              </a:cxn>
              <a:cxn ang="0">
                <a:pos x="141" y="127"/>
              </a:cxn>
              <a:cxn ang="0">
                <a:pos x="88" y="0"/>
              </a:cxn>
            </a:cxnLst>
            <a:rect l="0" t="0" r="r" b="b"/>
            <a:pathLst>
              <a:path w="141" h="189">
                <a:moveTo>
                  <a:pt x="88" y="0"/>
                </a:moveTo>
                <a:cubicBezTo>
                  <a:pt x="0" y="0"/>
                  <a:pt x="0" y="0"/>
                  <a:pt x="0" y="0"/>
                </a:cubicBezTo>
                <a:cubicBezTo>
                  <a:pt x="0" y="74"/>
                  <a:pt x="30" y="141"/>
                  <a:pt x="79" y="189"/>
                </a:cubicBezTo>
                <a:cubicBezTo>
                  <a:pt x="141" y="127"/>
                  <a:pt x="141" y="127"/>
                  <a:pt x="141" y="127"/>
                </a:cubicBezTo>
                <a:cubicBezTo>
                  <a:pt x="108" y="95"/>
                  <a:pt x="88" y="50"/>
                  <a:pt x="88" y="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8">
            <a:extLst>
              <a:ext uri="{FF2B5EF4-FFF2-40B4-BE49-F238E27FC236}">
                <a16:creationId xmlns:a16="http://schemas.microsoft.com/office/drawing/2014/main" id="{152E1789-DA70-5E8F-8467-70FF0BDADDC3}"/>
              </a:ext>
            </a:extLst>
          </p:cNvPr>
          <p:cNvSpPr>
            <a:spLocks/>
          </p:cNvSpPr>
          <p:nvPr/>
        </p:nvSpPr>
        <p:spPr bwMode="auto">
          <a:xfrm>
            <a:off x="4407094" y="3380557"/>
            <a:ext cx="990140" cy="271757"/>
          </a:xfrm>
          <a:custGeom>
            <a:avLst/>
            <a:gdLst/>
            <a:ahLst/>
            <a:cxnLst>
              <a:cxn ang="0">
                <a:pos x="291" y="14"/>
              </a:cxn>
              <a:cxn ang="0">
                <a:pos x="87" y="14"/>
              </a:cxn>
              <a:cxn ang="0">
                <a:pos x="87" y="7"/>
              </a:cxn>
              <a:cxn ang="0">
                <a:pos x="79" y="2"/>
              </a:cxn>
              <a:cxn ang="0">
                <a:pos x="4" y="36"/>
              </a:cxn>
              <a:cxn ang="0">
                <a:pos x="4" y="43"/>
              </a:cxn>
              <a:cxn ang="0">
                <a:pos x="79" y="78"/>
              </a:cxn>
              <a:cxn ang="0">
                <a:pos x="87" y="73"/>
              </a:cxn>
              <a:cxn ang="0">
                <a:pos x="87" y="65"/>
              </a:cxn>
              <a:cxn ang="0">
                <a:pos x="291" y="65"/>
              </a:cxn>
              <a:cxn ang="0">
                <a:pos x="291" y="14"/>
              </a:cxn>
            </a:cxnLst>
            <a:rect l="0" t="0" r="r" b="b"/>
            <a:pathLst>
              <a:path w="291" h="80">
                <a:moveTo>
                  <a:pt x="291" y="14"/>
                </a:moveTo>
                <a:cubicBezTo>
                  <a:pt x="87" y="14"/>
                  <a:pt x="87" y="14"/>
                  <a:pt x="87" y="14"/>
                </a:cubicBezTo>
                <a:cubicBezTo>
                  <a:pt x="87" y="7"/>
                  <a:pt x="87" y="7"/>
                  <a:pt x="87" y="7"/>
                </a:cubicBezTo>
                <a:cubicBezTo>
                  <a:pt x="87" y="2"/>
                  <a:pt x="84" y="0"/>
                  <a:pt x="79" y="2"/>
                </a:cubicBezTo>
                <a:cubicBezTo>
                  <a:pt x="4" y="36"/>
                  <a:pt x="4" y="36"/>
                  <a:pt x="4" y="36"/>
                </a:cubicBezTo>
                <a:cubicBezTo>
                  <a:pt x="0" y="38"/>
                  <a:pt x="0" y="41"/>
                  <a:pt x="4" y="43"/>
                </a:cubicBezTo>
                <a:cubicBezTo>
                  <a:pt x="79" y="78"/>
                  <a:pt x="79" y="78"/>
                  <a:pt x="79" y="78"/>
                </a:cubicBezTo>
                <a:cubicBezTo>
                  <a:pt x="84" y="80"/>
                  <a:pt x="87" y="78"/>
                  <a:pt x="87" y="73"/>
                </a:cubicBezTo>
                <a:cubicBezTo>
                  <a:pt x="87" y="65"/>
                  <a:pt x="87" y="65"/>
                  <a:pt x="87" y="65"/>
                </a:cubicBezTo>
                <a:cubicBezTo>
                  <a:pt x="291" y="65"/>
                  <a:pt x="291" y="65"/>
                  <a:pt x="291" y="65"/>
                </a:cubicBezTo>
                <a:lnTo>
                  <a:pt x="291" y="1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
            <a:extLst>
              <a:ext uri="{FF2B5EF4-FFF2-40B4-BE49-F238E27FC236}">
                <a16:creationId xmlns:a16="http://schemas.microsoft.com/office/drawing/2014/main" id="{6E9A94A4-CC5E-D684-BDB3-49689C2A2663}"/>
              </a:ext>
            </a:extLst>
          </p:cNvPr>
          <p:cNvSpPr>
            <a:spLocks/>
          </p:cNvSpPr>
          <p:nvPr/>
        </p:nvSpPr>
        <p:spPr bwMode="auto">
          <a:xfrm>
            <a:off x="5366513" y="3860266"/>
            <a:ext cx="640400" cy="477346"/>
          </a:xfrm>
          <a:custGeom>
            <a:avLst/>
            <a:gdLst/>
            <a:ahLst/>
            <a:cxnLst>
              <a:cxn ang="0">
                <a:pos x="62" y="0"/>
              </a:cxn>
              <a:cxn ang="0">
                <a:pos x="0" y="62"/>
              </a:cxn>
              <a:cxn ang="0">
                <a:pos x="188" y="140"/>
              </a:cxn>
              <a:cxn ang="0">
                <a:pos x="188" y="52"/>
              </a:cxn>
              <a:cxn ang="0">
                <a:pos x="62" y="0"/>
              </a:cxn>
            </a:cxnLst>
            <a:rect l="0" t="0" r="r" b="b"/>
            <a:pathLst>
              <a:path w="188" h="140">
                <a:moveTo>
                  <a:pt x="62" y="0"/>
                </a:moveTo>
                <a:cubicBezTo>
                  <a:pt x="0" y="62"/>
                  <a:pt x="0" y="62"/>
                  <a:pt x="0" y="62"/>
                </a:cubicBezTo>
                <a:cubicBezTo>
                  <a:pt x="52" y="114"/>
                  <a:pt x="120" y="140"/>
                  <a:pt x="188" y="140"/>
                </a:cubicBezTo>
                <a:cubicBezTo>
                  <a:pt x="188" y="52"/>
                  <a:pt x="188" y="52"/>
                  <a:pt x="188" y="52"/>
                </a:cubicBezTo>
                <a:cubicBezTo>
                  <a:pt x="142" y="52"/>
                  <a:pt x="97" y="35"/>
                  <a:pt x="62"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0">
            <a:extLst>
              <a:ext uri="{FF2B5EF4-FFF2-40B4-BE49-F238E27FC236}">
                <a16:creationId xmlns:a16="http://schemas.microsoft.com/office/drawing/2014/main" id="{6ED9164F-A9F1-28C2-1005-53EFB32BC36D}"/>
              </a:ext>
            </a:extLst>
          </p:cNvPr>
          <p:cNvSpPr>
            <a:spLocks/>
          </p:cNvSpPr>
          <p:nvPr/>
        </p:nvSpPr>
        <p:spPr bwMode="auto">
          <a:xfrm>
            <a:off x="4931702" y="3860266"/>
            <a:ext cx="765644" cy="765644"/>
          </a:xfrm>
          <a:custGeom>
            <a:avLst/>
            <a:gdLst/>
            <a:ahLst/>
            <a:cxnLst>
              <a:cxn ang="0">
                <a:pos x="190" y="0"/>
              </a:cxn>
              <a:cxn ang="0">
                <a:pos x="45" y="144"/>
              </a:cxn>
              <a:cxn ang="0">
                <a:pos x="40" y="139"/>
              </a:cxn>
              <a:cxn ang="0">
                <a:pos x="31" y="141"/>
              </a:cxn>
              <a:cxn ang="0">
                <a:pos x="2" y="218"/>
              </a:cxn>
              <a:cxn ang="0">
                <a:pos x="7" y="223"/>
              </a:cxn>
              <a:cxn ang="0">
                <a:pos x="85" y="194"/>
              </a:cxn>
              <a:cxn ang="0">
                <a:pos x="87" y="186"/>
              </a:cxn>
              <a:cxn ang="0">
                <a:pos x="81" y="180"/>
              </a:cxn>
              <a:cxn ang="0">
                <a:pos x="225" y="36"/>
              </a:cxn>
              <a:cxn ang="0">
                <a:pos x="190" y="0"/>
              </a:cxn>
            </a:cxnLst>
            <a:rect l="0" t="0" r="r" b="b"/>
            <a:pathLst>
              <a:path w="225" h="225">
                <a:moveTo>
                  <a:pt x="190" y="0"/>
                </a:moveTo>
                <a:cubicBezTo>
                  <a:pt x="45" y="144"/>
                  <a:pt x="45" y="144"/>
                  <a:pt x="45" y="144"/>
                </a:cubicBezTo>
                <a:cubicBezTo>
                  <a:pt x="40" y="139"/>
                  <a:pt x="40" y="139"/>
                  <a:pt x="40" y="139"/>
                </a:cubicBezTo>
                <a:cubicBezTo>
                  <a:pt x="37" y="135"/>
                  <a:pt x="33" y="136"/>
                  <a:pt x="31" y="141"/>
                </a:cubicBezTo>
                <a:cubicBezTo>
                  <a:pt x="2" y="218"/>
                  <a:pt x="2" y="218"/>
                  <a:pt x="2" y="218"/>
                </a:cubicBezTo>
                <a:cubicBezTo>
                  <a:pt x="0" y="223"/>
                  <a:pt x="3" y="225"/>
                  <a:pt x="7" y="223"/>
                </a:cubicBezTo>
                <a:cubicBezTo>
                  <a:pt x="85" y="194"/>
                  <a:pt x="85" y="194"/>
                  <a:pt x="85" y="194"/>
                </a:cubicBezTo>
                <a:cubicBezTo>
                  <a:pt x="89" y="193"/>
                  <a:pt x="90" y="189"/>
                  <a:pt x="87" y="186"/>
                </a:cubicBezTo>
                <a:cubicBezTo>
                  <a:pt x="81" y="180"/>
                  <a:pt x="81" y="180"/>
                  <a:pt x="81" y="180"/>
                </a:cubicBezTo>
                <a:cubicBezTo>
                  <a:pt x="225" y="36"/>
                  <a:pt x="225" y="36"/>
                  <a:pt x="225" y="36"/>
                </a:cubicBezTo>
                <a:lnTo>
                  <a:pt x="19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1">
            <a:extLst>
              <a:ext uri="{FF2B5EF4-FFF2-40B4-BE49-F238E27FC236}">
                <a16:creationId xmlns:a16="http://schemas.microsoft.com/office/drawing/2014/main" id="{3A31780D-6692-372B-DD53-08BE1CA94A35}"/>
              </a:ext>
            </a:extLst>
          </p:cNvPr>
          <p:cNvSpPr>
            <a:spLocks/>
          </p:cNvSpPr>
          <p:nvPr/>
        </p:nvSpPr>
        <p:spPr bwMode="auto">
          <a:xfrm>
            <a:off x="6006913" y="3860266"/>
            <a:ext cx="642763" cy="477346"/>
          </a:xfrm>
          <a:custGeom>
            <a:avLst/>
            <a:gdLst/>
            <a:ahLst/>
            <a:cxnLst>
              <a:cxn ang="0">
                <a:pos x="0" y="52"/>
              </a:cxn>
              <a:cxn ang="0">
                <a:pos x="0" y="140"/>
              </a:cxn>
              <a:cxn ang="0">
                <a:pos x="189" y="62"/>
              </a:cxn>
              <a:cxn ang="0">
                <a:pos x="127" y="0"/>
              </a:cxn>
              <a:cxn ang="0">
                <a:pos x="0" y="52"/>
              </a:cxn>
            </a:cxnLst>
            <a:rect l="0" t="0" r="r" b="b"/>
            <a:pathLst>
              <a:path w="189" h="140">
                <a:moveTo>
                  <a:pt x="0" y="52"/>
                </a:moveTo>
                <a:cubicBezTo>
                  <a:pt x="0" y="140"/>
                  <a:pt x="0" y="140"/>
                  <a:pt x="0" y="140"/>
                </a:cubicBezTo>
                <a:cubicBezTo>
                  <a:pt x="74" y="140"/>
                  <a:pt x="141" y="110"/>
                  <a:pt x="189" y="62"/>
                </a:cubicBezTo>
                <a:cubicBezTo>
                  <a:pt x="127" y="0"/>
                  <a:pt x="127" y="0"/>
                  <a:pt x="127" y="0"/>
                </a:cubicBezTo>
                <a:cubicBezTo>
                  <a:pt x="94" y="32"/>
                  <a:pt x="50" y="52"/>
                  <a:pt x="0" y="5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2">
            <a:extLst>
              <a:ext uri="{FF2B5EF4-FFF2-40B4-BE49-F238E27FC236}">
                <a16:creationId xmlns:a16="http://schemas.microsoft.com/office/drawing/2014/main" id="{1ACCBDBE-D39B-D0E3-4DBB-5A712151BAB6}"/>
              </a:ext>
            </a:extLst>
          </p:cNvPr>
          <p:cNvSpPr>
            <a:spLocks/>
          </p:cNvSpPr>
          <p:nvPr/>
        </p:nvSpPr>
        <p:spPr bwMode="auto">
          <a:xfrm>
            <a:off x="5959651" y="4037500"/>
            <a:ext cx="269393" cy="994866"/>
          </a:xfrm>
          <a:custGeom>
            <a:avLst/>
            <a:gdLst/>
            <a:ahLst/>
            <a:cxnLst>
              <a:cxn ang="0">
                <a:pos x="14" y="0"/>
              </a:cxn>
              <a:cxn ang="0">
                <a:pos x="14" y="204"/>
              </a:cxn>
              <a:cxn ang="0">
                <a:pos x="6" y="204"/>
              </a:cxn>
              <a:cxn ang="0">
                <a:pos x="1" y="212"/>
              </a:cxn>
              <a:cxn ang="0">
                <a:pos x="36" y="287"/>
              </a:cxn>
              <a:cxn ang="0">
                <a:pos x="43" y="287"/>
              </a:cxn>
              <a:cxn ang="0">
                <a:pos x="77" y="212"/>
              </a:cxn>
              <a:cxn ang="0">
                <a:pos x="73" y="204"/>
              </a:cxn>
              <a:cxn ang="0">
                <a:pos x="65" y="204"/>
              </a:cxn>
              <a:cxn ang="0">
                <a:pos x="65" y="0"/>
              </a:cxn>
              <a:cxn ang="0">
                <a:pos x="14" y="0"/>
              </a:cxn>
            </a:cxnLst>
            <a:rect l="0" t="0" r="r" b="b"/>
            <a:pathLst>
              <a:path w="79" h="292">
                <a:moveTo>
                  <a:pt x="14" y="0"/>
                </a:moveTo>
                <a:cubicBezTo>
                  <a:pt x="14" y="204"/>
                  <a:pt x="14" y="204"/>
                  <a:pt x="14" y="204"/>
                </a:cubicBezTo>
                <a:cubicBezTo>
                  <a:pt x="6" y="204"/>
                  <a:pt x="6" y="204"/>
                  <a:pt x="6" y="204"/>
                </a:cubicBezTo>
                <a:cubicBezTo>
                  <a:pt x="2" y="204"/>
                  <a:pt x="0" y="208"/>
                  <a:pt x="1" y="212"/>
                </a:cubicBezTo>
                <a:cubicBezTo>
                  <a:pt x="36" y="287"/>
                  <a:pt x="36" y="287"/>
                  <a:pt x="36" y="287"/>
                </a:cubicBezTo>
                <a:cubicBezTo>
                  <a:pt x="38" y="292"/>
                  <a:pt x="41" y="292"/>
                  <a:pt x="43" y="287"/>
                </a:cubicBezTo>
                <a:cubicBezTo>
                  <a:pt x="77" y="212"/>
                  <a:pt x="77" y="212"/>
                  <a:pt x="77" y="212"/>
                </a:cubicBezTo>
                <a:cubicBezTo>
                  <a:pt x="79" y="208"/>
                  <a:pt x="77" y="204"/>
                  <a:pt x="73" y="204"/>
                </a:cubicBezTo>
                <a:cubicBezTo>
                  <a:pt x="65" y="204"/>
                  <a:pt x="65" y="204"/>
                  <a:pt x="65" y="204"/>
                </a:cubicBezTo>
                <a:cubicBezTo>
                  <a:pt x="65" y="0"/>
                  <a:pt x="65" y="0"/>
                  <a:pt x="65" y="0"/>
                </a:cubicBezTo>
                <a:lnTo>
                  <a:pt x="14"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3">
            <a:extLst>
              <a:ext uri="{FF2B5EF4-FFF2-40B4-BE49-F238E27FC236}">
                <a16:creationId xmlns:a16="http://schemas.microsoft.com/office/drawing/2014/main" id="{BA87C05B-AFCA-63AC-3371-19582C6D0EB9}"/>
              </a:ext>
            </a:extLst>
          </p:cNvPr>
          <p:cNvSpPr>
            <a:spLocks/>
          </p:cNvSpPr>
          <p:nvPr/>
        </p:nvSpPr>
        <p:spPr bwMode="auto">
          <a:xfrm>
            <a:off x="6439359" y="3427818"/>
            <a:ext cx="477346" cy="642763"/>
          </a:xfrm>
          <a:custGeom>
            <a:avLst/>
            <a:gdLst/>
            <a:ahLst/>
            <a:cxnLst>
              <a:cxn ang="0">
                <a:pos x="0" y="127"/>
              </a:cxn>
              <a:cxn ang="0">
                <a:pos x="62" y="189"/>
              </a:cxn>
              <a:cxn ang="0">
                <a:pos x="140" y="0"/>
              </a:cxn>
              <a:cxn ang="0">
                <a:pos x="52" y="0"/>
              </a:cxn>
              <a:cxn ang="0">
                <a:pos x="0" y="127"/>
              </a:cxn>
            </a:cxnLst>
            <a:rect l="0" t="0" r="r" b="b"/>
            <a:pathLst>
              <a:path w="140" h="189">
                <a:moveTo>
                  <a:pt x="0" y="127"/>
                </a:moveTo>
                <a:cubicBezTo>
                  <a:pt x="62" y="189"/>
                  <a:pt x="62" y="189"/>
                  <a:pt x="62" y="189"/>
                </a:cubicBezTo>
                <a:cubicBezTo>
                  <a:pt x="114" y="137"/>
                  <a:pt x="140" y="68"/>
                  <a:pt x="140" y="0"/>
                </a:cubicBezTo>
                <a:cubicBezTo>
                  <a:pt x="52" y="0"/>
                  <a:pt x="52" y="0"/>
                  <a:pt x="52" y="0"/>
                </a:cubicBezTo>
                <a:cubicBezTo>
                  <a:pt x="52" y="46"/>
                  <a:pt x="35" y="92"/>
                  <a:pt x="0" y="127"/>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13F826-2EA3-86F6-4D3D-3E4FAAF87885}"/>
              </a:ext>
            </a:extLst>
          </p:cNvPr>
          <p:cNvSpPr>
            <a:spLocks/>
          </p:cNvSpPr>
          <p:nvPr/>
        </p:nvSpPr>
        <p:spPr bwMode="auto">
          <a:xfrm>
            <a:off x="6439359" y="3737384"/>
            <a:ext cx="765644" cy="765644"/>
          </a:xfrm>
          <a:custGeom>
            <a:avLst/>
            <a:gdLst/>
            <a:ahLst/>
            <a:cxnLst>
              <a:cxn ang="0">
                <a:pos x="0" y="36"/>
              </a:cxn>
              <a:cxn ang="0">
                <a:pos x="144" y="180"/>
              </a:cxn>
              <a:cxn ang="0">
                <a:pos x="138" y="185"/>
              </a:cxn>
              <a:cxn ang="0">
                <a:pos x="140" y="194"/>
              </a:cxn>
              <a:cxn ang="0">
                <a:pos x="218" y="223"/>
              </a:cxn>
              <a:cxn ang="0">
                <a:pos x="223" y="218"/>
              </a:cxn>
              <a:cxn ang="0">
                <a:pos x="194" y="141"/>
              </a:cxn>
              <a:cxn ang="0">
                <a:pos x="185" y="139"/>
              </a:cxn>
              <a:cxn ang="0">
                <a:pos x="180" y="144"/>
              </a:cxn>
              <a:cxn ang="0">
                <a:pos x="35" y="0"/>
              </a:cxn>
              <a:cxn ang="0">
                <a:pos x="0" y="36"/>
              </a:cxn>
            </a:cxnLst>
            <a:rect l="0" t="0" r="r" b="b"/>
            <a:pathLst>
              <a:path w="225" h="225">
                <a:moveTo>
                  <a:pt x="0" y="36"/>
                </a:moveTo>
                <a:cubicBezTo>
                  <a:pt x="144" y="180"/>
                  <a:pt x="144" y="180"/>
                  <a:pt x="144" y="180"/>
                </a:cubicBezTo>
                <a:cubicBezTo>
                  <a:pt x="138" y="185"/>
                  <a:pt x="138" y="185"/>
                  <a:pt x="138" y="185"/>
                </a:cubicBezTo>
                <a:cubicBezTo>
                  <a:pt x="135" y="189"/>
                  <a:pt x="136" y="193"/>
                  <a:pt x="140" y="194"/>
                </a:cubicBezTo>
                <a:cubicBezTo>
                  <a:pt x="218" y="223"/>
                  <a:pt x="218" y="223"/>
                  <a:pt x="218" y="223"/>
                </a:cubicBezTo>
                <a:cubicBezTo>
                  <a:pt x="222" y="225"/>
                  <a:pt x="225" y="223"/>
                  <a:pt x="223" y="218"/>
                </a:cubicBezTo>
                <a:cubicBezTo>
                  <a:pt x="194" y="141"/>
                  <a:pt x="194" y="141"/>
                  <a:pt x="194" y="141"/>
                </a:cubicBezTo>
                <a:cubicBezTo>
                  <a:pt x="192" y="136"/>
                  <a:pt x="188" y="135"/>
                  <a:pt x="185" y="139"/>
                </a:cubicBezTo>
                <a:cubicBezTo>
                  <a:pt x="180" y="144"/>
                  <a:pt x="180" y="144"/>
                  <a:pt x="180" y="144"/>
                </a:cubicBezTo>
                <a:cubicBezTo>
                  <a:pt x="35" y="0"/>
                  <a:pt x="35" y="0"/>
                  <a:pt x="35" y="0"/>
                </a:cubicBezTo>
                <a:lnTo>
                  <a:pt x="0" y="3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EA667AF3-D7AC-20A7-C217-F0CAA3E89DC1}"/>
              </a:ext>
            </a:extLst>
          </p:cNvPr>
          <p:cNvSpPr>
            <a:spLocks/>
          </p:cNvSpPr>
          <p:nvPr/>
        </p:nvSpPr>
        <p:spPr bwMode="auto">
          <a:xfrm>
            <a:off x="6436997" y="2785055"/>
            <a:ext cx="479710" cy="642763"/>
          </a:xfrm>
          <a:custGeom>
            <a:avLst/>
            <a:gdLst/>
            <a:ahLst/>
            <a:cxnLst>
              <a:cxn ang="0">
                <a:pos x="53" y="189"/>
              </a:cxn>
              <a:cxn ang="0">
                <a:pos x="141" y="189"/>
              </a:cxn>
              <a:cxn ang="0">
                <a:pos x="62" y="0"/>
              </a:cxn>
              <a:cxn ang="0">
                <a:pos x="0" y="62"/>
              </a:cxn>
              <a:cxn ang="0">
                <a:pos x="53" y="189"/>
              </a:cxn>
            </a:cxnLst>
            <a:rect l="0" t="0" r="r" b="b"/>
            <a:pathLst>
              <a:path w="141" h="189">
                <a:moveTo>
                  <a:pt x="53" y="189"/>
                </a:moveTo>
                <a:cubicBezTo>
                  <a:pt x="141" y="189"/>
                  <a:pt x="141" y="189"/>
                  <a:pt x="141" y="189"/>
                </a:cubicBezTo>
                <a:cubicBezTo>
                  <a:pt x="141" y="115"/>
                  <a:pt x="111" y="49"/>
                  <a:pt x="62" y="0"/>
                </a:cubicBezTo>
                <a:cubicBezTo>
                  <a:pt x="0" y="62"/>
                  <a:pt x="0" y="62"/>
                  <a:pt x="0" y="62"/>
                </a:cubicBezTo>
                <a:cubicBezTo>
                  <a:pt x="33" y="95"/>
                  <a:pt x="53" y="140"/>
                  <a:pt x="53" y="18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46">
            <a:extLst>
              <a:ext uri="{FF2B5EF4-FFF2-40B4-BE49-F238E27FC236}">
                <a16:creationId xmlns:a16="http://schemas.microsoft.com/office/drawing/2014/main" id="{91A37799-39AA-640F-2FC3-21BB67AB8334}"/>
              </a:ext>
            </a:extLst>
          </p:cNvPr>
          <p:cNvSpPr>
            <a:spLocks/>
          </p:cNvSpPr>
          <p:nvPr/>
        </p:nvSpPr>
        <p:spPr bwMode="auto">
          <a:xfrm>
            <a:off x="6616593" y="3208049"/>
            <a:ext cx="990140" cy="271757"/>
          </a:xfrm>
          <a:custGeom>
            <a:avLst/>
            <a:gdLst/>
            <a:ahLst/>
            <a:cxnLst>
              <a:cxn ang="0">
                <a:pos x="0" y="65"/>
              </a:cxn>
              <a:cxn ang="0">
                <a:pos x="204" y="65"/>
              </a:cxn>
              <a:cxn ang="0">
                <a:pos x="204" y="73"/>
              </a:cxn>
              <a:cxn ang="0">
                <a:pos x="212" y="78"/>
              </a:cxn>
              <a:cxn ang="0">
                <a:pos x="287" y="43"/>
              </a:cxn>
              <a:cxn ang="0">
                <a:pos x="287" y="36"/>
              </a:cxn>
              <a:cxn ang="0">
                <a:pos x="212" y="2"/>
              </a:cxn>
              <a:cxn ang="0">
                <a:pos x="204" y="7"/>
              </a:cxn>
              <a:cxn ang="0">
                <a:pos x="204" y="14"/>
              </a:cxn>
              <a:cxn ang="0">
                <a:pos x="0" y="14"/>
              </a:cxn>
              <a:cxn ang="0">
                <a:pos x="0" y="65"/>
              </a:cxn>
            </a:cxnLst>
            <a:rect l="0" t="0" r="r" b="b"/>
            <a:pathLst>
              <a:path w="291" h="80">
                <a:moveTo>
                  <a:pt x="0" y="65"/>
                </a:moveTo>
                <a:cubicBezTo>
                  <a:pt x="204" y="65"/>
                  <a:pt x="204" y="65"/>
                  <a:pt x="204" y="65"/>
                </a:cubicBezTo>
                <a:cubicBezTo>
                  <a:pt x="204" y="73"/>
                  <a:pt x="204" y="73"/>
                  <a:pt x="204" y="73"/>
                </a:cubicBezTo>
                <a:cubicBezTo>
                  <a:pt x="204" y="78"/>
                  <a:pt x="207" y="80"/>
                  <a:pt x="212" y="78"/>
                </a:cubicBezTo>
                <a:cubicBezTo>
                  <a:pt x="287" y="43"/>
                  <a:pt x="287" y="43"/>
                  <a:pt x="287" y="43"/>
                </a:cubicBezTo>
                <a:cubicBezTo>
                  <a:pt x="291" y="41"/>
                  <a:pt x="291" y="38"/>
                  <a:pt x="287" y="36"/>
                </a:cubicBezTo>
                <a:cubicBezTo>
                  <a:pt x="212" y="2"/>
                  <a:pt x="212" y="2"/>
                  <a:pt x="212" y="2"/>
                </a:cubicBezTo>
                <a:cubicBezTo>
                  <a:pt x="207" y="0"/>
                  <a:pt x="204" y="2"/>
                  <a:pt x="204" y="7"/>
                </a:cubicBezTo>
                <a:cubicBezTo>
                  <a:pt x="204" y="14"/>
                  <a:pt x="204" y="14"/>
                  <a:pt x="204" y="14"/>
                </a:cubicBezTo>
                <a:cubicBezTo>
                  <a:pt x="0" y="14"/>
                  <a:pt x="0" y="14"/>
                  <a:pt x="0" y="14"/>
                </a:cubicBezTo>
                <a:lnTo>
                  <a:pt x="0" y="6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8B135A0-58D1-7B5B-3603-CD7EA6ABAC38}"/>
              </a:ext>
            </a:extLst>
          </p:cNvPr>
          <p:cNvSpPr>
            <a:spLocks/>
          </p:cNvSpPr>
          <p:nvPr/>
        </p:nvSpPr>
        <p:spPr bwMode="auto">
          <a:xfrm>
            <a:off x="6006913" y="2522750"/>
            <a:ext cx="640400" cy="477346"/>
          </a:xfrm>
          <a:custGeom>
            <a:avLst/>
            <a:gdLst/>
            <a:ahLst/>
            <a:cxnLst>
              <a:cxn ang="0">
                <a:pos x="126" y="140"/>
              </a:cxn>
              <a:cxn ang="0">
                <a:pos x="188" y="78"/>
              </a:cxn>
              <a:cxn ang="0">
                <a:pos x="0" y="0"/>
              </a:cxn>
              <a:cxn ang="0">
                <a:pos x="0" y="87"/>
              </a:cxn>
              <a:cxn ang="0">
                <a:pos x="126" y="140"/>
              </a:cxn>
            </a:cxnLst>
            <a:rect l="0" t="0" r="r" b="b"/>
            <a:pathLst>
              <a:path w="188" h="140">
                <a:moveTo>
                  <a:pt x="126" y="140"/>
                </a:moveTo>
                <a:cubicBezTo>
                  <a:pt x="188" y="78"/>
                  <a:pt x="188" y="78"/>
                  <a:pt x="188" y="78"/>
                </a:cubicBezTo>
                <a:cubicBezTo>
                  <a:pt x="136" y="26"/>
                  <a:pt x="68" y="0"/>
                  <a:pt x="0" y="0"/>
                </a:cubicBezTo>
                <a:cubicBezTo>
                  <a:pt x="0" y="87"/>
                  <a:pt x="0" y="87"/>
                  <a:pt x="0" y="87"/>
                </a:cubicBezTo>
                <a:cubicBezTo>
                  <a:pt x="46" y="87"/>
                  <a:pt x="91" y="105"/>
                  <a:pt x="126" y="14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8">
            <a:extLst>
              <a:ext uri="{FF2B5EF4-FFF2-40B4-BE49-F238E27FC236}">
                <a16:creationId xmlns:a16="http://schemas.microsoft.com/office/drawing/2014/main" id="{44E73506-782B-1F54-C3E7-C116EE638761}"/>
              </a:ext>
            </a:extLst>
          </p:cNvPr>
          <p:cNvSpPr>
            <a:spLocks/>
          </p:cNvSpPr>
          <p:nvPr/>
        </p:nvSpPr>
        <p:spPr bwMode="auto">
          <a:xfrm>
            <a:off x="6316479" y="2234452"/>
            <a:ext cx="765644" cy="765644"/>
          </a:xfrm>
          <a:custGeom>
            <a:avLst/>
            <a:gdLst/>
            <a:ahLst/>
            <a:cxnLst>
              <a:cxn ang="0">
                <a:pos x="35" y="225"/>
              </a:cxn>
              <a:cxn ang="0">
                <a:pos x="180" y="80"/>
              </a:cxn>
              <a:cxn ang="0">
                <a:pos x="185" y="86"/>
              </a:cxn>
              <a:cxn ang="0">
                <a:pos x="194" y="84"/>
              </a:cxn>
              <a:cxn ang="0">
                <a:pos x="223" y="6"/>
              </a:cxn>
              <a:cxn ang="0">
                <a:pos x="218" y="1"/>
              </a:cxn>
              <a:cxn ang="0">
                <a:pos x="140" y="30"/>
              </a:cxn>
              <a:cxn ang="0">
                <a:pos x="138" y="39"/>
              </a:cxn>
              <a:cxn ang="0">
                <a:pos x="144" y="45"/>
              </a:cxn>
              <a:cxn ang="0">
                <a:pos x="0" y="189"/>
              </a:cxn>
              <a:cxn ang="0">
                <a:pos x="35" y="225"/>
              </a:cxn>
            </a:cxnLst>
            <a:rect l="0" t="0" r="r" b="b"/>
            <a:pathLst>
              <a:path w="225" h="225">
                <a:moveTo>
                  <a:pt x="35" y="225"/>
                </a:moveTo>
                <a:cubicBezTo>
                  <a:pt x="180" y="80"/>
                  <a:pt x="180" y="80"/>
                  <a:pt x="180" y="80"/>
                </a:cubicBezTo>
                <a:cubicBezTo>
                  <a:pt x="185" y="86"/>
                  <a:pt x="185" y="86"/>
                  <a:pt x="185" y="86"/>
                </a:cubicBezTo>
                <a:cubicBezTo>
                  <a:pt x="188" y="89"/>
                  <a:pt x="192" y="88"/>
                  <a:pt x="194" y="84"/>
                </a:cubicBezTo>
                <a:cubicBezTo>
                  <a:pt x="223" y="6"/>
                  <a:pt x="223" y="6"/>
                  <a:pt x="223" y="6"/>
                </a:cubicBezTo>
                <a:cubicBezTo>
                  <a:pt x="225" y="2"/>
                  <a:pt x="222" y="0"/>
                  <a:pt x="218" y="1"/>
                </a:cubicBezTo>
                <a:cubicBezTo>
                  <a:pt x="140" y="30"/>
                  <a:pt x="140" y="30"/>
                  <a:pt x="140" y="30"/>
                </a:cubicBezTo>
                <a:cubicBezTo>
                  <a:pt x="136" y="32"/>
                  <a:pt x="135" y="36"/>
                  <a:pt x="138" y="39"/>
                </a:cubicBezTo>
                <a:cubicBezTo>
                  <a:pt x="144" y="45"/>
                  <a:pt x="144" y="45"/>
                  <a:pt x="144" y="45"/>
                </a:cubicBezTo>
                <a:cubicBezTo>
                  <a:pt x="0" y="189"/>
                  <a:pt x="0" y="189"/>
                  <a:pt x="0" y="189"/>
                </a:cubicBezTo>
                <a:lnTo>
                  <a:pt x="35" y="22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9">
            <a:extLst>
              <a:ext uri="{FF2B5EF4-FFF2-40B4-BE49-F238E27FC236}">
                <a16:creationId xmlns:a16="http://schemas.microsoft.com/office/drawing/2014/main" id="{16F8EA9A-116F-1C5E-190D-5FAC1E326ED6}"/>
              </a:ext>
            </a:extLst>
          </p:cNvPr>
          <p:cNvSpPr>
            <a:spLocks/>
          </p:cNvSpPr>
          <p:nvPr/>
        </p:nvSpPr>
        <p:spPr bwMode="auto">
          <a:xfrm>
            <a:off x="5364151" y="2522751"/>
            <a:ext cx="642763" cy="477346"/>
          </a:xfrm>
          <a:custGeom>
            <a:avLst/>
            <a:gdLst/>
            <a:ahLst/>
            <a:cxnLst>
              <a:cxn ang="0">
                <a:pos x="189" y="87"/>
              </a:cxn>
              <a:cxn ang="0">
                <a:pos x="189" y="0"/>
              </a:cxn>
              <a:cxn ang="0">
                <a:pos x="0" y="78"/>
              </a:cxn>
              <a:cxn ang="0">
                <a:pos x="62" y="140"/>
              </a:cxn>
              <a:cxn ang="0">
                <a:pos x="189" y="87"/>
              </a:cxn>
            </a:cxnLst>
            <a:rect l="0" t="0" r="r" b="b"/>
            <a:pathLst>
              <a:path w="189" h="140">
                <a:moveTo>
                  <a:pt x="189" y="87"/>
                </a:moveTo>
                <a:cubicBezTo>
                  <a:pt x="189" y="0"/>
                  <a:pt x="189" y="0"/>
                  <a:pt x="189" y="0"/>
                </a:cubicBezTo>
                <a:cubicBezTo>
                  <a:pt x="115" y="0"/>
                  <a:pt x="48" y="30"/>
                  <a:pt x="0" y="78"/>
                </a:cubicBezTo>
                <a:cubicBezTo>
                  <a:pt x="62" y="140"/>
                  <a:pt x="62" y="140"/>
                  <a:pt x="62" y="140"/>
                </a:cubicBezTo>
                <a:cubicBezTo>
                  <a:pt x="95" y="108"/>
                  <a:pt x="139" y="87"/>
                  <a:pt x="189" y="8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0">
            <a:extLst>
              <a:ext uri="{FF2B5EF4-FFF2-40B4-BE49-F238E27FC236}">
                <a16:creationId xmlns:a16="http://schemas.microsoft.com/office/drawing/2014/main" id="{78D5D557-60C7-D8B9-5CF3-0CB5D9412348}"/>
              </a:ext>
            </a:extLst>
          </p:cNvPr>
          <p:cNvSpPr>
            <a:spLocks/>
          </p:cNvSpPr>
          <p:nvPr/>
        </p:nvSpPr>
        <p:spPr bwMode="auto">
          <a:xfrm>
            <a:off x="5787145" y="1828000"/>
            <a:ext cx="267031" cy="990140"/>
          </a:xfrm>
          <a:custGeom>
            <a:avLst/>
            <a:gdLst/>
            <a:ahLst/>
            <a:cxnLst>
              <a:cxn ang="0">
                <a:pos x="65" y="291"/>
              </a:cxn>
              <a:cxn ang="0">
                <a:pos x="65" y="87"/>
              </a:cxn>
              <a:cxn ang="0">
                <a:pos x="73" y="87"/>
              </a:cxn>
              <a:cxn ang="0">
                <a:pos x="77" y="80"/>
              </a:cxn>
              <a:cxn ang="0">
                <a:pos x="43" y="4"/>
              </a:cxn>
              <a:cxn ang="0">
                <a:pos x="36" y="4"/>
              </a:cxn>
              <a:cxn ang="0">
                <a:pos x="2" y="80"/>
              </a:cxn>
              <a:cxn ang="0">
                <a:pos x="6" y="87"/>
              </a:cxn>
              <a:cxn ang="0">
                <a:pos x="14" y="87"/>
              </a:cxn>
              <a:cxn ang="0">
                <a:pos x="14" y="291"/>
              </a:cxn>
              <a:cxn ang="0">
                <a:pos x="65" y="291"/>
              </a:cxn>
            </a:cxnLst>
            <a:rect l="0" t="0" r="r" b="b"/>
            <a:pathLst>
              <a:path w="79" h="291">
                <a:moveTo>
                  <a:pt x="65" y="291"/>
                </a:moveTo>
                <a:cubicBezTo>
                  <a:pt x="65" y="87"/>
                  <a:pt x="65" y="87"/>
                  <a:pt x="65" y="87"/>
                </a:cubicBezTo>
                <a:cubicBezTo>
                  <a:pt x="73" y="87"/>
                  <a:pt x="73" y="87"/>
                  <a:pt x="73" y="87"/>
                </a:cubicBezTo>
                <a:cubicBezTo>
                  <a:pt x="77" y="87"/>
                  <a:pt x="79" y="84"/>
                  <a:pt x="77" y="80"/>
                </a:cubicBezTo>
                <a:cubicBezTo>
                  <a:pt x="43" y="4"/>
                  <a:pt x="43" y="4"/>
                  <a:pt x="43" y="4"/>
                </a:cubicBezTo>
                <a:cubicBezTo>
                  <a:pt x="41" y="0"/>
                  <a:pt x="38" y="0"/>
                  <a:pt x="36" y="4"/>
                </a:cubicBezTo>
                <a:cubicBezTo>
                  <a:pt x="2" y="80"/>
                  <a:pt x="2" y="80"/>
                  <a:pt x="2" y="80"/>
                </a:cubicBezTo>
                <a:cubicBezTo>
                  <a:pt x="0" y="84"/>
                  <a:pt x="2" y="87"/>
                  <a:pt x="6" y="87"/>
                </a:cubicBezTo>
                <a:cubicBezTo>
                  <a:pt x="14" y="87"/>
                  <a:pt x="14" y="87"/>
                  <a:pt x="14" y="87"/>
                </a:cubicBezTo>
                <a:cubicBezTo>
                  <a:pt x="14" y="291"/>
                  <a:pt x="14" y="291"/>
                  <a:pt x="14" y="291"/>
                </a:cubicBezTo>
                <a:lnTo>
                  <a:pt x="65" y="291"/>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1">
            <a:extLst>
              <a:ext uri="{FF2B5EF4-FFF2-40B4-BE49-F238E27FC236}">
                <a16:creationId xmlns:a16="http://schemas.microsoft.com/office/drawing/2014/main" id="{E6F290E2-C0A4-4D7C-B10E-A35E211003B9}"/>
              </a:ext>
            </a:extLst>
          </p:cNvPr>
          <p:cNvSpPr>
            <a:spLocks/>
          </p:cNvSpPr>
          <p:nvPr/>
        </p:nvSpPr>
        <p:spPr bwMode="auto">
          <a:xfrm>
            <a:off x="5099483" y="2787418"/>
            <a:ext cx="474984" cy="645127"/>
          </a:xfrm>
          <a:custGeom>
            <a:avLst/>
            <a:gdLst/>
            <a:ahLst/>
            <a:cxnLst>
              <a:cxn ang="0">
                <a:pos x="140" y="62"/>
              </a:cxn>
              <a:cxn ang="0">
                <a:pos x="78" y="0"/>
              </a:cxn>
              <a:cxn ang="0">
                <a:pos x="0" y="189"/>
              </a:cxn>
              <a:cxn ang="0">
                <a:pos x="88" y="189"/>
              </a:cxn>
              <a:cxn ang="0">
                <a:pos x="140" y="62"/>
              </a:cxn>
            </a:cxnLst>
            <a:rect l="0" t="0" r="r" b="b"/>
            <a:pathLst>
              <a:path w="140" h="189">
                <a:moveTo>
                  <a:pt x="140" y="62"/>
                </a:moveTo>
                <a:cubicBezTo>
                  <a:pt x="78" y="0"/>
                  <a:pt x="78" y="0"/>
                  <a:pt x="78" y="0"/>
                </a:cubicBezTo>
                <a:cubicBezTo>
                  <a:pt x="26" y="52"/>
                  <a:pt x="0" y="120"/>
                  <a:pt x="0" y="189"/>
                </a:cubicBezTo>
                <a:cubicBezTo>
                  <a:pt x="88" y="189"/>
                  <a:pt x="88" y="189"/>
                  <a:pt x="88" y="189"/>
                </a:cubicBezTo>
                <a:cubicBezTo>
                  <a:pt x="88" y="143"/>
                  <a:pt x="105" y="97"/>
                  <a:pt x="140" y="62"/>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2">
            <a:extLst>
              <a:ext uri="{FF2B5EF4-FFF2-40B4-BE49-F238E27FC236}">
                <a16:creationId xmlns:a16="http://schemas.microsoft.com/office/drawing/2014/main" id="{A5FEE79C-0AF8-C0F9-6AED-413A8C9960F0}"/>
              </a:ext>
            </a:extLst>
          </p:cNvPr>
          <p:cNvSpPr>
            <a:spLocks/>
          </p:cNvSpPr>
          <p:nvPr/>
        </p:nvSpPr>
        <p:spPr bwMode="auto">
          <a:xfrm>
            <a:off x="4808820" y="2357334"/>
            <a:ext cx="765644" cy="765644"/>
          </a:xfrm>
          <a:custGeom>
            <a:avLst/>
            <a:gdLst/>
            <a:ahLst/>
            <a:cxnLst>
              <a:cxn ang="0">
                <a:pos x="225" y="189"/>
              </a:cxn>
              <a:cxn ang="0">
                <a:pos x="81" y="45"/>
              </a:cxn>
              <a:cxn ang="0">
                <a:pos x="87" y="39"/>
              </a:cxn>
              <a:cxn ang="0">
                <a:pos x="85" y="30"/>
              </a:cxn>
              <a:cxn ang="0">
                <a:pos x="7" y="1"/>
              </a:cxn>
              <a:cxn ang="0">
                <a:pos x="2" y="6"/>
              </a:cxn>
              <a:cxn ang="0">
                <a:pos x="31" y="84"/>
              </a:cxn>
              <a:cxn ang="0">
                <a:pos x="40" y="86"/>
              </a:cxn>
              <a:cxn ang="0">
                <a:pos x="45" y="81"/>
              </a:cxn>
              <a:cxn ang="0">
                <a:pos x="190" y="225"/>
              </a:cxn>
              <a:cxn ang="0">
                <a:pos x="225" y="189"/>
              </a:cxn>
            </a:cxnLst>
            <a:rect l="0" t="0" r="r" b="b"/>
            <a:pathLst>
              <a:path w="225" h="225">
                <a:moveTo>
                  <a:pt x="225" y="189"/>
                </a:moveTo>
                <a:cubicBezTo>
                  <a:pt x="81" y="45"/>
                  <a:pt x="81" y="45"/>
                  <a:pt x="81" y="45"/>
                </a:cubicBezTo>
                <a:cubicBezTo>
                  <a:pt x="87" y="39"/>
                  <a:pt x="87" y="39"/>
                  <a:pt x="87" y="39"/>
                </a:cubicBezTo>
                <a:cubicBezTo>
                  <a:pt x="90" y="36"/>
                  <a:pt x="89" y="32"/>
                  <a:pt x="85" y="30"/>
                </a:cubicBezTo>
                <a:cubicBezTo>
                  <a:pt x="7" y="1"/>
                  <a:pt x="7" y="1"/>
                  <a:pt x="7" y="1"/>
                </a:cubicBezTo>
                <a:cubicBezTo>
                  <a:pt x="2" y="0"/>
                  <a:pt x="0" y="2"/>
                  <a:pt x="2" y="6"/>
                </a:cubicBezTo>
                <a:cubicBezTo>
                  <a:pt x="31" y="84"/>
                  <a:pt x="31" y="84"/>
                  <a:pt x="31" y="84"/>
                </a:cubicBezTo>
                <a:cubicBezTo>
                  <a:pt x="33" y="88"/>
                  <a:pt x="37" y="89"/>
                  <a:pt x="40" y="86"/>
                </a:cubicBezTo>
                <a:cubicBezTo>
                  <a:pt x="45" y="81"/>
                  <a:pt x="45" y="81"/>
                  <a:pt x="45" y="81"/>
                </a:cubicBezTo>
                <a:cubicBezTo>
                  <a:pt x="190" y="225"/>
                  <a:pt x="190" y="225"/>
                  <a:pt x="190" y="225"/>
                </a:cubicBezTo>
                <a:lnTo>
                  <a:pt x="225" y="18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9363D929-E8A9-41F5-DD16-E379E3E83C42}"/>
              </a:ext>
            </a:extLst>
          </p:cNvPr>
          <p:cNvSpPr/>
          <p:nvPr/>
        </p:nvSpPr>
        <p:spPr bwMode="auto">
          <a:xfrm>
            <a:off x="5492940" y="2918570"/>
            <a:ext cx="1020859" cy="1020860"/>
          </a:xfrm>
          <a:prstGeom prst="ellipse">
            <a:avLst/>
          </a:prstGeom>
          <a:solidFill>
            <a:schemeClr val="bg2"/>
          </a:solidFill>
          <a:ln w="19050">
            <a:solidFill>
              <a:schemeClr val="bg2">
                <a:lumMod val="90000"/>
              </a:schemeClr>
            </a:solidFill>
            <a:round/>
            <a:headEnd/>
            <a:tailEnd/>
          </a:ln>
        </p:spPr>
        <p:txBody>
          <a:bodyPr vert="horz" wrap="none" lIns="91440" tIns="45720" rIns="91440" bIns="45720" numCol="1" rtlCol="0" anchor="ctr" anchorCtr="1" compatLnSpc="1">
            <a:prstTxWarp prst="textNoShape">
              <a:avLst/>
            </a:prstTxWarp>
          </a:bodyPr>
          <a:lstStyle/>
          <a:p>
            <a:pPr algn="ctr"/>
            <a:r>
              <a:rPr lang="en-US" sz="1200" b="1" dirty="0">
                <a:solidFill>
                  <a:schemeClr val="tx1">
                    <a:lumMod val="75000"/>
                    <a:lumOff val="25000"/>
                  </a:schemeClr>
                </a:solidFill>
              </a:rPr>
              <a:t>OUTCOME </a:t>
            </a:r>
          </a:p>
          <a:p>
            <a:pPr algn="ctr"/>
            <a:r>
              <a:rPr lang="en-US" sz="1200" b="1" dirty="0">
                <a:solidFill>
                  <a:schemeClr val="tx1">
                    <a:lumMod val="75000"/>
                    <a:lumOff val="25000"/>
                  </a:schemeClr>
                </a:solidFill>
              </a:rPr>
              <a:t>MEASURES</a:t>
            </a:r>
          </a:p>
          <a:p>
            <a:pPr algn="ctr"/>
            <a:r>
              <a:rPr lang="en-US" sz="1200" b="1" dirty="0">
                <a:solidFill>
                  <a:schemeClr val="tx1">
                    <a:lumMod val="75000"/>
                    <a:lumOff val="25000"/>
                  </a:schemeClr>
                </a:solidFill>
              </a:rPr>
              <a:t>SHOULD BE:</a:t>
            </a:r>
            <a:endParaRPr lang="en-US" sz="1400" b="1" dirty="0">
              <a:solidFill>
                <a:schemeClr val="tx1">
                  <a:lumMod val="75000"/>
                  <a:lumOff val="25000"/>
                </a:schemeClr>
              </a:solidFill>
            </a:endParaRPr>
          </a:p>
        </p:txBody>
      </p:sp>
      <p:sp>
        <p:nvSpPr>
          <p:cNvPr id="94" name="Rectangle 93">
            <a:extLst>
              <a:ext uri="{FF2B5EF4-FFF2-40B4-BE49-F238E27FC236}">
                <a16:creationId xmlns:a16="http://schemas.microsoft.com/office/drawing/2014/main" id="{A13DB8FA-6134-BF2C-4912-3CA9164A430B}"/>
              </a:ext>
            </a:extLst>
          </p:cNvPr>
          <p:cNvSpPr/>
          <p:nvPr/>
        </p:nvSpPr>
        <p:spPr>
          <a:xfrm flipH="1">
            <a:off x="7082122" y="1782498"/>
            <a:ext cx="3983041" cy="461665"/>
          </a:xfrm>
          <a:prstGeom prst="rect">
            <a:avLst/>
          </a:prstGeom>
        </p:spPr>
        <p:txBody>
          <a:bodyPr wrap="square">
            <a:spAutoFit/>
          </a:bodyPr>
          <a:lstStyle/>
          <a:p>
            <a:pPr marL="628650" lvl="1" indent="-171450">
              <a:buFont typeface="Arial" panose="020B0604020202020204" pitchFamily="34" charset="0"/>
              <a:buChar char="•"/>
            </a:pPr>
            <a:r>
              <a:rPr lang="en-AU" sz="1200" dirty="0">
                <a:ea typeface="Open Sans" panose="020B0606030504020204" pitchFamily="34" charset="0"/>
                <a:cs typeface="Open Sans" panose="020B0606030504020204" pitchFamily="34" charset="0"/>
              </a:rPr>
              <a:t>Supported in the literature as efficient measurements of mental health outcomes. </a:t>
            </a:r>
          </a:p>
        </p:txBody>
      </p:sp>
      <p:sp>
        <p:nvSpPr>
          <p:cNvPr id="89" name="Rectangle 88">
            <a:extLst>
              <a:ext uri="{FF2B5EF4-FFF2-40B4-BE49-F238E27FC236}">
                <a16:creationId xmlns:a16="http://schemas.microsoft.com/office/drawing/2014/main" id="{2D7D5097-545B-0C8D-892E-0C5540BC00A6}"/>
              </a:ext>
            </a:extLst>
          </p:cNvPr>
          <p:cNvSpPr/>
          <p:nvPr/>
        </p:nvSpPr>
        <p:spPr>
          <a:xfrm flipH="1">
            <a:off x="8048633" y="3198338"/>
            <a:ext cx="3235347" cy="276999"/>
          </a:xfrm>
          <a:prstGeom prst="rect">
            <a:avLst/>
          </a:prstGeom>
        </p:spPr>
        <p:txBody>
          <a:bodyPr wrap="square">
            <a:spAutoFit/>
          </a:bodyPr>
          <a:lstStyle/>
          <a:p>
            <a:pPr marL="171450" indent="-171450">
              <a:buFont typeface="Arial" panose="020B0604020202020204" pitchFamily="34" charset="0"/>
              <a:buChar char="•"/>
            </a:pPr>
            <a:r>
              <a:rPr lang="en-AU" sz="1200" dirty="0">
                <a:ea typeface="Open Sans" panose="020B0606030504020204" pitchFamily="34" charset="0"/>
                <a:cs typeface="Open Sans" panose="020B0606030504020204" pitchFamily="34" charset="0"/>
              </a:rPr>
              <a:t>Have acceptable validity and reliability. </a:t>
            </a:r>
            <a:endParaRPr lang="en-US" sz="1200" dirty="0">
              <a:ea typeface="Open Sans" panose="020B0606030504020204" pitchFamily="34" charset="0"/>
              <a:cs typeface="Open Sans" panose="020B0606030504020204" pitchFamily="34" charset="0"/>
            </a:endParaRPr>
          </a:p>
        </p:txBody>
      </p:sp>
      <p:sp>
        <p:nvSpPr>
          <p:cNvPr id="84" name="Rectangle 83">
            <a:extLst>
              <a:ext uri="{FF2B5EF4-FFF2-40B4-BE49-F238E27FC236}">
                <a16:creationId xmlns:a16="http://schemas.microsoft.com/office/drawing/2014/main" id="{84F9BC60-6484-1099-AC70-4DF0CD86FEF2}"/>
              </a:ext>
            </a:extLst>
          </p:cNvPr>
          <p:cNvSpPr/>
          <p:nvPr/>
        </p:nvSpPr>
        <p:spPr>
          <a:xfrm flipH="1">
            <a:off x="7673874" y="4449989"/>
            <a:ext cx="3235347" cy="276999"/>
          </a:xfrm>
          <a:prstGeom prst="rect">
            <a:avLst/>
          </a:prstGeom>
        </p:spPr>
        <p:txBody>
          <a:bodyPr wrap="square">
            <a:spAutoFit/>
          </a:bodyPr>
          <a:lstStyle/>
          <a:p>
            <a:pPr marL="171450" indent="-171450">
              <a:buFont typeface="Arial" panose="020B0604020202020204" pitchFamily="34" charset="0"/>
              <a:buChar char="•"/>
            </a:pPr>
            <a:r>
              <a:rPr lang="en-AU" sz="1200" dirty="0">
                <a:ea typeface="Open Sans" panose="020B0606030504020204" pitchFamily="34" charset="0"/>
                <a:cs typeface="Open Sans" panose="020B0606030504020204" pitchFamily="34" charset="0"/>
              </a:rPr>
              <a:t>Used to facilitate IRP and processes. </a:t>
            </a:r>
            <a:endParaRPr lang="en-US" sz="1200" dirty="0">
              <a:ea typeface="Open Sans" panose="020B0606030504020204" pitchFamily="34" charset="0"/>
              <a:cs typeface="Open Sans" panose="020B0606030504020204" pitchFamily="34" charset="0"/>
            </a:endParaRPr>
          </a:p>
        </p:txBody>
      </p:sp>
      <p:sp>
        <p:nvSpPr>
          <p:cNvPr id="79" name="Rectangle 78">
            <a:extLst>
              <a:ext uri="{FF2B5EF4-FFF2-40B4-BE49-F238E27FC236}">
                <a16:creationId xmlns:a16="http://schemas.microsoft.com/office/drawing/2014/main" id="{2850EA3D-321B-FF22-D530-00EEF49D217B}"/>
              </a:ext>
            </a:extLst>
          </p:cNvPr>
          <p:cNvSpPr/>
          <p:nvPr/>
        </p:nvSpPr>
        <p:spPr>
          <a:xfrm flipH="1">
            <a:off x="6452128" y="5045118"/>
            <a:ext cx="5438056" cy="461665"/>
          </a:xfrm>
          <a:prstGeom prst="rect">
            <a:avLst/>
          </a:prstGeom>
        </p:spPr>
        <p:txBody>
          <a:bodyPr wrap="square">
            <a:spAutoFit/>
          </a:bodyPr>
          <a:lstStyle/>
          <a:p>
            <a:pPr marL="171450" indent="-171450">
              <a:buFont typeface="Arial" panose="020B0604020202020204" pitchFamily="34" charset="0"/>
              <a:buChar char="•"/>
            </a:pPr>
            <a:r>
              <a:rPr lang="en-AU" sz="1200" dirty="0">
                <a:ea typeface="Open Sans" panose="020B0606030504020204" pitchFamily="34" charset="0"/>
                <a:cs typeface="Open Sans" panose="020B0606030504020204" pitchFamily="34" charset="0"/>
              </a:rPr>
              <a:t>Collected regularly throughout a consumer’s journey on a program (i.e., at 3 months, 6 months, 9 months, and 12 months at exit) to monitor program efficacy</a:t>
            </a:r>
            <a:endParaRPr lang="en-US" sz="1200" dirty="0">
              <a:ea typeface="Open Sans" panose="020B0606030504020204" pitchFamily="34" charset="0"/>
              <a:cs typeface="Open Sans" panose="020B0606030504020204" pitchFamily="34" charset="0"/>
            </a:endParaRPr>
          </a:p>
        </p:txBody>
      </p:sp>
      <p:grpSp>
        <p:nvGrpSpPr>
          <p:cNvPr id="38" name="Group 37">
            <a:extLst>
              <a:ext uri="{FF2B5EF4-FFF2-40B4-BE49-F238E27FC236}">
                <a16:creationId xmlns:a16="http://schemas.microsoft.com/office/drawing/2014/main" id="{E611B1FE-D1CB-62EE-AB83-FD9D66987F20}"/>
              </a:ext>
            </a:extLst>
          </p:cNvPr>
          <p:cNvGrpSpPr/>
          <p:nvPr/>
        </p:nvGrpSpPr>
        <p:grpSpPr>
          <a:xfrm>
            <a:off x="2298949" y="1347647"/>
            <a:ext cx="3235347" cy="578296"/>
            <a:chOff x="1342331" y="4386036"/>
            <a:chExt cx="3235347" cy="578296"/>
          </a:xfrm>
        </p:grpSpPr>
        <p:sp>
          <p:nvSpPr>
            <p:cNvPr id="73" name="TextBox 72">
              <a:extLst>
                <a:ext uri="{FF2B5EF4-FFF2-40B4-BE49-F238E27FC236}">
                  <a16:creationId xmlns:a16="http://schemas.microsoft.com/office/drawing/2014/main" id="{6891688C-8764-6674-BD23-6A41F3A3DD47}"/>
                </a:ext>
              </a:extLst>
            </p:cNvPr>
            <p:cNvSpPr txBox="1"/>
            <p:nvPr/>
          </p:nvSpPr>
          <p:spPr>
            <a:xfrm>
              <a:off x="2826030" y="4595000"/>
              <a:ext cx="473207" cy="369332"/>
            </a:xfrm>
            <a:prstGeom prst="rect">
              <a:avLst/>
            </a:prstGeom>
            <a:noFill/>
          </p:spPr>
          <p:txBody>
            <a:bodyPr wrap="none" rtlCol="0">
              <a:spAutoFit/>
            </a:bodyPr>
            <a:lstStyle/>
            <a:p>
              <a:pPr marL="285750" indent="-285750" algn="r">
                <a:buFont typeface="Arial" panose="020B0604020202020204" pitchFamily="34" charset="0"/>
                <a:buChar char="•"/>
              </a:pPr>
              <a:endParaRPr lang="en-US" b="1" dirty="0">
                <a:ea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53D7093D-024E-B117-9B2E-DCE62EC2DA8F}"/>
                </a:ext>
              </a:extLst>
            </p:cNvPr>
            <p:cNvSpPr/>
            <p:nvPr/>
          </p:nvSpPr>
          <p:spPr>
            <a:xfrm>
              <a:off x="1342331" y="4386036"/>
              <a:ext cx="3235347" cy="461665"/>
            </a:xfrm>
            <a:prstGeom prst="rect">
              <a:avLst/>
            </a:prstGeom>
          </p:spPr>
          <p:txBody>
            <a:bodyPr wrap="square">
              <a:spAutoFit/>
            </a:bodyPr>
            <a:lstStyle/>
            <a:p>
              <a:pPr marL="171450" indent="-171450" algn="r">
                <a:buFont typeface="Arial" panose="020B0604020202020204" pitchFamily="34" charset="0"/>
                <a:buChar char="•"/>
              </a:pPr>
              <a:r>
                <a:rPr lang="en-AU" sz="1200" dirty="0">
                  <a:ea typeface="Open Sans" panose="020B0606030504020204" pitchFamily="34" charset="0"/>
                  <a:cs typeface="Open Sans" panose="020B0606030504020204" pitchFamily="34" charset="0"/>
                </a:rPr>
                <a:t>Supplemental to any data already captured by the HHS</a:t>
              </a:r>
              <a:r>
                <a:rPr lang="en-US" sz="1200" dirty="0">
                  <a:ea typeface="Open Sans" panose="020B0606030504020204" pitchFamily="34" charset="0"/>
                  <a:cs typeface="Open Sans" panose="020B0606030504020204" pitchFamily="34" charset="0"/>
                </a:rPr>
                <a:t>. </a:t>
              </a:r>
            </a:p>
          </p:txBody>
        </p:sp>
      </p:grpSp>
      <p:sp>
        <p:nvSpPr>
          <p:cNvPr id="69" name="Rectangle 68">
            <a:extLst>
              <a:ext uri="{FF2B5EF4-FFF2-40B4-BE49-F238E27FC236}">
                <a16:creationId xmlns:a16="http://schemas.microsoft.com/office/drawing/2014/main" id="{EF1C084C-2A69-134B-B4B3-23DE5AAE4EAD}"/>
              </a:ext>
            </a:extLst>
          </p:cNvPr>
          <p:cNvSpPr/>
          <p:nvPr/>
        </p:nvSpPr>
        <p:spPr>
          <a:xfrm>
            <a:off x="443346" y="2004222"/>
            <a:ext cx="3773446" cy="830997"/>
          </a:xfrm>
          <a:prstGeom prst="rect">
            <a:avLst/>
          </a:prstGeom>
        </p:spPr>
        <p:txBody>
          <a:bodyPr wrap="square">
            <a:spAutoFit/>
          </a:bodyPr>
          <a:lstStyle/>
          <a:p>
            <a:pPr marL="171450" indent="-171450" algn="r">
              <a:buFont typeface="Arial" panose="020B0604020202020204" pitchFamily="34" charset="0"/>
              <a:buChar char="•"/>
            </a:pPr>
            <a:r>
              <a:rPr lang="en-AU" sz="1200" dirty="0">
                <a:ea typeface="Open Sans" panose="020B0606030504020204" pitchFamily="34" charset="0"/>
                <a:cs typeface="Open Sans" panose="020B0606030504020204" pitchFamily="34" charset="0"/>
              </a:rPr>
              <a:t> Results of the outcome measures are fed back into the program to inform and support ongoing person-centred and recovery-oriented processes and program improvements</a:t>
            </a:r>
          </a:p>
        </p:txBody>
      </p:sp>
      <p:sp>
        <p:nvSpPr>
          <p:cNvPr id="64" name="Rectangle 63">
            <a:extLst>
              <a:ext uri="{FF2B5EF4-FFF2-40B4-BE49-F238E27FC236}">
                <a16:creationId xmlns:a16="http://schemas.microsoft.com/office/drawing/2014/main" id="{7E2789A7-B21B-71B0-7737-21C0538EE60F}"/>
              </a:ext>
            </a:extLst>
          </p:cNvPr>
          <p:cNvSpPr/>
          <p:nvPr/>
        </p:nvSpPr>
        <p:spPr>
          <a:xfrm>
            <a:off x="556159" y="3336837"/>
            <a:ext cx="3235347" cy="461665"/>
          </a:xfrm>
          <a:prstGeom prst="rect">
            <a:avLst/>
          </a:prstGeom>
        </p:spPr>
        <p:txBody>
          <a:bodyPr wrap="square">
            <a:spAutoFit/>
          </a:bodyPr>
          <a:lstStyle/>
          <a:p>
            <a:pPr marL="171450" indent="-171450" algn="r">
              <a:buFont typeface="Arial" panose="020B0604020202020204" pitchFamily="34" charset="0"/>
              <a:buChar char="•"/>
            </a:pPr>
            <a:r>
              <a:rPr lang="en-AU" sz="1200" dirty="0">
                <a:ea typeface="Open Sans" panose="020B0606030504020204" pitchFamily="34" charset="0"/>
                <a:cs typeface="Open Sans" panose="020B0606030504020204" pitchFamily="34" charset="0"/>
              </a:rPr>
              <a:t>Training of staff to analyse and interpret these data. </a:t>
            </a:r>
          </a:p>
        </p:txBody>
      </p:sp>
      <p:sp>
        <p:nvSpPr>
          <p:cNvPr id="59" name="Rectangle 58">
            <a:extLst>
              <a:ext uri="{FF2B5EF4-FFF2-40B4-BE49-F238E27FC236}">
                <a16:creationId xmlns:a16="http://schemas.microsoft.com/office/drawing/2014/main" id="{15DB5B14-C889-7FE6-E26A-560F3022FEA8}"/>
              </a:ext>
            </a:extLst>
          </p:cNvPr>
          <p:cNvSpPr/>
          <p:nvPr/>
        </p:nvSpPr>
        <p:spPr>
          <a:xfrm>
            <a:off x="996748" y="4497132"/>
            <a:ext cx="3235347" cy="646331"/>
          </a:xfrm>
          <a:prstGeom prst="rect">
            <a:avLst/>
          </a:prstGeom>
        </p:spPr>
        <p:txBody>
          <a:bodyPr wrap="square">
            <a:spAutoFit/>
          </a:bodyPr>
          <a:lstStyle/>
          <a:p>
            <a:pPr marL="171450" indent="-171450" algn="r">
              <a:buFont typeface="Arial" panose="020B0604020202020204" pitchFamily="34" charset="0"/>
              <a:buChar char="•"/>
            </a:pPr>
            <a:r>
              <a:rPr lang="en-AU" sz="1200" dirty="0">
                <a:ea typeface="Open Sans" panose="020B0606030504020204" pitchFamily="34" charset="0"/>
                <a:cs typeface="Open Sans" panose="020B0606030504020204" pitchFamily="34" charset="0"/>
              </a:rPr>
              <a:t>Implementation of a follow-up measure post-consumer exit to assess long-term monitoring and evaluation. </a:t>
            </a:r>
          </a:p>
        </p:txBody>
      </p:sp>
      <p:sp>
        <p:nvSpPr>
          <p:cNvPr id="49" name="Freeform 35">
            <a:extLst>
              <a:ext uri="{FF2B5EF4-FFF2-40B4-BE49-F238E27FC236}">
                <a16:creationId xmlns:a16="http://schemas.microsoft.com/office/drawing/2014/main" id="{C9D80E57-81C8-A797-A86E-126964F368A4}"/>
              </a:ext>
            </a:extLst>
          </p:cNvPr>
          <p:cNvSpPr>
            <a:spLocks noChangeAspect="1"/>
          </p:cNvSpPr>
          <p:nvPr/>
        </p:nvSpPr>
        <p:spPr bwMode="auto">
          <a:xfrm>
            <a:off x="4077885" y="3462079"/>
            <a:ext cx="277812" cy="139430"/>
          </a:xfrm>
          <a:custGeom>
            <a:avLst/>
            <a:gdLst/>
            <a:ahLst/>
            <a:cxnLst>
              <a:cxn ang="0">
                <a:pos x="244" y="56"/>
              </a:cxn>
              <a:cxn ang="0">
                <a:pos x="232" y="68"/>
              </a:cxn>
              <a:cxn ang="0">
                <a:pos x="232" y="87"/>
              </a:cxn>
              <a:cxn ang="0">
                <a:pos x="172" y="27"/>
              </a:cxn>
              <a:cxn ang="0">
                <a:pos x="148" y="4"/>
              </a:cxn>
              <a:cxn ang="0">
                <a:pos x="140" y="0"/>
              </a:cxn>
              <a:cxn ang="0">
                <a:pos x="132" y="4"/>
              </a:cxn>
              <a:cxn ang="0">
                <a:pos x="76" y="59"/>
              </a:cxn>
              <a:cxn ang="0">
                <a:pos x="20" y="4"/>
              </a:cxn>
              <a:cxn ang="0">
                <a:pos x="12" y="0"/>
              </a:cxn>
              <a:cxn ang="0">
                <a:pos x="0" y="12"/>
              </a:cxn>
              <a:cxn ang="0">
                <a:pos x="4" y="20"/>
              </a:cxn>
              <a:cxn ang="0">
                <a:pos x="68" y="84"/>
              </a:cxn>
              <a:cxn ang="0">
                <a:pos x="76" y="88"/>
              </a:cxn>
              <a:cxn ang="0">
                <a:pos x="84" y="84"/>
              </a:cxn>
              <a:cxn ang="0">
                <a:pos x="140" y="29"/>
              </a:cxn>
              <a:cxn ang="0">
                <a:pos x="155" y="44"/>
              </a:cxn>
              <a:cxn ang="0">
                <a:pos x="157" y="46"/>
              </a:cxn>
              <a:cxn ang="0">
                <a:pos x="164" y="52"/>
              </a:cxn>
              <a:cxn ang="0">
                <a:pos x="215" y="104"/>
              </a:cxn>
              <a:cxn ang="0">
                <a:pos x="196" y="104"/>
              </a:cxn>
              <a:cxn ang="0">
                <a:pos x="184" y="116"/>
              </a:cxn>
              <a:cxn ang="0">
                <a:pos x="196" y="128"/>
              </a:cxn>
              <a:cxn ang="0">
                <a:pos x="244" y="128"/>
              </a:cxn>
              <a:cxn ang="0">
                <a:pos x="256" y="116"/>
              </a:cxn>
              <a:cxn ang="0">
                <a:pos x="256" y="68"/>
              </a:cxn>
              <a:cxn ang="0">
                <a:pos x="244" y="56"/>
              </a:cxn>
            </a:cxnLst>
            <a:rect l="0" t="0" r="r" b="b"/>
            <a:pathLst>
              <a:path w="256" h="128">
                <a:moveTo>
                  <a:pt x="244" y="56"/>
                </a:moveTo>
                <a:cubicBezTo>
                  <a:pt x="237" y="56"/>
                  <a:pt x="232" y="61"/>
                  <a:pt x="232" y="68"/>
                </a:cubicBezTo>
                <a:cubicBezTo>
                  <a:pt x="232" y="87"/>
                  <a:pt x="232" y="87"/>
                  <a:pt x="232" y="87"/>
                </a:cubicBezTo>
                <a:cubicBezTo>
                  <a:pt x="172" y="27"/>
                  <a:pt x="172" y="27"/>
                  <a:pt x="172" y="27"/>
                </a:cubicBezTo>
                <a:cubicBezTo>
                  <a:pt x="148" y="4"/>
                  <a:pt x="148" y="4"/>
                  <a:pt x="148" y="4"/>
                </a:cubicBezTo>
                <a:cubicBezTo>
                  <a:pt x="146" y="1"/>
                  <a:pt x="143" y="0"/>
                  <a:pt x="140" y="0"/>
                </a:cubicBezTo>
                <a:cubicBezTo>
                  <a:pt x="137" y="0"/>
                  <a:pt x="134" y="1"/>
                  <a:pt x="132" y="4"/>
                </a:cubicBezTo>
                <a:cubicBezTo>
                  <a:pt x="76" y="59"/>
                  <a:pt x="76" y="59"/>
                  <a:pt x="76" y="59"/>
                </a:cubicBezTo>
                <a:cubicBezTo>
                  <a:pt x="20" y="4"/>
                  <a:pt x="20" y="4"/>
                  <a:pt x="20" y="4"/>
                </a:cubicBezTo>
                <a:cubicBezTo>
                  <a:pt x="18" y="1"/>
                  <a:pt x="15" y="0"/>
                  <a:pt x="12" y="0"/>
                </a:cubicBezTo>
                <a:cubicBezTo>
                  <a:pt x="5" y="0"/>
                  <a:pt x="0" y="5"/>
                  <a:pt x="0" y="12"/>
                </a:cubicBezTo>
                <a:cubicBezTo>
                  <a:pt x="0" y="15"/>
                  <a:pt x="1" y="18"/>
                  <a:pt x="4" y="20"/>
                </a:cubicBezTo>
                <a:cubicBezTo>
                  <a:pt x="68" y="84"/>
                  <a:pt x="68" y="84"/>
                  <a:pt x="68" y="84"/>
                </a:cubicBezTo>
                <a:cubicBezTo>
                  <a:pt x="70" y="87"/>
                  <a:pt x="73" y="88"/>
                  <a:pt x="76" y="88"/>
                </a:cubicBezTo>
                <a:cubicBezTo>
                  <a:pt x="79" y="88"/>
                  <a:pt x="82" y="87"/>
                  <a:pt x="84" y="84"/>
                </a:cubicBezTo>
                <a:cubicBezTo>
                  <a:pt x="140" y="29"/>
                  <a:pt x="140" y="29"/>
                  <a:pt x="140" y="29"/>
                </a:cubicBezTo>
                <a:cubicBezTo>
                  <a:pt x="155" y="44"/>
                  <a:pt x="155" y="44"/>
                  <a:pt x="155" y="44"/>
                </a:cubicBezTo>
                <a:cubicBezTo>
                  <a:pt x="157" y="46"/>
                  <a:pt x="157" y="46"/>
                  <a:pt x="157" y="46"/>
                </a:cubicBezTo>
                <a:cubicBezTo>
                  <a:pt x="164" y="52"/>
                  <a:pt x="164" y="52"/>
                  <a:pt x="164" y="52"/>
                </a:cubicBezTo>
                <a:cubicBezTo>
                  <a:pt x="215" y="104"/>
                  <a:pt x="215" y="104"/>
                  <a:pt x="215" y="104"/>
                </a:cubicBezTo>
                <a:cubicBezTo>
                  <a:pt x="196" y="104"/>
                  <a:pt x="196" y="104"/>
                  <a:pt x="196" y="104"/>
                </a:cubicBezTo>
                <a:cubicBezTo>
                  <a:pt x="189" y="104"/>
                  <a:pt x="184" y="109"/>
                  <a:pt x="184" y="116"/>
                </a:cubicBezTo>
                <a:cubicBezTo>
                  <a:pt x="184" y="123"/>
                  <a:pt x="189" y="128"/>
                  <a:pt x="196" y="128"/>
                </a:cubicBezTo>
                <a:cubicBezTo>
                  <a:pt x="244" y="128"/>
                  <a:pt x="244" y="128"/>
                  <a:pt x="244" y="128"/>
                </a:cubicBezTo>
                <a:cubicBezTo>
                  <a:pt x="251" y="128"/>
                  <a:pt x="256" y="123"/>
                  <a:pt x="256" y="116"/>
                </a:cubicBezTo>
                <a:cubicBezTo>
                  <a:pt x="256" y="68"/>
                  <a:pt x="256" y="68"/>
                  <a:pt x="256" y="68"/>
                </a:cubicBezTo>
                <a:cubicBezTo>
                  <a:pt x="256" y="61"/>
                  <a:pt x="251" y="56"/>
                  <a:pt x="244" y="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6">
            <a:extLst>
              <a:ext uri="{FF2B5EF4-FFF2-40B4-BE49-F238E27FC236}">
                <a16:creationId xmlns:a16="http://schemas.microsoft.com/office/drawing/2014/main" id="{706787DA-31AC-50DA-AFFE-71C4523319DD}"/>
              </a:ext>
            </a:extLst>
          </p:cNvPr>
          <p:cNvSpPr>
            <a:spLocks noChangeAspect="1"/>
          </p:cNvSpPr>
          <p:nvPr/>
        </p:nvSpPr>
        <p:spPr bwMode="auto">
          <a:xfrm>
            <a:off x="5798062" y="1551893"/>
            <a:ext cx="277812" cy="139430"/>
          </a:xfrm>
          <a:custGeom>
            <a:avLst/>
            <a:gdLst/>
            <a:ahLst/>
            <a:cxnLst>
              <a:cxn ang="0">
                <a:pos x="244" y="72"/>
              </a:cxn>
              <a:cxn ang="0">
                <a:pos x="232" y="60"/>
              </a:cxn>
              <a:cxn ang="0">
                <a:pos x="232" y="41"/>
              </a:cxn>
              <a:cxn ang="0">
                <a:pos x="172" y="101"/>
              </a:cxn>
              <a:cxn ang="0">
                <a:pos x="148" y="124"/>
              </a:cxn>
              <a:cxn ang="0">
                <a:pos x="140" y="128"/>
              </a:cxn>
              <a:cxn ang="0">
                <a:pos x="132" y="124"/>
              </a:cxn>
              <a:cxn ang="0">
                <a:pos x="76" y="69"/>
              </a:cxn>
              <a:cxn ang="0">
                <a:pos x="20" y="124"/>
              </a:cxn>
              <a:cxn ang="0">
                <a:pos x="12" y="128"/>
              </a:cxn>
              <a:cxn ang="0">
                <a:pos x="0" y="116"/>
              </a:cxn>
              <a:cxn ang="0">
                <a:pos x="4" y="108"/>
              </a:cxn>
              <a:cxn ang="0">
                <a:pos x="68" y="44"/>
              </a:cxn>
              <a:cxn ang="0">
                <a:pos x="76" y="40"/>
              </a:cxn>
              <a:cxn ang="0">
                <a:pos x="84" y="44"/>
              </a:cxn>
              <a:cxn ang="0">
                <a:pos x="140" y="99"/>
              </a:cxn>
              <a:cxn ang="0">
                <a:pos x="155" y="84"/>
              </a:cxn>
              <a:cxn ang="0">
                <a:pos x="157" y="82"/>
              </a:cxn>
              <a:cxn ang="0">
                <a:pos x="164" y="76"/>
              </a:cxn>
              <a:cxn ang="0">
                <a:pos x="215" y="24"/>
              </a:cxn>
              <a:cxn ang="0">
                <a:pos x="196" y="24"/>
              </a:cxn>
              <a:cxn ang="0">
                <a:pos x="184" y="12"/>
              </a:cxn>
              <a:cxn ang="0">
                <a:pos x="196" y="0"/>
              </a:cxn>
              <a:cxn ang="0">
                <a:pos x="244" y="0"/>
              </a:cxn>
              <a:cxn ang="0">
                <a:pos x="256" y="12"/>
              </a:cxn>
              <a:cxn ang="0">
                <a:pos x="256" y="60"/>
              </a:cxn>
              <a:cxn ang="0">
                <a:pos x="244" y="72"/>
              </a:cxn>
            </a:cxnLst>
            <a:rect l="0" t="0" r="r" b="b"/>
            <a:pathLst>
              <a:path w="256" h="128">
                <a:moveTo>
                  <a:pt x="244" y="72"/>
                </a:moveTo>
                <a:cubicBezTo>
                  <a:pt x="237" y="72"/>
                  <a:pt x="232" y="67"/>
                  <a:pt x="232" y="60"/>
                </a:cubicBezTo>
                <a:cubicBezTo>
                  <a:pt x="232" y="41"/>
                  <a:pt x="232" y="41"/>
                  <a:pt x="232" y="41"/>
                </a:cubicBezTo>
                <a:cubicBezTo>
                  <a:pt x="172" y="101"/>
                  <a:pt x="172" y="101"/>
                  <a:pt x="172" y="101"/>
                </a:cubicBezTo>
                <a:cubicBezTo>
                  <a:pt x="148" y="124"/>
                  <a:pt x="148" y="124"/>
                  <a:pt x="148" y="124"/>
                </a:cubicBezTo>
                <a:cubicBezTo>
                  <a:pt x="146" y="127"/>
                  <a:pt x="143" y="128"/>
                  <a:pt x="140" y="128"/>
                </a:cubicBezTo>
                <a:cubicBezTo>
                  <a:pt x="137" y="128"/>
                  <a:pt x="134" y="127"/>
                  <a:pt x="132" y="124"/>
                </a:cubicBezTo>
                <a:cubicBezTo>
                  <a:pt x="76" y="69"/>
                  <a:pt x="76" y="69"/>
                  <a:pt x="76" y="69"/>
                </a:cubicBezTo>
                <a:cubicBezTo>
                  <a:pt x="20" y="124"/>
                  <a:pt x="20" y="124"/>
                  <a:pt x="20" y="124"/>
                </a:cubicBezTo>
                <a:cubicBezTo>
                  <a:pt x="18" y="127"/>
                  <a:pt x="15" y="128"/>
                  <a:pt x="12" y="128"/>
                </a:cubicBezTo>
                <a:cubicBezTo>
                  <a:pt x="5" y="128"/>
                  <a:pt x="0" y="123"/>
                  <a:pt x="0" y="116"/>
                </a:cubicBezTo>
                <a:cubicBezTo>
                  <a:pt x="0" y="113"/>
                  <a:pt x="1" y="110"/>
                  <a:pt x="4" y="108"/>
                </a:cubicBezTo>
                <a:cubicBezTo>
                  <a:pt x="68" y="44"/>
                  <a:pt x="68" y="44"/>
                  <a:pt x="68" y="44"/>
                </a:cubicBezTo>
                <a:cubicBezTo>
                  <a:pt x="70" y="41"/>
                  <a:pt x="73" y="40"/>
                  <a:pt x="76" y="40"/>
                </a:cubicBezTo>
                <a:cubicBezTo>
                  <a:pt x="79" y="40"/>
                  <a:pt x="82" y="41"/>
                  <a:pt x="84" y="44"/>
                </a:cubicBezTo>
                <a:cubicBezTo>
                  <a:pt x="140" y="99"/>
                  <a:pt x="140" y="99"/>
                  <a:pt x="140" y="99"/>
                </a:cubicBezTo>
                <a:cubicBezTo>
                  <a:pt x="155" y="84"/>
                  <a:pt x="155" y="84"/>
                  <a:pt x="155" y="84"/>
                </a:cubicBezTo>
                <a:cubicBezTo>
                  <a:pt x="157" y="82"/>
                  <a:pt x="157" y="82"/>
                  <a:pt x="157" y="82"/>
                </a:cubicBezTo>
                <a:cubicBezTo>
                  <a:pt x="164" y="76"/>
                  <a:pt x="164" y="76"/>
                  <a:pt x="164" y="76"/>
                </a:cubicBezTo>
                <a:cubicBezTo>
                  <a:pt x="215" y="24"/>
                  <a:pt x="215" y="24"/>
                  <a:pt x="215" y="24"/>
                </a:cubicBezTo>
                <a:cubicBezTo>
                  <a:pt x="196" y="24"/>
                  <a:pt x="196" y="24"/>
                  <a:pt x="196" y="24"/>
                </a:cubicBezTo>
                <a:cubicBezTo>
                  <a:pt x="189" y="24"/>
                  <a:pt x="184" y="19"/>
                  <a:pt x="184" y="12"/>
                </a:cubicBezTo>
                <a:cubicBezTo>
                  <a:pt x="184" y="5"/>
                  <a:pt x="189" y="0"/>
                  <a:pt x="196" y="0"/>
                </a:cubicBezTo>
                <a:cubicBezTo>
                  <a:pt x="244" y="0"/>
                  <a:pt x="244" y="0"/>
                  <a:pt x="244" y="0"/>
                </a:cubicBezTo>
                <a:cubicBezTo>
                  <a:pt x="251" y="0"/>
                  <a:pt x="256" y="5"/>
                  <a:pt x="256" y="12"/>
                </a:cubicBezTo>
                <a:cubicBezTo>
                  <a:pt x="256" y="60"/>
                  <a:pt x="256" y="60"/>
                  <a:pt x="256" y="60"/>
                </a:cubicBezTo>
                <a:cubicBezTo>
                  <a:pt x="256" y="67"/>
                  <a:pt x="251" y="72"/>
                  <a:pt x="244" y="7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7">
            <a:extLst>
              <a:ext uri="{FF2B5EF4-FFF2-40B4-BE49-F238E27FC236}">
                <a16:creationId xmlns:a16="http://schemas.microsoft.com/office/drawing/2014/main" id="{6844EF1E-6307-8A1C-F13B-F2BFEE4D3BFE}"/>
              </a:ext>
            </a:extLst>
          </p:cNvPr>
          <p:cNvSpPr>
            <a:spLocks noChangeAspect="1" noEditPoints="1"/>
          </p:cNvSpPr>
          <p:nvPr/>
        </p:nvSpPr>
        <p:spPr bwMode="auto">
          <a:xfrm>
            <a:off x="7205003" y="4534933"/>
            <a:ext cx="277812" cy="217008"/>
          </a:xfrm>
          <a:custGeom>
            <a:avLst/>
            <a:gdLst/>
            <a:ahLst/>
            <a:cxnLst>
              <a:cxn ang="0">
                <a:pos x="184" y="172"/>
              </a:cxn>
              <a:cxn ang="0">
                <a:pos x="184" y="172"/>
              </a:cxn>
              <a:cxn ang="0">
                <a:pos x="108" y="172"/>
              </a:cxn>
              <a:cxn ang="0">
                <a:pos x="108" y="172"/>
              </a:cxn>
              <a:cxn ang="0">
                <a:pos x="100" y="172"/>
              </a:cxn>
              <a:cxn ang="0">
                <a:pos x="85" y="172"/>
              </a:cxn>
              <a:cxn ang="0">
                <a:pos x="92" y="180"/>
              </a:cxn>
              <a:cxn ang="0">
                <a:pos x="96" y="188"/>
              </a:cxn>
              <a:cxn ang="0">
                <a:pos x="84" y="200"/>
              </a:cxn>
              <a:cxn ang="0">
                <a:pos x="76" y="196"/>
              </a:cxn>
              <a:cxn ang="0">
                <a:pos x="48" y="168"/>
              </a:cxn>
              <a:cxn ang="0">
                <a:pos x="44" y="160"/>
              </a:cxn>
              <a:cxn ang="0">
                <a:pos x="48" y="152"/>
              </a:cxn>
              <a:cxn ang="0">
                <a:pos x="76" y="124"/>
              </a:cxn>
              <a:cxn ang="0">
                <a:pos x="84" y="120"/>
              </a:cxn>
              <a:cxn ang="0">
                <a:pos x="96" y="132"/>
              </a:cxn>
              <a:cxn ang="0">
                <a:pos x="92" y="140"/>
              </a:cxn>
              <a:cxn ang="0">
                <a:pos x="85" y="148"/>
              </a:cxn>
              <a:cxn ang="0">
                <a:pos x="92" y="148"/>
              </a:cxn>
              <a:cxn ang="0">
                <a:pos x="92" y="148"/>
              </a:cxn>
              <a:cxn ang="0">
                <a:pos x="104" y="148"/>
              </a:cxn>
              <a:cxn ang="0">
                <a:pos x="104" y="148"/>
              </a:cxn>
              <a:cxn ang="0">
                <a:pos x="184" y="148"/>
              </a:cxn>
              <a:cxn ang="0">
                <a:pos x="232" y="100"/>
              </a:cxn>
              <a:cxn ang="0">
                <a:pos x="232" y="72"/>
              </a:cxn>
              <a:cxn ang="0">
                <a:pos x="244" y="60"/>
              </a:cxn>
              <a:cxn ang="0">
                <a:pos x="256" y="72"/>
              </a:cxn>
              <a:cxn ang="0">
                <a:pos x="256" y="100"/>
              </a:cxn>
              <a:cxn ang="0">
                <a:pos x="184" y="172"/>
              </a:cxn>
              <a:cxn ang="0">
                <a:pos x="180" y="76"/>
              </a:cxn>
              <a:cxn ang="0">
                <a:pos x="172" y="80"/>
              </a:cxn>
              <a:cxn ang="0">
                <a:pos x="160" y="68"/>
              </a:cxn>
              <a:cxn ang="0">
                <a:pos x="164" y="60"/>
              </a:cxn>
              <a:cxn ang="0">
                <a:pos x="171" y="52"/>
              </a:cxn>
              <a:cxn ang="0">
                <a:pos x="164" y="52"/>
              </a:cxn>
              <a:cxn ang="0">
                <a:pos x="164" y="52"/>
              </a:cxn>
              <a:cxn ang="0">
                <a:pos x="152" y="52"/>
              </a:cxn>
              <a:cxn ang="0">
                <a:pos x="152" y="52"/>
              </a:cxn>
              <a:cxn ang="0">
                <a:pos x="72" y="52"/>
              </a:cxn>
              <a:cxn ang="0">
                <a:pos x="24" y="100"/>
              </a:cxn>
              <a:cxn ang="0">
                <a:pos x="24" y="128"/>
              </a:cxn>
              <a:cxn ang="0">
                <a:pos x="12" y="140"/>
              </a:cxn>
              <a:cxn ang="0">
                <a:pos x="0" y="128"/>
              </a:cxn>
              <a:cxn ang="0">
                <a:pos x="0" y="100"/>
              </a:cxn>
              <a:cxn ang="0">
                <a:pos x="72" y="28"/>
              </a:cxn>
              <a:cxn ang="0">
                <a:pos x="148" y="28"/>
              </a:cxn>
              <a:cxn ang="0">
                <a:pos x="148" y="28"/>
              </a:cxn>
              <a:cxn ang="0">
                <a:pos x="156" y="28"/>
              </a:cxn>
              <a:cxn ang="0">
                <a:pos x="171" y="28"/>
              </a:cxn>
              <a:cxn ang="0">
                <a:pos x="164" y="20"/>
              </a:cxn>
              <a:cxn ang="0">
                <a:pos x="160" y="12"/>
              </a:cxn>
              <a:cxn ang="0">
                <a:pos x="172" y="0"/>
              </a:cxn>
              <a:cxn ang="0">
                <a:pos x="180" y="4"/>
              </a:cxn>
              <a:cxn ang="0">
                <a:pos x="208" y="32"/>
              </a:cxn>
              <a:cxn ang="0">
                <a:pos x="212" y="40"/>
              </a:cxn>
              <a:cxn ang="0">
                <a:pos x="208" y="48"/>
              </a:cxn>
              <a:cxn ang="0">
                <a:pos x="180" y="76"/>
              </a:cxn>
            </a:cxnLst>
            <a:rect l="0" t="0" r="r" b="b"/>
            <a:pathLst>
              <a:path w="256" h="200">
                <a:moveTo>
                  <a:pt x="184" y="172"/>
                </a:moveTo>
                <a:cubicBezTo>
                  <a:pt x="184" y="172"/>
                  <a:pt x="184" y="172"/>
                  <a:pt x="184" y="172"/>
                </a:cubicBezTo>
                <a:cubicBezTo>
                  <a:pt x="108" y="172"/>
                  <a:pt x="108" y="172"/>
                  <a:pt x="108" y="172"/>
                </a:cubicBezTo>
                <a:cubicBezTo>
                  <a:pt x="108" y="172"/>
                  <a:pt x="108" y="172"/>
                  <a:pt x="108" y="172"/>
                </a:cubicBezTo>
                <a:cubicBezTo>
                  <a:pt x="100" y="172"/>
                  <a:pt x="100" y="172"/>
                  <a:pt x="100" y="172"/>
                </a:cubicBezTo>
                <a:cubicBezTo>
                  <a:pt x="85" y="172"/>
                  <a:pt x="85" y="172"/>
                  <a:pt x="85" y="172"/>
                </a:cubicBezTo>
                <a:cubicBezTo>
                  <a:pt x="92" y="180"/>
                  <a:pt x="92" y="180"/>
                  <a:pt x="92" y="180"/>
                </a:cubicBezTo>
                <a:cubicBezTo>
                  <a:pt x="95" y="182"/>
                  <a:pt x="96" y="185"/>
                  <a:pt x="96" y="188"/>
                </a:cubicBezTo>
                <a:cubicBezTo>
                  <a:pt x="96" y="195"/>
                  <a:pt x="91" y="200"/>
                  <a:pt x="84" y="200"/>
                </a:cubicBezTo>
                <a:cubicBezTo>
                  <a:pt x="81" y="200"/>
                  <a:pt x="78" y="199"/>
                  <a:pt x="76" y="196"/>
                </a:cubicBezTo>
                <a:cubicBezTo>
                  <a:pt x="48" y="168"/>
                  <a:pt x="48" y="168"/>
                  <a:pt x="48" y="168"/>
                </a:cubicBezTo>
                <a:cubicBezTo>
                  <a:pt x="45" y="166"/>
                  <a:pt x="44" y="163"/>
                  <a:pt x="44" y="160"/>
                </a:cubicBezTo>
                <a:cubicBezTo>
                  <a:pt x="44" y="157"/>
                  <a:pt x="45" y="154"/>
                  <a:pt x="48" y="152"/>
                </a:cubicBezTo>
                <a:cubicBezTo>
                  <a:pt x="76" y="124"/>
                  <a:pt x="76" y="124"/>
                  <a:pt x="76" y="124"/>
                </a:cubicBezTo>
                <a:cubicBezTo>
                  <a:pt x="78" y="121"/>
                  <a:pt x="81" y="120"/>
                  <a:pt x="84" y="120"/>
                </a:cubicBezTo>
                <a:cubicBezTo>
                  <a:pt x="91" y="120"/>
                  <a:pt x="96" y="125"/>
                  <a:pt x="96" y="132"/>
                </a:cubicBezTo>
                <a:cubicBezTo>
                  <a:pt x="96" y="135"/>
                  <a:pt x="95" y="138"/>
                  <a:pt x="92" y="140"/>
                </a:cubicBezTo>
                <a:cubicBezTo>
                  <a:pt x="85" y="148"/>
                  <a:pt x="85" y="148"/>
                  <a:pt x="85" y="148"/>
                </a:cubicBezTo>
                <a:cubicBezTo>
                  <a:pt x="92" y="148"/>
                  <a:pt x="92" y="148"/>
                  <a:pt x="92" y="148"/>
                </a:cubicBezTo>
                <a:cubicBezTo>
                  <a:pt x="92" y="148"/>
                  <a:pt x="92" y="148"/>
                  <a:pt x="92" y="148"/>
                </a:cubicBezTo>
                <a:cubicBezTo>
                  <a:pt x="104" y="148"/>
                  <a:pt x="104" y="148"/>
                  <a:pt x="104" y="148"/>
                </a:cubicBezTo>
                <a:cubicBezTo>
                  <a:pt x="104" y="148"/>
                  <a:pt x="104" y="148"/>
                  <a:pt x="104" y="148"/>
                </a:cubicBezTo>
                <a:cubicBezTo>
                  <a:pt x="184" y="148"/>
                  <a:pt x="184" y="148"/>
                  <a:pt x="184" y="148"/>
                </a:cubicBezTo>
                <a:cubicBezTo>
                  <a:pt x="211" y="148"/>
                  <a:pt x="232" y="127"/>
                  <a:pt x="232" y="100"/>
                </a:cubicBezTo>
                <a:cubicBezTo>
                  <a:pt x="232" y="72"/>
                  <a:pt x="232" y="72"/>
                  <a:pt x="232" y="72"/>
                </a:cubicBezTo>
                <a:cubicBezTo>
                  <a:pt x="232" y="65"/>
                  <a:pt x="237" y="60"/>
                  <a:pt x="244" y="60"/>
                </a:cubicBezTo>
                <a:cubicBezTo>
                  <a:pt x="251" y="60"/>
                  <a:pt x="256" y="65"/>
                  <a:pt x="256" y="72"/>
                </a:cubicBezTo>
                <a:cubicBezTo>
                  <a:pt x="256" y="100"/>
                  <a:pt x="256" y="100"/>
                  <a:pt x="256" y="100"/>
                </a:cubicBezTo>
                <a:cubicBezTo>
                  <a:pt x="256" y="140"/>
                  <a:pt x="224" y="172"/>
                  <a:pt x="184" y="172"/>
                </a:cubicBezTo>
                <a:moveTo>
                  <a:pt x="180" y="76"/>
                </a:moveTo>
                <a:cubicBezTo>
                  <a:pt x="178" y="79"/>
                  <a:pt x="175" y="80"/>
                  <a:pt x="172" y="80"/>
                </a:cubicBezTo>
                <a:cubicBezTo>
                  <a:pt x="165" y="80"/>
                  <a:pt x="160" y="75"/>
                  <a:pt x="160" y="68"/>
                </a:cubicBezTo>
                <a:cubicBezTo>
                  <a:pt x="160" y="65"/>
                  <a:pt x="161" y="62"/>
                  <a:pt x="164" y="60"/>
                </a:cubicBezTo>
                <a:cubicBezTo>
                  <a:pt x="171" y="52"/>
                  <a:pt x="171" y="52"/>
                  <a:pt x="171" y="52"/>
                </a:cubicBezTo>
                <a:cubicBezTo>
                  <a:pt x="164" y="52"/>
                  <a:pt x="164" y="52"/>
                  <a:pt x="164" y="52"/>
                </a:cubicBezTo>
                <a:cubicBezTo>
                  <a:pt x="164" y="52"/>
                  <a:pt x="164" y="52"/>
                  <a:pt x="164" y="52"/>
                </a:cubicBezTo>
                <a:cubicBezTo>
                  <a:pt x="152" y="52"/>
                  <a:pt x="152" y="52"/>
                  <a:pt x="152" y="52"/>
                </a:cubicBezTo>
                <a:cubicBezTo>
                  <a:pt x="152" y="52"/>
                  <a:pt x="152" y="52"/>
                  <a:pt x="152" y="52"/>
                </a:cubicBezTo>
                <a:cubicBezTo>
                  <a:pt x="72" y="52"/>
                  <a:pt x="72" y="52"/>
                  <a:pt x="72" y="52"/>
                </a:cubicBezTo>
                <a:cubicBezTo>
                  <a:pt x="45" y="52"/>
                  <a:pt x="24" y="73"/>
                  <a:pt x="24" y="100"/>
                </a:cubicBezTo>
                <a:cubicBezTo>
                  <a:pt x="24" y="128"/>
                  <a:pt x="24" y="128"/>
                  <a:pt x="24" y="128"/>
                </a:cubicBezTo>
                <a:cubicBezTo>
                  <a:pt x="24" y="135"/>
                  <a:pt x="19" y="140"/>
                  <a:pt x="12" y="140"/>
                </a:cubicBezTo>
                <a:cubicBezTo>
                  <a:pt x="5" y="140"/>
                  <a:pt x="0" y="135"/>
                  <a:pt x="0" y="128"/>
                </a:cubicBezTo>
                <a:cubicBezTo>
                  <a:pt x="0" y="100"/>
                  <a:pt x="0" y="100"/>
                  <a:pt x="0" y="100"/>
                </a:cubicBezTo>
                <a:cubicBezTo>
                  <a:pt x="0" y="60"/>
                  <a:pt x="32" y="28"/>
                  <a:pt x="72" y="28"/>
                </a:cubicBezTo>
                <a:cubicBezTo>
                  <a:pt x="148" y="28"/>
                  <a:pt x="148" y="28"/>
                  <a:pt x="148" y="28"/>
                </a:cubicBezTo>
                <a:cubicBezTo>
                  <a:pt x="148" y="28"/>
                  <a:pt x="148" y="28"/>
                  <a:pt x="148" y="28"/>
                </a:cubicBezTo>
                <a:cubicBezTo>
                  <a:pt x="156" y="28"/>
                  <a:pt x="156" y="28"/>
                  <a:pt x="156" y="28"/>
                </a:cubicBezTo>
                <a:cubicBezTo>
                  <a:pt x="171" y="28"/>
                  <a:pt x="171" y="28"/>
                  <a:pt x="171" y="28"/>
                </a:cubicBezTo>
                <a:cubicBezTo>
                  <a:pt x="164" y="20"/>
                  <a:pt x="164" y="20"/>
                  <a:pt x="164" y="20"/>
                </a:cubicBezTo>
                <a:cubicBezTo>
                  <a:pt x="161" y="18"/>
                  <a:pt x="160" y="15"/>
                  <a:pt x="160" y="12"/>
                </a:cubicBezTo>
                <a:cubicBezTo>
                  <a:pt x="160" y="5"/>
                  <a:pt x="165" y="0"/>
                  <a:pt x="172" y="0"/>
                </a:cubicBezTo>
                <a:cubicBezTo>
                  <a:pt x="175" y="0"/>
                  <a:pt x="178" y="1"/>
                  <a:pt x="180" y="4"/>
                </a:cubicBezTo>
                <a:cubicBezTo>
                  <a:pt x="208" y="32"/>
                  <a:pt x="208" y="32"/>
                  <a:pt x="208" y="32"/>
                </a:cubicBezTo>
                <a:cubicBezTo>
                  <a:pt x="211" y="34"/>
                  <a:pt x="212" y="37"/>
                  <a:pt x="212" y="40"/>
                </a:cubicBezTo>
                <a:cubicBezTo>
                  <a:pt x="212" y="43"/>
                  <a:pt x="211" y="46"/>
                  <a:pt x="208" y="48"/>
                </a:cubicBezTo>
                <a:lnTo>
                  <a:pt x="180"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2" name="Graphic 111" descr="Group with solid fill">
            <a:extLst>
              <a:ext uri="{FF2B5EF4-FFF2-40B4-BE49-F238E27FC236}">
                <a16:creationId xmlns:a16="http://schemas.microsoft.com/office/drawing/2014/main" id="{2A7EEC6A-220E-DB91-9E2A-D4EAF3F500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396" y="4977003"/>
            <a:ext cx="423945" cy="423945"/>
          </a:xfrm>
          <a:prstGeom prst="rect">
            <a:avLst/>
          </a:prstGeom>
        </p:spPr>
      </p:pic>
      <p:pic>
        <p:nvPicPr>
          <p:cNvPr id="114" name="Graphic 113" descr="Document with solid fill">
            <a:extLst>
              <a:ext uri="{FF2B5EF4-FFF2-40B4-BE49-F238E27FC236}">
                <a16:creationId xmlns:a16="http://schemas.microsoft.com/office/drawing/2014/main" id="{F81F40D1-DDAC-2B74-6D9D-114C4B9AD2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7845" y="4588489"/>
            <a:ext cx="377320" cy="377320"/>
          </a:xfrm>
          <a:prstGeom prst="rect">
            <a:avLst/>
          </a:prstGeom>
        </p:spPr>
      </p:pic>
      <p:pic>
        <p:nvPicPr>
          <p:cNvPr id="116" name="Graphic 115" descr="Checkmark with solid fill">
            <a:extLst>
              <a:ext uri="{FF2B5EF4-FFF2-40B4-BE49-F238E27FC236}">
                <a16:creationId xmlns:a16="http://schemas.microsoft.com/office/drawing/2014/main" id="{E9D198C1-BB08-34E6-0DC5-C463FEEEF8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57107" y="3144344"/>
            <a:ext cx="428469" cy="428469"/>
          </a:xfrm>
          <a:prstGeom prst="rect">
            <a:avLst/>
          </a:prstGeom>
        </p:spPr>
      </p:pic>
      <p:pic>
        <p:nvPicPr>
          <p:cNvPr id="123" name="Graphic 122" descr="Books on shelf with solid fill">
            <a:extLst>
              <a:ext uri="{FF2B5EF4-FFF2-40B4-BE49-F238E27FC236}">
                <a16:creationId xmlns:a16="http://schemas.microsoft.com/office/drawing/2014/main" id="{A8D076B8-A5F1-FE22-0FEF-C5CA4D653A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3826" y="1895165"/>
            <a:ext cx="392685" cy="392685"/>
          </a:xfrm>
          <a:prstGeom prst="rect">
            <a:avLst/>
          </a:prstGeom>
        </p:spPr>
      </p:pic>
    </p:spTree>
    <p:extLst>
      <p:ext uri="{BB962C8B-B14F-4D97-AF65-F5344CB8AC3E}">
        <p14:creationId xmlns:p14="http://schemas.microsoft.com/office/powerpoint/2010/main" val="3337459412"/>
      </p:ext>
    </p:extLst>
  </p:cSld>
  <p:clrMapOvr>
    <a:masterClrMapping/>
  </p:clrMapOvr>
</p:sld>
</file>

<file path=ppt/theme/theme1.xml><?xml version="1.0" encoding="utf-8"?>
<a:theme xmlns:a="http://schemas.openxmlformats.org/drawingml/2006/main" name="Queensland Health">
  <a:themeElements>
    <a:clrScheme name="QH Colours">
      <a:dk1>
        <a:srgbClr val="183857"/>
      </a:dk1>
      <a:lt1>
        <a:srgbClr val="FFFFFF"/>
      </a:lt1>
      <a:dk2>
        <a:srgbClr val="373545"/>
      </a:dk2>
      <a:lt2>
        <a:srgbClr val="CEDBE6"/>
      </a:lt2>
      <a:accent1>
        <a:srgbClr val="27AAE1"/>
      </a:accent1>
      <a:accent2>
        <a:srgbClr val="0F5CA2"/>
      </a:accent2>
      <a:accent3>
        <a:srgbClr val="009247"/>
      </a:accent3>
      <a:accent4>
        <a:srgbClr val="74B643"/>
      </a:accent4>
      <a:accent5>
        <a:srgbClr val="77CDD7"/>
      </a:accent5>
      <a:accent6>
        <a:srgbClr val="2683C6"/>
      </a:accent6>
      <a:hlink>
        <a:srgbClr val="6B9F25"/>
      </a:hlink>
      <a:folHlink>
        <a:srgbClr val="77CD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widescreen" id="{7D3447AF-C1A7-724D-8C23-256EC1B486C3}" vid="{ECB18D61-3F9B-1340-911B-23E7B94477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2558</TotalTime>
  <Words>1317</Words>
  <Application>Microsoft Office PowerPoint</Application>
  <PresentationFormat>Widescreen</PresentationFormat>
  <Paragraphs>191</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Corbel</vt:lpstr>
      <vt:lpstr>Helvetica</vt:lpstr>
      <vt:lpstr>Open Sans</vt:lpstr>
      <vt:lpstr>Times New Roman</vt:lpstr>
      <vt:lpstr>Wingdings</vt:lpstr>
      <vt:lpstr>Queensland Health</vt:lpstr>
      <vt:lpstr>Psychosocial Supports in Queensland </vt:lpstr>
      <vt:lpstr>Defining Psychosocial Supports </vt:lpstr>
      <vt:lpstr>Current Arrangements for Psychosocial Supports in Australia </vt:lpstr>
      <vt:lpstr>Psychosocial supports in the Queensland continuum of care </vt:lpstr>
      <vt:lpstr>A system of psychosocial supports </vt:lpstr>
      <vt:lpstr>Mental Health Community Support Services Program (MHCSS)</vt:lpstr>
      <vt:lpstr>Mental Health Community Support Services Evaluation </vt:lpstr>
      <vt:lpstr>Considerations for service improvement </vt:lpstr>
      <vt:lpstr>Service improvement considerations: Outcome measures  </vt:lpstr>
      <vt:lpstr> Psychosocial Workforce Initiatives </vt:lpstr>
      <vt:lpstr>National Policy Journey for Psychosocial Supports </vt:lpstr>
      <vt:lpstr>PC Report (2020)</vt:lpstr>
      <vt:lpstr>National Mental Health and Suicide Prevention Agreement </vt:lpstr>
      <vt:lpstr>Analysis Findings Unmet Need (National view) </vt:lpstr>
      <vt:lpstr>Analysis Findings Unmet Need: (Queensland view)</vt:lpstr>
      <vt:lpstr>Better Care Together commitments</vt:lpstr>
      <vt:lpstr>Sector and Public Consultations </vt:lpstr>
      <vt:lpstr>Where to from here … </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Rockett</dc:creator>
  <cp:lastModifiedBy>Sandra Eyre</cp:lastModifiedBy>
  <cp:revision>35</cp:revision>
  <dcterms:created xsi:type="dcterms:W3CDTF">2024-10-24T04:03:01Z</dcterms:created>
  <dcterms:modified xsi:type="dcterms:W3CDTF">2024-11-25T11:44:20Z</dcterms:modified>
</cp:coreProperties>
</file>