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62" r:id="rId2"/>
    <p:sldId id="266" r:id="rId3"/>
    <p:sldId id="1128387661" r:id="rId4"/>
    <p:sldId id="1128387647" r:id="rId5"/>
    <p:sldId id="267" r:id="rId6"/>
    <p:sldId id="1128387648" r:id="rId7"/>
    <p:sldId id="258" r:id="rId8"/>
    <p:sldId id="603" r:id="rId9"/>
    <p:sldId id="513" r:id="rId10"/>
    <p:sldId id="1128387751" r:id="rId11"/>
    <p:sldId id="391" r:id="rId12"/>
    <p:sldId id="1128387753" r:id="rId13"/>
    <p:sldId id="1128387642" r:id="rId14"/>
    <p:sldId id="1128387664" r:id="rId15"/>
    <p:sldId id="1128387665" r:id="rId16"/>
    <p:sldId id="1128387752" r:id="rId17"/>
    <p:sldId id="361" r:id="rId18"/>
    <p:sldId id="488" r:id="rId19"/>
    <p:sldId id="393" r:id="rId20"/>
    <p:sldId id="442" r:id="rId21"/>
    <p:sldId id="327" r:id="rId22"/>
    <p:sldId id="1128387652" r:id="rId23"/>
    <p:sldId id="378" r:id="rId24"/>
    <p:sldId id="1128387653" r:id="rId25"/>
    <p:sldId id="1128387636" r:id="rId26"/>
    <p:sldId id="441" r:id="rId27"/>
    <p:sldId id="1128387654" r:id="rId28"/>
    <p:sldId id="1128387637" r:id="rId29"/>
    <p:sldId id="471" r:id="rId30"/>
    <p:sldId id="445" r:id="rId31"/>
    <p:sldId id="1128387638" r:id="rId32"/>
    <p:sldId id="278" r:id="rId33"/>
    <p:sldId id="519" r:id="rId34"/>
    <p:sldId id="457" r:id="rId35"/>
    <p:sldId id="596" r:id="rId36"/>
    <p:sldId id="456" r:id="rId37"/>
    <p:sldId id="408" r:id="rId38"/>
    <p:sldId id="392" r:id="rId39"/>
    <p:sldId id="1128387646" r:id="rId40"/>
    <p:sldId id="1128387655" r:id="rId41"/>
    <p:sldId id="280" r:id="rId42"/>
    <p:sldId id="276" r:id="rId43"/>
    <p:sldId id="375" r:id="rId44"/>
    <p:sldId id="1128387656" r:id="rId45"/>
    <p:sldId id="112838765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75143B4-B3AC-4C5D-B9D9-EEC79BD7ECBD}">
          <p14:sldIdLst>
            <p14:sldId id="262"/>
            <p14:sldId id="266"/>
            <p14:sldId id="1128387661"/>
            <p14:sldId id="1128387647"/>
            <p14:sldId id="267"/>
            <p14:sldId id="1128387648"/>
            <p14:sldId id="258"/>
            <p14:sldId id="603"/>
            <p14:sldId id="513"/>
            <p14:sldId id="1128387751"/>
            <p14:sldId id="391"/>
            <p14:sldId id="1128387753"/>
            <p14:sldId id="1128387642"/>
            <p14:sldId id="1128387664"/>
            <p14:sldId id="1128387665"/>
            <p14:sldId id="1128387752"/>
            <p14:sldId id="361"/>
            <p14:sldId id="488"/>
            <p14:sldId id="393"/>
            <p14:sldId id="442"/>
            <p14:sldId id="327"/>
            <p14:sldId id="1128387652"/>
            <p14:sldId id="378"/>
            <p14:sldId id="1128387653"/>
            <p14:sldId id="1128387636"/>
            <p14:sldId id="441"/>
            <p14:sldId id="1128387654"/>
            <p14:sldId id="1128387637"/>
            <p14:sldId id="471"/>
            <p14:sldId id="445"/>
            <p14:sldId id="1128387638"/>
            <p14:sldId id="278"/>
            <p14:sldId id="519"/>
            <p14:sldId id="457"/>
            <p14:sldId id="596"/>
            <p14:sldId id="456"/>
            <p14:sldId id="408"/>
            <p14:sldId id="392"/>
            <p14:sldId id="1128387646"/>
            <p14:sldId id="1128387655"/>
            <p14:sldId id="280"/>
            <p14:sldId id="276"/>
            <p14:sldId id="375"/>
            <p14:sldId id="1128387656"/>
            <p14:sldId id="11283876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2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3" autoAdjust="0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087245877659445"/>
          <c:y val="3.1277475538305059E-2"/>
          <c:w val="0.82439815927333215"/>
          <c:h val="0.8965060350751028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Schizophrenia</c:v>
                </c:pt>
                <c:pt idx="1">
                  <c:v>Relationship problems</c:v>
                </c:pt>
                <c:pt idx="2">
                  <c:v>Separation or Divorce</c:v>
                </c:pt>
                <c:pt idx="3">
                  <c:v>Anxiety</c:v>
                </c:pt>
                <c:pt idx="4">
                  <c:v>Previous Self Harm</c:v>
                </c:pt>
                <c:pt idx="5">
                  <c:v>Substance use disorder</c:v>
                </c:pt>
                <c:pt idx="6">
                  <c:v>Mood disorder </c:v>
                </c:pt>
                <c:pt idx="7">
                  <c:v>Any physical health issue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</c:v>
                </c:pt>
                <c:pt idx="1">
                  <c:v>10</c:v>
                </c:pt>
                <c:pt idx="2">
                  <c:v>15</c:v>
                </c:pt>
                <c:pt idx="3">
                  <c:v>19</c:v>
                </c:pt>
                <c:pt idx="4">
                  <c:v>21</c:v>
                </c:pt>
                <c:pt idx="5">
                  <c:v>30</c:v>
                </c:pt>
                <c:pt idx="6">
                  <c:v>47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32-47EE-BC78-27BAEA1799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Schizophrenia</c:v>
                </c:pt>
                <c:pt idx="1">
                  <c:v>Relationship problems</c:v>
                </c:pt>
                <c:pt idx="2">
                  <c:v>Separation or Divorce</c:v>
                </c:pt>
                <c:pt idx="3">
                  <c:v>Anxiety</c:v>
                </c:pt>
                <c:pt idx="4">
                  <c:v>Previous Self Harm</c:v>
                </c:pt>
                <c:pt idx="5">
                  <c:v>Substance use disorder</c:v>
                </c:pt>
                <c:pt idx="6">
                  <c:v>Mood disorder </c:v>
                </c:pt>
                <c:pt idx="7">
                  <c:v>Any physical health issue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C332-47EE-BC78-27BAEA1799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Schizophrenia</c:v>
                </c:pt>
                <c:pt idx="1">
                  <c:v>Relationship problems</c:v>
                </c:pt>
                <c:pt idx="2">
                  <c:v>Separation or Divorce</c:v>
                </c:pt>
                <c:pt idx="3">
                  <c:v>Anxiety</c:v>
                </c:pt>
                <c:pt idx="4">
                  <c:v>Previous Self Harm</c:v>
                </c:pt>
                <c:pt idx="5">
                  <c:v>Substance use disorder</c:v>
                </c:pt>
                <c:pt idx="6">
                  <c:v>Mood disorder </c:v>
                </c:pt>
                <c:pt idx="7">
                  <c:v>Any physical health issue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C332-47EE-BC78-27BAEA179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5181904"/>
        <c:axId val="725177744"/>
        <c:axId val="0"/>
      </c:bar3DChart>
      <c:catAx>
        <c:axId val="725181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25177744"/>
        <c:crosses val="autoZero"/>
        <c:auto val="1"/>
        <c:lblAlgn val="ctr"/>
        <c:lblOffset val="100"/>
        <c:noMultiLvlLbl val="0"/>
      </c:catAx>
      <c:valAx>
        <c:axId val="725177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18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0.45941</cdr:x>
      <cdr:y>0.40617</cdr:y>
    </cdr:from>
    <cdr:to>
      <cdr:x>0.54059</cdr:x>
      <cdr:y>0.59383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2272715-5861-42F5-9804-2C493E4A83B2}"/>
            </a:ext>
          </a:extLst>
        </cdr:cNvPr>
        <cdr:cNvSpPr txBox="1"/>
      </cdr:nvSpPr>
      <cdr:spPr>
        <a:xfrm xmlns:a="http://schemas.openxmlformats.org/drawingml/2006/main">
          <a:off x="5175249" y="1979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 dirty="0"/>
        </a:p>
      </cdr:txBody>
    </cdr:sp>
  </cdr:relSizeAnchor>
  <cdr:relSizeAnchor xmlns:cdr="http://schemas.openxmlformats.org/drawingml/2006/chartDrawing">
    <cdr:from>
      <cdr:x>0.5</cdr:x>
      <cdr:y>0.32742</cdr:y>
    </cdr:from>
    <cdr:to>
      <cdr:x>0.58117</cdr:x>
      <cdr:y>0.51509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483FA5C2-F24D-4600-A5FA-25AE89627E38}"/>
            </a:ext>
          </a:extLst>
        </cdr:cNvPr>
        <cdr:cNvSpPr txBox="1"/>
      </cdr:nvSpPr>
      <cdr:spPr>
        <a:xfrm xmlns:a="http://schemas.openxmlformats.org/drawingml/2006/main">
          <a:off x="5632449" y="159537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AU" sz="1100" dirty="0"/>
        </a:p>
      </cdr:txBody>
    </cdr:sp>
  </cdr:relSizeAnchor>
  <cdr:relSizeAnchor xmlns:cdr="http://schemas.openxmlformats.org/drawingml/2006/chartDrawing">
    <cdr:from>
      <cdr:x>0.62887</cdr:x>
      <cdr:y>0.51357</cdr:y>
    </cdr:from>
    <cdr:to>
      <cdr:x>0.90093</cdr:x>
      <cdr:y>0.63616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1CB5D4A-FCE5-40BD-9E60-66A490CCB069}"/>
            </a:ext>
          </a:extLst>
        </cdr:cNvPr>
        <cdr:cNvSpPr txBox="1"/>
      </cdr:nvSpPr>
      <cdr:spPr>
        <a:xfrm xmlns:a="http://schemas.openxmlformats.org/drawingml/2006/main">
          <a:off x="7084142" y="2502396"/>
          <a:ext cx="3064781" cy="5973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9B642-E98E-4954-AB6A-01EDC086483C}" type="datetimeFigureOut">
              <a:rPr lang="en-AU" smtClean="0"/>
              <a:t>28/11/2024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18B39-1CFF-46F2-85D6-39CDDBC519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00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theplaceforthings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harvard.edu/blog/strategies-to-promote-better-sleep-in-these-uncertain-times-2020032719333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images copyright free – </a:t>
            </a:r>
            <a:r>
              <a:rPr lang="en-US" dirty="0" err="1"/>
              <a:t>Pexels</a:t>
            </a:r>
            <a:r>
              <a:rPr lang="en-US" dirty="0"/>
              <a:t>/</a:t>
            </a:r>
            <a:r>
              <a:rPr lang="en-US" dirty="0" err="1"/>
              <a:t>unsplash</a:t>
            </a:r>
            <a:endParaRPr lang="en-US" dirty="0"/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baseline="0" dirty="0"/>
              <a:t>Thank you – </a:t>
            </a:r>
            <a:r>
              <a:rPr lang="en-US" baseline="0" dirty="0" err="1"/>
              <a:t>organisers</a:t>
            </a:r>
            <a:r>
              <a:rPr lang="en-US" baseline="0" dirty="0"/>
              <a:t> and acknowledge </a:t>
            </a:r>
            <a:r>
              <a:rPr lang="en-US" baseline="0"/>
              <a:t>of country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2 parts = L a M, and L in 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EACF-A377-48D3-859B-ED023B7315C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7223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Pearson 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A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correlation coefficient</a:t>
            </a:r>
          </a:p>
          <a:p>
            <a:r>
              <a:rPr lang="en-AU" dirty="0"/>
              <a:t>Effect size </a:t>
            </a:r>
            <a:r>
              <a:rPr lang="en-AU" i="1" dirty="0"/>
              <a:t>r </a:t>
            </a:r>
            <a:r>
              <a:rPr lang="en-AU" dirty="0">
                <a:effectLst/>
              </a:rPr>
              <a:t>Small0.10 Medium 0.30 Large0.50</a:t>
            </a:r>
            <a:br>
              <a:rPr lang="en-AU" dirty="0"/>
            </a:b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1B67D-302C-43BD-970B-0A35A3079F25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8847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3BC5-8BAB-4138-AAF9-EC252A95CF13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6136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unsplash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Dylan Fout</a:t>
            </a:r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References:</a:t>
            </a:r>
          </a:p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Mendelsohn CP, Kirby DP, Castle DJ. Smoking and mental illness. An update for psychiatrists.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Australas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Psychiatry 2015;23(1):37–43.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10.1177/1039856214562076</a:t>
            </a:r>
          </a:p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Prochaska JJ, Das S, Young-Wolff KC. Smoking, mental illness, and public health.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Annu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 Public Health 2017;38:165–85.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10.1146/annurev-publhealth-031816-044618</a:t>
            </a:r>
          </a:p>
          <a:p>
            <a:r>
              <a:rPr lang="en-AU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Tsuda Y, </a:t>
            </a:r>
            <a:r>
              <a:rPr lang="en-AU" sz="1200" b="0" i="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Saruwatari</a:t>
            </a:r>
            <a:r>
              <a:rPr lang="en-AU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J, </a:t>
            </a:r>
            <a:r>
              <a:rPr lang="en-AU" sz="1200" b="0" i="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Yasui-Furukori</a:t>
            </a:r>
            <a:r>
              <a:rPr lang="en-AU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N. Meta-a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nalysis: The effects of smoking on the disposition of two commonly used antipsychotic agents, olanzapine and clozapine. BMJ Open 2014;4(3):e004216.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10.1136/bmjopen-2013-004216. </a:t>
            </a:r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Taylor G, McNeill A, Girling A, Farley A,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Lindson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-Hawley N, Aveyard P. Change in mental health after smoking cessation: Systematic review and meta-analysis. BMJ 2014;348:g1151.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10.1136/bmj.g1151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A6D0D-D882-4C47-846F-9DD622F77CDA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350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6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6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Spectrum</a:t>
            </a:r>
          </a:p>
          <a:p>
            <a:r>
              <a:rPr lang="en-US" dirty="0"/>
              <a:t>Only meds able = statins + pcsk9 </a:t>
            </a:r>
            <a:r>
              <a:rPr lang="en-US" dirty="0" err="1"/>
              <a:t>inj</a:t>
            </a:r>
            <a:r>
              <a:rPr lang="en-US" dirty="0"/>
              <a:t> MABs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3BC5-8BAB-4138-AAF9-EC252A95CF13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572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i="1" dirty="0"/>
              <a:t>TO REPLACE PAGE14 (FOR REVIEW) </a:t>
            </a:r>
            <a:r>
              <a:rPr lang="en-AU" dirty="0"/>
              <a:t>Can you redo this animation as a series of bars – from lowest to highest. (don’t include any psychosocial risk factor, or any mental or behaviour disorder categories.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D0736-F716-4E8B-8EB6-C045453ED09E}" type="slidenum">
              <a:rPr lang="en-AU" smtClean="0"/>
              <a:t>37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5674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53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AU" dirty="0" err="1"/>
              <a:t>Cauase</a:t>
            </a:r>
            <a:r>
              <a:rPr lang="en-AU" dirty="0"/>
              <a:t> of markers = LM</a:t>
            </a:r>
          </a:p>
          <a:p>
            <a:pPr marL="228600" indent="-228600">
              <a:buAutoNum type="arabicPeriod"/>
            </a:pPr>
            <a:r>
              <a:rPr lang="en-US" dirty="0"/>
              <a:t>SM</a:t>
            </a:r>
            <a:r>
              <a:rPr lang="en-US" baseline="0" dirty="0"/>
              <a:t> = obesity class analogy – saturated in sugar and every turn in our society is truly awful</a:t>
            </a:r>
            <a:endParaRPr lang="en-AU" dirty="0"/>
          </a:p>
          <a:p>
            <a:r>
              <a:rPr lang="en-AU" dirty="0"/>
              <a:t>3.</a:t>
            </a:r>
            <a:r>
              <a:rPr lang="en-AU" baseline="0" dirty="0"/>
              <a:t> </a:t>
            </a:r>
            <a:r>
              <a:rPr lang="en-AU" dirty="0"/>
              <a:t>Heritability of your age at death is only ~25%,</a:t>
            </a:r>
            <a:r>
              <a:rPr lang="en-AU" baseline="0" dirty="0"/>
              <a:t> </a:t>
            </a:r>
            <a:r>
              <a:rPr lang="en-AU" dirty="0"/>
              <a:t>~50%</a:t>
            </a:r>
            <a:r>
              <a:rPr lang="en-AU" baseline="0" dirty="0"/>
              <a:t> of the aging of your brain due to your genes, rest environmental factors, </a:t>
            </a:r>
            <a:endParaRPr lang="en-AU" dirty="0"/>
          </a:p>
          <a:p>
            <a:r>
              <a:rPr lang="en-US" dirty="0"/>
              <a:t>The more we learn about epigenetics the more these numbers shift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EACF-A377-48D3-859B-ED023B7315C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363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Slide</a:t>
            </a:r>
          </a:p>
          <a:p>
            <a:pPr marL="228600" indent="-228600">
              <a:buAutoNum type="arabicPeriod"/>
            </a:pPr>
            <a:r>
              <a:rPr lang="en-US" dirty="0"/>
              <a:t>Lots I cannot cover due to time and </a:t>
            </a:r>
            <a:r>
              <a:rPr lang="en-US" baseline="0" dirty="0"/>
              <a:t> I didn’t include as covered in other talks I suspect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EACF-A377-48D3-859B-ED023B7315C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5340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 multiple areas, MH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3BC5-8BAB-4138-AAF9-EC252A95CF1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650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3BC5-8BAB-4138-AAF9-EC252A95CF13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3389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Image from: </a:t>
            </a:r>
            <a:r>
              <a:rPr lang="en-AU" dirty="0">
                <a:hlinkClick r:id="rId3"/>
              </a:rPr>
              <a:t>https://www.health.harvard.edu/blog/strategies-to-promote-better-sleep-in-these-uncertain-times-2020032719333</a:t>
            </a:r>
            <a:endParaRPr lang="en-AU" dirty="0"/>
          </a:p>
          <a:p>
            <a:endParaRPr lang="en-AU" b="1" dirty="0"/>
          </a:p>
          <a:p>
            <a:endParaRPr lang="en-US" b="1" dirty="0"/>
          </a:p>
          <a:p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Hombali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Seow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Yuan Q, et al. Prevalence and correlates of sleep disorder symptoms in psychiatric disorders. Psychiatry Res 2018;pii: S0165-1781(18)30268–23.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10.1016/j.psychres.2018.07.009. </a:t>
            </a:r>
          </a:p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Franzen PL,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Buysse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DJ. Sleep disturbances and depression: Risk relationships for subsequent depression and therapeutic implications. Dialogues Clin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Neurosci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2008;10(4):473–81. </a:t>
            </a:r>
          </a:p>
          <a:p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Kaskie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RE, Graziano B,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Ferrarelli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F. Schizophrenia and sleep disorders: Links, risks, and management challenges. Nat Sci Sleep 2017;9:227–39.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10.2147/NSS.S121076.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A6D0D-D882-4C47-846F-9DD622F77CD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5958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https://www.sciencedaily.com/releases/2020/08/200814131007.htm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1B67D-302C-43BD-970B-0A35A3079F25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955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AA530-AEDD-9144-87A7-021D098295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5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B6BC-D639-F449-A88A-1DFC5F88D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01EE0-34F8-494E-BC45-9C050EC0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40B2B-396F-0249-8F87-90900160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BA6F528-5FD8-2D4C-A50E-2D0CF89D05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0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3C16-3122-744A-B8BA-42789E1B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95" y="388418"/>
            <a:ext cx="10738805" cy="1302270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395964-BB91-6E44-A211-96CF27C7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4995" y="1796433"/>
            <a:ext cx="10738805" cy="3261090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F38C46-8726-914A-96E5-57E150F454EC}"/>
              </a:ext>
            </a:extLst>
          </p:cNvPr>
          <p:cNvSpPr txBox="1">
            <a:spLocks/>
          </p:cNvSpPr>
          <p:nvPr userDrawn="1"/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A6F528-5FD8-2D4C-A50E-2D0CF89D053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5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D1E26-AAFD-DC4D-9727-ED2AD5752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09799"/>
            <a:ext cx="2628900" cy="4499171"/>
          </a:xfrm>
          <a:prstGeom prst="rect">
            <a:avLst/>
          </a:prstGeom>
        </p:spPr>
        <p:txBody>
          <a:bodyPr vert="eaVert"/>
          <a:lstStyle>
            <a:lvl1pPr>
              <a:defRPr sz="40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04AA2-651F-2C42-8394-969AE264F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09799"/>
            <a:ext cx="7734300" cy="5667164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D65D45-F446-4742-84B6-5FBB07CC139D}"/>
              </a:ext>
            </a:extLst>
          </p:cNvPr>
          <p:cNvSpPr txBox="1">
            <a:spLocks/>
          </p:cNvSpPr>
          <p:nvPr userDrawn="1"/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A6F528-5FD8-2D4C-A50E-2D0CF89D053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14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6"/>
            <a:ext cx="28448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6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6"/>
            <a:ext cx="28448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5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EEF24DE-131D-9A96-0477-DF5871DFF4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274" y="620713"/>
            <a:ext cx="11079261" cy="7200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3600" i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800" b="1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200" b="1" baseline="0">
                <a:solidFill>
                  <a:srgbClr val="5F6062"/>
                </a:solidFill>
              </a:defRPr>
            </a:lvl3pPr>
            <a:lvl4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5F606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rgbClr val="5F606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4BC3CE0-DDCE-3F02-810D-280EBA04CD7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1274" y="1700808"/>
            <a:ext cx="5390264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D0630F-A235-6DD6-597D-4B7F694689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54353" y="1700808"/>
            <a:ext cx="5390264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4522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49">
          <p15:clr>
            <a:srgbClr val="FBAE40"/>
          </p15:clr>
        </p15:guide>
        <p15:guide id="5" pos="393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DA715-AC41-AF40-B8C0-6EBCEFE7D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95" y="582627"/>
            <a:ext cx="10738805" cy="1108061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C3-5F10-8943-AFE3-F9FE50D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95" y="1925903"/>
            <a:ext cx="10738805" cy="42510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13D5C1F-B630-214F-9A2B-48246003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BA6F528-5FD8-2D4C-A50E-2D0CF89D05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9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E16DF-0EC1-F346-80D4-05F77DFC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95" y="1523622"/>
            <a:ext cx="10572244" cy="2852737"/>
          </a:xfrm>
          <a:prstGeom prst="rect">
            <a:avLst/>
          </a:prstGeom>
        </p:spPr>
        <p:txBody>
          <a:bodyPr anchor="b"/>
          <a:lstStyle>
            <a:lvl1pPr>
              <a:defRPr sz="40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5FF31-AF75-F14B-B569-24216365F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995" y="4531541"/>
            <a:ext cx="10732455" cy="1558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17A05C-902F-C442-AF33-2BF26856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BA6F528-5FD8-2D4C-A50E-2D0CF89D05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2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DEC3-DB74-434A-99CE-E208388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95" y="509799"/>
            <a:ext cx="10738805" cy="118088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5A9C3-FA74-C049-8D0D-92679EF76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995" y="1830542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47BE7-FEA8-C044-AA55-4F1B16D7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4750" y="1830541"/>
            <a:ext cx="5211946" cy="434642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0D2B1-0A8C-4444-9139-2E9BC555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BA6F528-5FD8-2D4C-A50E-2D0CF89D05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4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0A46-B6AC-CA44-8FED-236329A3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11" y="436970"/>
            <a:ext cx="10756577" cy="125371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79E8D-58C2-B84E-B4A4-FF3225334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811" y="169068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D5F59-537F-104A-A0AF-F6DEB164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811" y="253542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8B79F-1690-964F-945B-6D16F0711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CEF02C-EDB8-D744-9198-D3E08AC33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35420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88B019-B37C-2542-9ABA-83674F139371}"/>
              </a:ext>
            </a:extLst>
          </p:cNvPr>
          <p:cNvSpPr txBox="1">
            <a:spLocks/>
          </p:cNvSpPr>
          <p:nvPr userDrawn="1"/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A6F528-5FD8-2D4C-A50E-2D0CF89D053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8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3725-15E3-8649-B88C-78066B51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4" y="44604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315374-D8C3-5D41-A27C-0BD5FEEC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BA6F528-5FD8-2D4C-A50E-2D0CF89D05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9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A75C58E-35AC-D944-AE15-81D225480CE8}"/>
              </a:ext>
            </a:extLst>
          </p:cNvPr>
          <p:cNvSpPr txBox="1">
            <a:spLocks/>
          </p:cNvSpPr>
          <p:nvPr userDrawn="1"/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A6F528-5FD8-2D4C-A50E-2D0CF89D053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0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40DC8-600A-B347-99F9-628BF10F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1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24867-BF7D-5345-91E8-72C585FA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86158-1487-C743-89F6-4F5C47886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212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A6B29-1A50-B64D-B308-0BB317B295C8}"/>
              </a:ext>
            </a:extLst>
          </p:cNvPr>
          <p:cNvSpPr txBox="1">
            <a:spLocks/>
          </p:cNvSpPr>
          <p:nvPr userDrawn="1"/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A6F528-5FD8-2D4C-A50E-2D0CF89D053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0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3FE4-50E5-4E48-B22E-548BD098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2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307AEE-60E2-7E43-A304-F490370BE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5312182" cy="3843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F2D99-0A04-9242-AB1E-FF89268B9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02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D0B8E-8217-A24F-B169-2F02A946266B}"/>
              </a:ext>
            </a:extLst>
          </p:cNvPr>
          <p:cNvSpPr txBox="1">
            <a:spLocks/>
          </p:cNvSpPr>
          <p:nvPr userDrawn="1"/>
        </p:nvSpPr>
        <p:spPr>
          <a:xfrm>
            <a:off x="211069" y="167237"/>
            <a:ext cx="460570" cy="34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A6F528-5FD8-2D4C-A50E-2D0CF89D053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3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4714A2-B44A-CE45-A82E-BD8B0E54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1161" t="1458" r="24478" b="38451"/>
          <a:stretch/>
        </p:blipFill>
        <p:spPr>
          <a:xfrm>
            <a:off x="10311409" y="5103749"/>
            <a:ext cx="1904341" cy="1778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1EE43B-4836-194D-A687-E220DBACC1E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130078" y="5686834"/>
            <a:ext cx="789828" cy="8945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0CAE32-8B92-6040-9ED5-8D9230D3E472}"/>
              </a:ext>
            </a:extLst>
          </p:cNvPr>
          <p:cNvSpPr txBox="1"/>
          <p:nvPr userDrawn="1"/>
        </p:nvSpPr>
        <p:spPr>
          <a:xfrm>
            <a:off x="516596" y="6377340"/>
            <a:ext cx="1121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jcu.edu.au</a:t>
            </a:r>
            <a:endParaRPr lang="en-US" sz="1200" b="1" i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3A0AE8-A531-1F4D-933B-A517B28C109D}"/>
              </a:ext>
            </a:extLst>
          </p:cNvPr>
          <p:cNvCxnSpPr>
            <a:cxnSpLocks/>
          </p:cNvCxnSpPr>
          <p:nvPr userDrawn="1"/>
        </p:nvCxnSpPr>
        <p:spPr>
          <a:xfrm>
            <a:off x="1488935" y="6566005"/>
            <a:ext cx="8696465" cy="1536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19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hyperlink" Target="https://doi.org/10.5694/j.1326-5377.2009.tb02342.x" TargetMode="External"/><Relationship Id="rId4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sam.manger@jcu.edu.au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A841-E66F-4833-B2A1-03B3A455B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538" y="33063"/>
            <a:ext cx="10124465" cy="995484"/>
          </a:xfrm>
        </p:spPr>
        <p:txBody>
          <a:bodyPr>
            <a:noAutofit/>
          </a:bodyPr>
          <a:lstStyle/>
          <a:p>
            <a:r>
              <a:rPr lang="en-US" dirty="0"/>
              <a:t>Lifestyle medicine in mental health care</a:t>
            </a:r>
            <a:endParaRPr lang="en-AU" sz="32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4E927-5498-4488-94EF-E1A7347F1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1" y="1391438"/>
            <a:ext cx="9836933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Dr Sam Manger MBBS BSc FRACGP FASLM</a:t>
            </a:r>
          </a:p>
          <a:p>
            <a:r>
              <a:rPr lang="en-US" sz="2000" dirty="0"/>
              <a:t>GP, Clinical and Academic, Lifestyle Medicine Postgraduate Academic Lead, James Cook University</a:t>
            </a:r>
          </a:p>
          <a:p>
            <a:r>
              <a:rPr lang="en-US" sz="2000" dirty="0"/>
              <a:t>Vice-President Australasian Society of Lifestyle Medicine</a:t>
            </a:r>
          </a:p>
          <a:p>
            <a:r>
              <a:rPr lang="en-US" sz="2000" dirty="0"/>
              <a:t>Ambassador Equally Well Australia </a:t>
            </a:r>
          </a:p>
          <a:p>
            <a:r>
              <a:rPr lang="en-US" sz="2000" dirty="0"/>
              <a:t>Podcast Host - The GP Show</a:t>
            </a:r>
          </a:p>
          <a:p>
            <a:endParaRPr lang="en-AU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52" y="3273156"/>
            <a:ext cx="4779792" cy="3584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669"/>
          <a:stretch/>
        </p:blipFill>
        <p:spPr>
          <a:xfrm>
            <a:off x="0" y="3276599"/>
            <a:ext cx="3950551" cy="3581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r="16515" b="-1889"/>
          <a:stretch/>
        </p:blipFill>
        <p:spPr>
          <a:xfrm>
            <a:off x="8175171" y="3273156"/>
            <a:ext cx="4016829" cy="364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3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88579-76CD-49C7-869D-2F0E0B146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Food and Mood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9986C-2240-4654-9C25-CE1C21BAF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28000" r="39250" b="42963"/>
          <a:stretch/>
        </p:blipFill>
        <p:spPr>
          <a:xfrm>
            <a:off x="441435" y="1435766"/>
            <a:ext cx="6492240" cy="1991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B08F8-72A5-49BB-B4D8-E3A85DDE3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9" t="43851" r="32334" b="28256"/>
          <a:stretch/>
        </p:blipFill>
        <p:spPr>
          <a:xfrm>
            <a:off x="441435" y="4068568"/>
            <a:ext cx="6492240" cy="1912875"/>
          </a:xfrm>
          <a:prstGeom prst="rect">
            <a:avLst/>
          </a:prstGeom>
        </p:spPr>
      </p:pic>
      <p:sp>
        <p:nvSpPr>
          <p:cNvPr id="6" name="Right Arrow 11">
            <a:extLst>
              <a:ext uri="{FF2B5EF4-FFF2-40B4-BE49-F238E27FC236}">
                <a16:creationId xmlns:a16="http://schemas.microsoft.com/office/drawing/2014/main" id="{8FBDE469-998B-4519-9595-DD4BDE14CFCB}"/>
              </a:ext>
            </a:extLst>
          </p:cNvPr>
          <p:cNvSpPr/>
          <p:nvPr/>
        </p:nvSpPr>
        <p:spPr>
          <a:xfrm>
            <a:off x="6788637" y="2184117"/>
            <a:ext cx="556196" cy="442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C0932-ED95-4E6A-84E0-71EF9726BCAB}"/>
              </a:ext>
            </a:extLst>
          </p:cNvPr>
          <p:cNvSpPr/>
          <p:nvPr/>
        </p:nvSpPr>
        <p:spPr>
          <a:xfrm>
            <a:off x="7488620" y="1399315"/>
            <a:ext cx="4511040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32% of patients with 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moderate-to-severe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 depression disorder remit with Mod-Mediterranean diet (vs 8% of control)</a:t>
            </a:r>
          </a:p>
          <a:p>
            <a:pPr>
              <a:lnSpc>
                <a:spcPts val="2200"/>
              </a:lnSpc>
            </a:pPr>
            <a:endParaRPr lang="en-US" sz="2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4* RCTs have been repeated showing similar results for adolescents, elderly and 2 in adults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id="{B78857CA-12FA-47F9-975E-F7786C891EB1}"/>
              </a:ext>
            </a:extLst>
          </p:cNvPr>
          <p:cNvSpPr/>
          <p:nvPr/>
        </p:nvSpPr>
        <p:spPr>
          <a:xfrm>
            <a:off x="6788637" y="5031371"/>
            <a:ext cx="556196" cy="442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E9E8EC-F197-4B48-B628-3E5349646B4B}"/>
              </a:ext>
            </a:extLst>
          </p:cNvPr>
          <p:cNvSpPr/>
          <p:nvPr/>
        </p:nvSpPr>
        <p:spPr>
          <a:xfrm>
            <a:off x="7488620" y="4497706"/>
            <a:ext cx="45110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>
                <a:solidFill>
                  <a:srgbClr val="222222"/>
                </a:solidFill>
              </a:rPr>
              <a:t>&gt;45,000 participants with nonclinical depression; the results showed that dietary interventions significantly reduced depression and anxiety symptoms, particularly in women</a:t>
            </a:r>
            <a:endParaRPr lang="en-AU" sz="2400" dirty="0"/>
          </a:p>
        </p:txBody>
      </p:sp>
      <p:sp>
        <p:nvSpPr>
          <p:cNvPr id="3" name="Right Arrow 11">
            <a:extLst>
              <a:ext uri="{FF2B5EF4-FFF2-40B4-BE49-F238E27FC236}">
                <a16:creationId xmlns:a16="http://schemas.microsoft.com/office/drawing/2014/main" id="{BCC7AA42-214C-368A-D30D-F4932509DDA2}"/>
              </a:ext>
            </a:extLst>
          </p:cNvPr>
          <p:cNvSpPr/>
          <p:nvPr/>
        </p:nvSpPr>
        <p:spPr>
          <a:xfrm>
            <a:off x="6788637" y="3430874"/>
            <a:ext cx="556196" cy="442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7803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112" y="2046167"/>
            <a:ext cx="4622815" cy="34671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9964" y="6275769"/>
            <a:ext cx="8724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Dr</a:t>
            </a:r>
            <a:r>
              <a:rPr lang="en-US"/>
              <a:t> Linda Barron, Consultant Psychiatrist, CCU, Mountain Creek, Sunshine Coast, QLD Health</a:t>
            </a:r>
            <a:endParaRPr lang="en-AU"/>
          </a:p>
          <a:p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499" y="2309103"/>
            <a:ext cx="6425049" cy="3123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977EE0-7D59-5277-004E-79043C883212}"/>
              </a:ext>
            </a:extLst>
          </p:cNvPr>
          <p:cNvSpPr txBox="1"/>
          <p:nvPr/>
        </p:nvSpPr>
        <p:spPr>
          <a:xfrm>
            <a:off x="1003873" y="452679"/>
            <a:ext cx="464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Not just what, but how!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141234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C7D90-EC03-3D39-647B-E451A55D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96" y="391288"/>
            <a:ext cx="11413607" cy="118088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Emerging roles of more intensive dietary approaches?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76CDF-82BB-BF58-42CD-F52F033EB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196" y="1413534"/>
            <a:ext cx="6888015" cy="4730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b="0" i="0" dirty="0">
                <a:solidFill>
                  <a:srgbClr val="212121"/>
                </a:solidFill>
                <a:effectLst/>
              </a:rPr>
              <a:t>2022 analysis: 31 adults with severe, persistent mental illness </a:t>
            </a:r>
            <a:r>
              <a:rPr lang="en-AU" dirty="0">
                <a:solidFill>
                  <a:srgbClr val="212121"/>
                </a:solidFill>
              </a:rPr>
              <a:t>e.g. </a:t>
            </a:r>
            <a:r>
              <a:rPr lang="en-AU" b="0" i="0" dirty="0">
                <a:solidFill>
                  <a:srgbClr val="212121"/>
                </a:solidFill>
                <a:effectLst/>
              </a:rPr>
              <a:t>bipolar, schizoaffective d/o</a:t>
            </a:r>
          </a:p>
          <a:p>
            <a:r>
              <a:rPr lang="en-US" sz="2600" b="0" i="0" dirty="0">
                <a:solidFill>
                  <a:srgbClr val="212121"/>
                </a:solidFill>
                <a:effectLst/>
              </a:rPr>
              <a:t>3 were unable to adhere to the diet </a:t>
            </a:r>
            <a:endParaRPr lang="en-AU" sz="2600" b="0" i="0" dirty="0">
              <a:solidFill>
                <a:srgbClr val="212121"/>
              </a:solidFill>
              <a:effectLst/>
            </a:endParaRPr>
          </a:p>
          <a:p>
            <a:r>
              <a:rPr lang="en-US" sz="2600" b="0" i="0" dirty="0">
                <a:solidFill>
                  <a:srgbClr val="212121"/>
                </a:solidFill>
                <a:effectLst/>
              </a:rPr>
              <a:t>10 patients with schizoaffective illness, Positive and Negative Syndrome Scale scores improved from 91.4 to 49.3</a:t>
            </a:r>
            <a:endParaRPr lang="en-AU" sz="2600" b="0" i="0" dirty="0">
              <a:solidFill>
                <a:srgbClr val="212121"/>
              </a:solidFill>
              <a:effectLst/>
            </a:endParaRPr>
          </a:p>
          <a:p>
            <a:r>
              <a:rPr lang="en-US" sz="2600" b="0" i="0" dirty="0">
                <a:solidFill>
                  <a:srgbClr val="212121"/>
                </a:solidFill>
                <a:effectLst/>
              </a:rPr>
              <a:t>Hamilton Depression Rating Scale scores from 25.4 to 7.7 </a:t>
            </a:r>
          </a:p>
          <a:p>
            <a:endParaRPr lang="en-US" b="0" i="0" dirty="0">
              <a:solidFill>
                <a:srgbClr val="212121"/>
              </a:solidFill>
              <a:effectLst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212121"/>
                </a:solidFill>
                <a:effectLst/>
              </a:rPr>
              <a:t>2024 pilot:</a:t>
            </a:r>
          </a:p>
          <a:p>
            <a:r>
              <a:rPr lang="en-US" sz="2600" dirty="0"/>
              <a:t>32 % reduction in Brief Psychiatric Rating Scale scores and Clinical Global Impression (CGI)</a:t>
            </a:r>
          </a:p>
          <a:p>
            <a:r>
              <a:rPr lang="en-US" sz="2600" dirty="0"/>
              <a:t>36% reduced in visceral adiposity</a:t>
            </a:r>
            <a:endParaRPr lang="en-AU" sz="2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3727E7-B3C9-5A82-992F-09ED7D1054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2997" y="4875183"/>
            <a:ext cx="4949003" cy="159152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88712-1629-FA85-4EEF-835E9BCEC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211" y="2930920"/>
            <a:ext cx="4809895" cy="1695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298134-6BDA-F371-F20C-3F10BDF2F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997" y="992960"/>
            <a:ext cx="3984859" cy="19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82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ABE4F-C3E7-4580-2BE8-357F6836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and mental health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A37D9-B570-1C35-41CF-85E1926FA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240" y="1516921"/>
            <a:ext cx="1150070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0" i="1" dirty="0">
                <a:solidFill>
                  <a:srgbClr val="333333"/>
                </a:solidFill>
                <a:effectLst/>
                <a:latin typeface="interfaceregular"/>
              </a:rPr>
              <a:t>“The effect size reductions in symptoms of depression (−0.43) and anxiety (−0.42) are comparable to or slightly </a:t>
            </a:r>
            <a:r>
              <a:rPr lang="en-US" b="1" i="1" dirty="0">
                <a:solidFill>
                  <a:srgbClr val="333333"/>
                </a:solidFill>
                <a:effectLst/>
                <a:latin typeface="interfaceregular"/>
              </a:rPr>
              <a:t>greater than the effects observed for psychotherapy and pharmacotherapy </a:t>
            </a:r>
            <a:r>
              <a:rPr lang="en-US" b="0" i="1" dirty="0">
                <a:solidFill>
                  <a:srgbClr val="333333"/>
                </a:solidFill>
                <a:effectLst/>
                <a:latin typeface="interfaceregular"/>
              </a:rPr>
              <a:t>(SMD range=−0.22 to −0.37)”</a:t>
            </a:r>
          </a:p>
          <a:p>
            <a:pPr algn="ctr"/>
            <a:endParaRPr lang="en-US" i="1" dirty="0">
              <a:solidFill>
                <a:srgbClr val="333333"/>
              </a:solidFill>
              <a:latin typeface="interfaceregular"/>
            </a:endParaRPr>
          </a:p>
          <a:p>
            <a:pPr marL="0" indent="0" algn="ctr">
              <a:buNone/>
            </a:pPr>
            <a:r>
              <a:rPr lang="en-US" b="0" i="1" dirty="0">
                <a:solidFill>
                  <a:srgbClr val="333333"/>
                </a:solidFill>
                <a:effectLst/>
                <a:latin typeface="interfaceregular"/>
              </a:rPr>
              <a:t>“All PA modes were effective, and </a:t>
            </a:r>
            <a:r>
              <a:rPr lang="en-US" b="1" i="1" dirty="0">
                <a:solidFill>
                  <a:srgbClr val="333333"/>
                </a:solidFill>
                <a:effectLst/>
                <a:latin typeface="interfaceregular"/>
              </a:rPr>
              <a:t>higher intensity exercise was associated with greater improvements for depression and anxiety</a:t>
            </a:r>
            <a:r>
              <a:rPr lang="en-US" b="0" i="1" dirty="0">
                <a:solidFill>
                  <a:srgbClr val="333333"/>
                </a:solidFill>
                <a:effectLst/>
                <a:latin typeface="interfaceregular"/>
              </a:rPr>
              <a:t>.” </a:t>
            </a:r>
            <a:endParaRPr lang="en-AU" i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2BE77F-FA1C-8DB8-58FE-D3D7FC0C69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70710" y="4308368"/>
            <a:ext cx="5211763" cy="2466591"/>
          </a:xfrm>
        </p:spPr>
      </p:pic>
    </p:spTree>
    <p:extLst>
      <p:ext uri="{BB962C8B-B14F-4D97-AF65-F5344CB8AC3E}">
        <p14:creationId xmlns:p14="http://schemas.microsoft.com/office/powerpoint/2010/main" val="225818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EDC41-2060-E799-B2CA-10EDCF73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PA </a:t>
            </a:r>
            <a:r>
              <a:rPr lang="en-US" dirty="0">
                <a:sym typeface="Wingdings" panose="05000000000000000000" pitchFamily="2" charset="2"/>
              </a:rPr>
              <a:t> Less Medication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A4D5C-BBAD-D638-78EF-AB991FC691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 40,111 participants</a:t>
            </a:r>
            <a:endParaRPr lang="en-US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marL="0" indent="0">
              <a:buNone/>
            </a:pPr>
            <a:endParaRPr lang="en-US" dirty="0">
              <a:solidFill>
                <a:srgbClr val="1F1F1F"/>
              </a:solidFill>
              <a:latin typeface="ElsevierGulliver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Physical activity lowers the risk of future psychotropic medication use by 15%.</a:t>
            </a:r>
            <a:endParaRPr lang="en-A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50F1F2-A0E9-3470-1A96-4EFB5CAA28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5200" y="2339059"/>
            <a:ext cx="5211763" cy="3329232"/>
          </a:xfrm>
        </p:spPr>
      </p:pic>
    </p:spTree>
    <p:extLst>
      <p:ext uri="{BB962C8B-B14F-4D97-AF65-F5344CB8AC3E}">
        <p14:creationId xmlns:p14="http://schemas.microsoft.com/office/powerpoint/2010/main" val="276066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3CC49-6E66-5C09-A460-2B1B974B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LM + psychotherapy = the golden combination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A23AF-3E74-CF5E-5EFF-8C23B1B52E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Precisely timed administration of aerobic exercise can enhance the consolidation and subsequent recall of fear extinction learning</a:t>
            </a:r>
          </a:p>
          <a:p>
            <a:pPr marL="0" indent="0">
              <a:buNone/>
            </a:pPr>
            <a:endParaRPr lang="en-US" dirty="0">
              <a:solidFill>
                <a:srgbClr val="212121"/>
              </a:solidFill>
              <a:latin typeface="BlinkMacSystemFon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12121"/>
                </a:solidFill>
                <a:latin typeface="BlinkMacSystemFont"/>
              </a:rPr>
              <a:t>Exercise after therapy in particular is where the evidence is pointing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2D604C-CB40-4613-AEF4-9EC76C82569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62" y="2460396"/>
            <a:ext cx="6047222" cy="25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FDDCA-F4C6-D7E1-2EA3-E38899DDAAAB}"/>
              </a:ext>
            </a:extLst>
          </p:cNvPr>
          <p:cNvSpPr txBox="1"/>
          <p:nvPr/>
        </p:nvSpPr>
        <p:spPr>
          <a:xfrm>
            <a:off x="1376314" y="6212593"/>
            <a:ext cx="10048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Crombie KM, Adams TG, 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BlinkMacSystemFont"/>
              </a:rPr>
              <a:t>Dunsmoor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 JE, Greenwood BN, Smits JA, 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BlinkMacSystemFont"/>
              </a:rPr>
              <a:t>Nemeroff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 CB, 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BlinkMacSystemFont"/>
              </a:rPr>
              <a:t>Cisler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 JM. Aerobic exercise in the treatment of PTSD: An examination of preclinical and clinical laboratory findings, potential mechanisms, clinical implications, and future directions. J Anxiety 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BlinkMacSystemFont"/>
              </a:rPr>
              <a:t>Disord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. 2023 Mar;94:102680. 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: 10.1016/j.janxdis.2023.102680. 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 2023 Feb 6. PMID: 36773486; PMCID: PMC10084922.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981017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7802" y="-29857"/>
            <a:ext cx="10738805" cy="1180889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Mechanisms</a:t>
            </a:r>
            <a:endParaRPr lang="en-AU" sz="4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25673" y="6119336"/>
            <a:ext cx="79628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AU" sz="1050" dirty="0">
                <a:solidFill>
                  <a:srgbClr val="303030"/>
                </a:solidFill>
                <a:latin typeface="Open Sans" panose="020B0606030504020204" pitchFamily="34" charset="0"/>
              </a:rPr>
              <a:t>van </a:t>
            </a:r>
            <a:r>
              <a:rPr lang="en-AU" sz="1050" dirty="0" err="1">
                <a:solidFill>
                  <a:srgbClr val="303030"/>
                </a:solidFill>
                <a:latin typeface="Open Sans" panose="020B0606030504020204" pitchFamily="34" charset="0"/>
              </a:rPr>
              <a:t>Praag</a:t>
            </a:r>
            <a:r>
              <a:rPr lang="en-AU" sz="1050" dirty="0">
                <a:solidFill>
                  <a:srgbClr val="303030"/>
                </a:solidFill>
                <a:latin typeface="Open Sans" panose="020B0606030504020204" pitchFamily="34" charset="0"/>
              </a:rPr>
              <a:t> H, </a:t>
            </a:r>
            <a:r>
              <a:rPr lang="en-AU" sz="1050" dirty="0" err="1">
                <a:solidFill>
                  <a:srgbClr val="303030"/>
                </a:solidFill>
                <a:latin typeface="Open Sans" panose="020B0606030504020204" pitchFamily="34" charset="0"/>
              </a:rPr>
              <a:t>Fleshner</a:t>
            </a:r>
            <a:r>
              <a:rPr lang="en-AU" sz="1050" dirty="0">
                <a:solidFill>
                  <a:srgbClr val="303030"/>
                </a:solidFill>
                <a:latin typeface="Open Sans" panose="020B0606030504020204" pitchFamily="34" charset="0"/>
              </a:rPr>
              <a:t> M, Schwartz MW, Mattson MP. Exercise, energy intake, glucose homeostasis, and the brain. </a:t>
            </a:r>
            <a:r>
              <a:rPr lang="en-AU" sz="1050" i="1" dirty="0">
                <a:solidFill>
                  <a:srgbClr val="303030"/>
                </a:solidFill>
                <a:latin typeface="Open Sans" panose="020B0606030504020204" pitchFamily="34" charset="0"/>
              </a:rPr>
              <a:t>J </a:t>
            </a:r>
            <a:r>
              <a:rPr lang="en-AU" sz="1050" i="1" dirty="0" err="1">
                <a:solidFill>
                  <a:srgbClr val="303030"/>
                </a:solidFill>
                <a:latin typeface="Open Sans" panose="020B0606030504020204" pitchFamily="34" charset="0"/>
              </a:rPr>
              <a:t>Neurosci</a:t>
            </a:r>
            <a:r>
              <a:rPr lang="en-AU" sz="1050" dirty="0">
                <a:solidFill>
                  <a:srgbClr val="303030"/>
                </a:solidFill>
                <a:latin typeface="Open Sans" panose="020B0606030504020204" pitchFamily="34" charset="0"/>
              </a:rPr>
              <a:t>. 2014;34(46):15139-15149. doi:10.1523/JNEUROSCI.2814-14.2014</a:t>
            </a:r>
          </a:p>
          <a:p>
            <a:pPr algn="l"/>
            <a:r>
              <a:rPr lang="en-AU" sz="1050" dirty="0">
                <a:solidFill>
                  <a:srgbClr val="212121"/>
                </a:solidFill>
                <a:latin typeface="Open Sans" panose="020B0606030504020204" pitchFamily="34" charset="0"/>
              </a:rPr>
              <a:t>Marx W, Lane M, …, </a:t>
            </a:r>
            <a:r>
              <a:rPr lang="en-AU" sz="1050" dirty="0" err="1">
                <a:solidFill>
                  <a:srgbClr val="212121"/>
                </a:solidFill>
                <a:latin typeface="Open Sans" panose="020B0606030504020204" pitchFamily="34" charset="0"/>
              </a:rPr>
              <a:t>Jacka</a:t>
            </a:r>
            <a:r>
              <a:rPr lang="en-AU" sz="1050" dirty="0">
                <a:solidFill>
                  <a:srgbClr val="212121"/>
                </a:solidFill>
                <a:latin typeface="Open Sans" panose="020B0606030504020204" pitchFamily="34" charset="0"/>
              </a:rPr>
              <a:t> FN. Diet and depression: exploring the biological mechanisms of action. Mol Psychiatry. 2021</a:t>
            </a:r>
            <a:endParaRPr lang="en-AU" sz="1050" dirty="0">
              <a:latin typeface="Open Sans" panose="020B0606030504020204" pitchFamily="34" charset="0"/>
            </a:endParaRPr>
          </a:p>
          <a:p>
            <a:pPr algn="l"/>
            <a:endParaRPr lang="en-AU" sz="1050" dirty="0">
              <a:latin typeface="Open Sans" panose="020B0606030504020204" pitchFamily="34" charset="0"/>
            </a:endParaRPr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A16F54D2-B712-DEE1-9CF1-37C793C83D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897"/>
            <a:ext cx="7476554" cy="5286205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EF04997-63D2-8645-A461-D9B0766D26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2"/>
          <a:stretch/>
        </p:blipFill>
        <p:spPr bwMode="auto">
          <a:xfrm>
            <a:off x="6459416" y="416769"/>
            <a:ext cx="5146058" cy="55434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6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Mind-body approaches </a:t>
            </a:r>
            <a:br>
              <a:rPr lang="en-US" dirty="0"/>
            </a:br>
            <a:r>
              <a:rPr lang="en-US" dirty="0"/>
              <a:t>e.g. “Relaxation therapy”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Relaxation </a:t>
            </a:r>
            <a:r>
              <a:rPr lang="en-US" b="1" u="sng" dirty="0"/>
              <a:t>training</a:t>
            </a:r>
            <a:r>
              <a:rPr lang="en-US" dirty="0"/>
              <a:t> showed a </a:t>
            </a:r>
            <a:r>
              <a:rPr lang="en-US" b="1" dirty="0"/>
              <a:t>medium-large effect size </a:t>
            </a:r>
            <a:r>
              <a:rPr lang="en-US" dirty="0"/>
              <a:t>in the treatment of anxiety. </a:t>
            </a:r>
            <a:r>
              <a:rPr lang="en-US" b="1" dirty="0"/>
              <a:t>Cohen's d was .57 </a:t>
            </a:r>
            <a:endParaRPr lang="en-US" dirty="0"/>
          </a:p>
          <a:p>
            <a:r>
              <a:rPr lang="en-US" dirty="0"/>
              <a:t>Efficacy was higher for meditation, among volunteers and for </a:t>
            </a:r>
            <a:r>
              <a:rPr lang="en-US" b="1" dirty="0"/>
              <a:t>longer</a:t>
            </a:r>
            <a:r>
              <a:rPr lang="en-US" dirty="0"/>
              <a:t> treatments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253" t="33659" r="41815" b="38919"/>
          <a:stretch/>
        </p:blipFill>
        <p:spPr>
          <a:xfrm>
            <a:off x="2286001" y="3927920"/>
            <a:ext cx="6592302" cy="24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38" y="260477"/>
            <a:ext cx="10738805" cy="1180889"/>
          </a:xfrm>
        </p:spPr>
        <p:txBody>
          <a:bodyPr>
            <a:normAutofit/>
          </a:bodyPr>
          <a:lstStyle/>
          <a:p>
            <a:r>
              <a:rPr lang="en-US" sz="4000" dirty="0"/>
              <a:t>E.g. “PRN” Lifestyle Psychiatry</a:t>
            </a:r>
            <a:endParaRPr lang="en-AU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BCAAD-0853-7681-8820-5297FBADA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7838" y="1390733"/>
            <a:ext cx="5465440" cy="43464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73% of </a:t>
            </a:r>
            <a:r>
              <a:rPr lang="en-US" dirty="0" err="1"/>
              <a:t>p.r.n.</a:t>
            </a:r>
            <a:r>
              <a:rPr lang="en-US" dirty="0"/>
              <a:t> medication administrations, no other therapeutic intervention was documented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Major opportunity for non-drug interventions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6A233-61F8-11EE-6BFD-B66C6C09744B}"/>
              </a:ext>
            </a:extLst>
          </p:cNvPr>
          <p:cNvSpPr txBox="1"/>
          <p:nvPr/>
        </p:nvSpPr>
        <p:spPr>
          <a:xfrm>
            <a:off x="1508288" y="6186377"/>
            <a:ext cx="8607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Curtis J, Baker JA, Reid AR. Exploration of therapeutic interventions that accompany the administration of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p.r.n.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('as required') psychotropic medication within acute mental health settings: a retrospective study. Int J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Ment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Health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Nurs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. 2007 Oct;16(5):318-26.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: 10.1111/j.1447-0349.2007.00487.x. PMID: 17845551.</a:t>
            </a:r>
            <a:endParaRPr lang="en-AU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C4EEB-35F7-B799-8EBE-06E3C9CD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240" y="1284588"/>
            <a:ext cx="5885826" cy="44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84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977" y="270115"/>
            <a:ext cx="10515600" cy="1325563"/>
          </a:xfrm>
        </p:spPr>
        <p:txBody>
          <a:bodyPr/>
          <a:lstStyle/>
          <a:p>
            <a:r>
              <a:rPr lang="en-US" dirty="0"/>
              <a:t>Create space, time</a:t>
            </a:r>
            <a:r>
              <a:rPr lang="en-US"/>
              <a:t>, culture</a:t>
            </a:r>
            <a:endParaRPr lang="en-AU"/>
          </a:p>
        </p:txBody>
      </p:sp>
      <p:pic>
        <p:nvPicPr>
          <p:cNvPr id="3074" name="Picture 2" descr="No alternative text description for this 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95678"/>
            <a:ext cx="580440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alternative text description for this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419" y="1595678"/>
            <a:ext cx="3687668" cy="491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94F9E-DE05-DE02-3D04-443E19863E95}"/>
              </a:ext>
            </a:extLst>
          </p:cNvPr>
          <p:cNvSpPr txBox="1"/>
          <p:nvPr/>
        </p:nvSpPr>
        <p:spPr>
          <a:xfrm>
            <a:off x="2922309" y="6221691"/>
            <a:ext cx="2068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Dr Sam Manger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28029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90650" y="381000"/>
            <a:ext cx="9658351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rgbClr val="31AAC4"/>
                </a:solidFill>
                <a:latin typeface="Caviar Dreams"/>
                <a:ea typeface="+mj-ea"/>
                <a:cs typeface="Caviar Dream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Acknowledgement of Country</a:t>
            </a:r>
          </a:p>
        </p:txBody>
      </p:sp>
      <p:sp>
        <p:nvSpPr>
          <p:cNvPr id="8" name="Conten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90601" y="1295400"/>
            <a:ext cx="10591800" cy="4572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dirty="0"/>
              <a:t>I respectfully acknowledge the Traditional Custodians of the Country on which this event is taking place, and all indigenous Elders past, present and </a:t>
            </a:r>
            <a:r>
              <a:rPr lang="en-US" sz="2400" i="1" dirty="0"/>
              <a:t>emerging</a:t>
            </a:r>
            <a:endParaRPr lang="en-AU" sz="2400" dirty="0"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AU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solidFill>
                <a:srgbClr val="9BBB5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solidFill>
                <a:srgbClr val="9BBB5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B593-572D-487D-8AB0-13B76CDF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97" y="327565"/>
            <a:ext cx="10738805" cy="1108061"/>
          </a:xfrm>
        </p:spPr>
        <p:txBody>
          <a:bodyPr/>
          <a:lstStyle/>
          <a:p>
            <a:r>
              <a:rPr lang="en-US" dirty="0"/>
              <a:t>Digital Lifestyle Medicine and PP: LIFT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waitlist program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6D9FA-E134-4F5B-A6AD-E1645D2FF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58" y="1828800"/>
            <a:ext cx="6189388" cy="5029200"/>
          </a:xfrm>
        </p:spPr>
        <p:txBody>
          <a:bodyPr/>
          <a:lstStyle/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Combined online LM program (videos/audio), quizzes, workbooks</a:t>
            </a:r>
            <a:endParaRPr lang="en-US" b="0" dirty="0"/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RCT demonstrated: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dirty="0"/>
              <a:t>– </a:t>
            </a:r>
            <a:r>
              <a:rPr lang="en-US" b="0" dirty="0"/>
              <a:t>41% reduction in depression symptoms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dirty="0"/>
              <a:t>– </a:t>
            </a:r>
            <a:r>
              <a:rPr lang="en-US" b="0" dirty="0"/>
              <a:t>38% reduction in anxiety symptoms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dirty="0"/>
              <a:t>– </a:t>
            </a:r>
            <a:r>
              <a:rPr lang="en-US" b="0" dirty="0"/>
              <a:t>31% reduction in stress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dirty="0"/>
              <a:t>– </a:t>
            </a:r>
            <a:r>
              <a:rPr lang="en-US" b="0" dirty="0"/>
              <a:t>22% increased in vitality</a:t>
            </a:r>
            <a:endParaRPr lang="en-AU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651368-6BEF-4C46-A99E-E9E6F3C9DF43}"/>
              </a:ext>
            </a:extLst>
          </p:cNvPr>
          <p:cNvSpPr/>
          <p:nvPr/>
        </p:nvSpPr>
        <p:spPr>
          <a:xfrm>
            <a:off x="279662" y="6262042"/>
            <a:ext cx="11632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0" i="0" dirty="0" err="1">
                <a:solidFill>
                  <a:srgbClr val="212121"/>
                </a:solidFill>
                <a:effectLst/>
                <a:latin typeface="BlinkMacSystemFont"/>
              </a:rPr>
              <a:t>Przybylko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 G, Morton D, Kent L, Morton J, Hinze J, Beamish P, Renfrew M. The effectiveness of an online interdisciplinary intervention for mental health promotion: a randomized controlled trial. BMC Psychol. 2021 May 11;9(1):77. 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: 10.1186/s40359-021-00577-8. PMID: 33975645; PMCID: PMC8111974.</a:t>
            </a:r>
            <a:endParaRPr lang="en-AU" sz="1200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2" descr="The Lift Project Logo">
            <a:extLst>
              <a:ext uri="{FF2B5EF4-FFF2-40B4-BE49-F238E27FC236}">
                <a16:creationId xmlns:a16="http://schemas.microsoft.com/office/drawing/2014/main" id="{F2D0B27B-712C-4E48-9DF5-48E62180D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98" y="1690688"/>
            <a:ext cx="5334122" cy="11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B898251C-5027-476D-918A-982264BD3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F086FB1-428A-4E18-AA30-6C911994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43" y="2828634"/>
            <a:ext cx="5587757" cy="314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4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A6F26-6109-0842-8AE5-59D4DBDC48C4}"/>
              </a:ext>
            </a:extLst>
          </p:cNvPr>
          <p:cNvSpPr/>
          <p:nvPr/>
        </p:nvSpPr>
        <p:spPr>
          <a:xfrm>
            <a:off x="540327" y="1212057"/>
            <a:ext cx="10771837" cy="44012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/>
              <a:t>40% of ppl with a mental illness have a sleep disorder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Severity of sleep disorder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higher levels of symptom severity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 risk factor for new-onset and recurrent depression in children, adolescents and adults, </a:t>
            </a:r>
            <a:r>
              <a:rPr lang="en-US" sz="2800" b="1" dirty="0"/>
              <a:t>affecting severity, duration and relapse rates and treatment resistance</a:t>
            </a:r>
          </a:p>
          <a:p>
            <a:endParaRPr lang="en-AU" sz="2800" i="0" dirty="0">
              <a:solidFill>
                <a:srgbClr val="151217"/>
              </a:solidFill>
              <a:effectLst/>
              <a:latin typeface="inheri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760065-4B83-4157-A24E-9837D8DE5084}"/>
              </a:ext>
            </a:extLst>
          </p:cNvPr>
          <p:cNvSpPr/>
          <p:nvPr/>
        </p:nvSpPr>
        <p:spPr>
          <a:xfrm>
            <a:off x="392723" y="24964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4000" dirty="0">
                <a:solidFill>
                  <a:srgbClr val="263238"/>
                </a:solidFill>
              </a:rPr>
              <a:t>Sleep in mental illness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1D8D71-D43A-8C64-55E2-FB8793C2BF42}"/>
              </a:ext>
            </a:extLst>
          </p:cNvPr>
          <p:cNvSpPr/>
          <p:nvPr/>
        </p:nvSpPr>
        <p:spPr>
          <a:xfrm>
            <a:off x="392723" y="5487616"/>
            <a:ext cx="108440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Hombali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A, 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Seow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E, Yuan Q, et al. Prevalence and correlates of sleep disorder symptoms in psychiatric disorders. Psychiatry Res 2018;pii: S0165-1781(18)30268–23. 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: 10.1016/j.psychres.2018.07.009. </a:t>
            </a:r>
          </a:p>
          <a:p>
            <a:r>
              <a:rPr lang="en-US" sz="1200" dirty="0">
                <a:solidFill>
                  <a:srgbClr val="212121"/>
                </a:solidFill>
                <a:latin typeface="BlinkMacSystemFont"/>
              </a:rPr>
              <a:t>Franzen PL, 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Buysse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DJ. Sleep disturbances and depression: Risk relationships for subsequent depression and therapeutic implications. Dialogues Clin 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Neurosci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2008;10(4):473–81. </a:t>
            </a:r>
          </a:p>
          <a:p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Kaskie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RE, Graziano B, 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Ferrarelli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F. Schizophrenia and sleep disorders: Links, risks, and management challenges. Nat Sci Sleep 2017;9:227–39. 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: 10.2147/NSS.S121076. 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874673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995" y="1574211"/>
            <a:ext cx="10738805" cy="4251059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“In studies of participants with mental health problems, sleep interventions had a large effect on depression symptoms ([</a:t>
            </a:r>
            <a:r>
              <a:rPr lang="en-US" i="1" dirty="0" err="1"/>
              <a:t>cohen’s</a:t>
            </a:r>
            <a:r>
              <a:rPr lang="en-US" i="1" dirty="0"/>
              <a:t>] d = -0.81, 95% CI: -1.13,-0.49)”</a:t>
            </a:r>
            <a:endParaRPr lang="en-AU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94" t="48023" r="37927" b="17973"/>
          <a:stretch/>
        </p:blipFill>
        <p:spPr>
          <a:xfrm>
            <a:off x="2698391" y="3164177"/>
            <a:ext cx="6572012" cy="28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64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connection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6279" t="32717" r="37453" b="21704"/>
          <a:stretch/>
        </p:blipFill>
        <p:spPr>
          <a:xfrm>
            <a:off x="164940" y="2092780"/>
            <a:ext cx="5662119" cy="313752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59902" y="1224523"/>
            <a:ext cx="5681085" cy="43464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“The impact of trusted social connections as causally protective for depression”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“confiding in others showed the strongest phenotypic associations”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= </a:t>
            </a:r>
            <a:r>
              <a:rPr lang="en-US" b="1" dirty="0"/>
              <a:t>trusted social connection was the strongest protective factor for depression</a:t>
            </a:r>
            <a:endParaRPr lang="en-AU" b="1" dirty="0"/>
          </a:p>
        </p:txBody>
      </p:sp>
      <p:sp>
        <p:nvSpPr>
          <p:cNvPr id="2" name="Left Brace 1"/>
          <p:cNvSpPr/>
          <p:nvPr/>
        </p:nvSpPr>
        <p:spPr>
          <a:xfrm>
            <a:off x="5638800" y="1224523"/>
            <a:ext cx="621103" cy="47549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4922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9EAF540A-6E57-6647-9D52-DD84CABEE761}"/>
              </a:ext>
            </a:extLst>
          </p:cNvPr>
          <p:cNvSpPr txBox="1"/>
          <p:nvPr/>
        </p:nvSpPr>
        <p:spPr>
          <a:xfrm>
            <a:off x="189308" y="194607"/>
            <a:ext cx="277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947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 TYPES OF</a:t>
            </a:r>
          </a:p>
          <a:p>
            <a:r>
              <a:rPr lang="en-US" sz="1600" b="1" dirty="0">
                <a:solidFill>
                  <a:srgbClr val="4947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CONNECTION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393749-009C-8C4D-8C0A-5197BF698C47}"/>
              </a:ext>
            </a:extLst>
          </p:cNvPr>
          <p:cNvSpPr/>
          <p:nvPr/>
        </p:nvSpPr>
        <p:spPr>
          <a:xfrm>
            <a:off x="7930310" y="1976573"/>
            <a:ext cx="1703914" cy="1703914"/>
          </a:xfrm>
          <a:prstGeom prst="ellipse">
            <a:avLst/>
          </a:prstGeom>
          <a:solidFill>
            <a:srgbClr val="376EA0">
              <a:alpha val="80476"/>
            </a:srgbClr>
          </a:solidFill>
          <a:ln w="38100">
            <a:solidFill>
              <a:srgbClr val="87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0E5174-09E5-E840-996D-0629ED5E950C}"/>
              </a:ext>
            </a:extLst>
          </p:cNvPr>
          <p:cNvSpPr/>
          <p:nvPr/>
        </p:nvSpPr>
        <p:spPr>
          <a:xfrm>
            <a:off x="7388853" y="4309886"/>
            <a:ext cx="1703914" cy="1703914"/>
          </a:xfrm>
          <a:prstGeom prst="ellipse">
            <a:avLst/>
          </a:prstGeom>
          <a:solidFill>
            <a:srgbClr val="376EA0">
              <a:alpha val="80476"/>
            </a:srgbClr>
          </a:solidFill>
          <a:ln w="38100">
            <a:solidFill>
              <a:srgbClr val="87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103762-A3E0-A04B-AD39-4A68344B48CE}"/>
              </a:ext>
            </a:extLst>
          </p:cNvPr>
          <p:cNvSpPr/>
          <p:nvPr/>
        </p:nvSpPr>
        <p:spPr>
          <a:xfrm>
            <a:off x="5173591" y="4991795"/>
            <a:ext cx="1703914" cy="1703914"/>
          </a:xfrm>
          <a:prstGeom prst="ellipse">
            <a:avLst/>
          </a:prstGeom>
          <a:solidFill>
            <a:srgbClr val="376EA0">
              <a:alpha val="80476"/>
            </a:srgbClr>
          </a:solidFill>
          <a:ln w="38100">
            <a:solidFill>
              <a:srgbClr val="87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5DF44E-301E-E540-ACDB-55F2AAD473A9}"/>
              </a:ext>
            </a:extLst>
          </p:cNvPr>
          <p:cNvSpPr/>
          <p:nvPr/>
        </p:nvSpPr>
        <p:spPr>
          <a:xfrm>
            <a:off x="2811851" y="4309886"/>
            <a:ext cx="1703914" cy="1703914"/>
          </a:xfrm>
          <a:prstGeom prst="ellipse">
            <a:avLst/>
          </a:prstGeom>
          <a:solidFill>
            <a:srgbClr val="376EA0">
              <a:alpha val="80476"/>
            </a:srgbClr>
          </a:solidFill>
          <a:ln w="38100">
            <a:solidFill>
              <a:srgbClr val="87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103756-F64D-CE43-BF8D-2FAF29D04C6C}"/>
              </a:ext>
            </a:extLst>
          </p:cNvPr>
          <p:cNvSpPr/>
          <p:nvPr/>
        </p:nvSpPr>
        <p:spPr>
          <a:xfrm>
            <a:off x="3626527" y="194607"/>
            <a:ext cx="1703914" cy="1703914"/>
          </a:xfrm>
          <a:prstGeom prst="ellipse">
            <a:avLst/>
          </a:prstGeom>
          <a:solidFill>
            <a:srgbClr val="376EA0">
              <a:alpha val="80476"/>
            </a:srgbClr>
          </a:solidFill>
          <a:ln w="38100">
            <a:solidFill>
              <a:srgbClr val="87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761CC49-279A-E843-AD0A-FC1F45655C3A}"/>
              </a:ext>
            </a:extLst>
          </p:cNvPr>
          <p:cNvSpPr/>
          <p:nvPr/>
        </p:nvSpPr>
        <p:spPr>
          <a:xfrm>
            <a:off x="6435693" y="195061"/>
            <a:ext cx="1703914" cy="1703914"/>
          </a:xfrm>
          <a:prstGeom prst="ellipse">
            <a:avLst/>
          </a:prstGeom>
          <a:solidFill>
            <a:srgbClr val="376EA0">
              <a:alpha val="80476"/>
            </a:srgbClr>
          </a:solidFill>
          <a:ln w="38100">
            <a:solidFill>
              <a:srgbClr val="87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ED61D3-2367-7047-AB33-57DC3AADE65D}"/>
              </a:ext>
            </a:extLst>
          </p:cNvPr>
          <p:cNvSpPr/>
          <p:nvPr/>
        </p:nvSpPr>
        <p:spPr>
          <a:xfrm>
            <a:off x="4415451" y="1776209"/>
            <a:ext cx="2991835" cy="3006342"/>
          </a:xfrm>
          <a:prstGeom prst="ellipse">
            <a:avLst/>
          </a:prstGeom>
          <a:solidFill>
            <a:srgbClr val="87D1E3">
              <a:alpha val="804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F04D6C-F854-784B-8BA3-541912428D79}"/>
              </a:ext>
            </a:extLst>
          </p:cNvPr>
          <p:cNvSpPr txBox="1"/>
          <p:nvPr/>
        </p:nvSpPr>
        <p:spPr>
          <a:xfrm>
            <a:off x="4538918" y="2842383"/>
            <a:ext cx="2744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376EA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HUMAN</a:t>
            </a:r>
          </a:p>
          <a:p>
            <a:pPr algn="ctr"/>
            <a:r>
              <a:rPr lang="en-US" sz="2500" b="1" dirty="0">
                <a:solidFill>
                  <a:srgbClr val="376EA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CONNECTION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4A7FF-E448-E141-AB02-BBA717BA99CB}"/>
              </a:ext>
            </a:extLst>
          </p:cNvPr>
          <p:cNvSpPr txBox="1"/>
          <p:nvPr/>
        </p:nvSpPr>
        <p:spPr>
          <a:xfrm>
            <a:off x="7878508" y="2528374"/>
            <a:ext cx="1825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RELATIONSHIPS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6218B7-9A1C-C049-893E-1B4E92F8215E}"/>
              </a:ext>
            </a:extLst>
          </p:cNvPr>
          <p:cNvSpPr txBox="1"/>
          <p:nvPr/>
        </p:nvSpPr>
        <p:spPr>
          <a:xfrm>
            <a:off x="7328080" y="4872590"/>
            <a:ext cx="1825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NATURAL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D16B7B-F077-9D40-B77E-2D9BEAA33F6E}"/>
              </a:ext>
            </a:extLst>
          </p:cNvPr>
          <p:cNvSpPr txBox="1"/>
          <p:nvPr/>
        </p:nvSpPr>
        <p:spPr>
          <a:xfrm>
            <a:off x="5123744" y="5570317"/>
            <a:ext cx="1825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B069EF-64AA-B34F-AFBF-8F86AFDC319C}"/>
              </a:ext>
            </a:extLst>
          </p:cNvPr>
          <p:cNvSpPr txBox="1"/>
          <p:nvPr/>
        </p:nvSpPr>
        <p:spPr>
          <a:xfrm>
            <a:off x="2751078" y="5000873"/>
            <a:ext cx="1825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9EE16D-B6DA-CD42-BFC2-13766F6DCABE}"/>
              </a:ext>
            </a:extLst>
          </p:cNvPr>
          <p:cNvSpPr txBox="1"/>
          <p:nvPr/>
        </p:nvSpPr>
        <p:spPr>
          <a:xfrm>
            <a:off x="3527043" y="825231"/>
            <a:ext cx="182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1FD3EA-8420-FA43-85A8-C294B80FE358}"/>
              </a:ext>
            </a:extLst>
          </p:cNvPr>
          <p:cNvSpPr txBox="1"/>
          <p:nvPr/>
        </p:nvSpPr>
        <p:spPr>
          <a:xfrm>
            <a:off x="6385303" y="687977"/>
            <a:ext cx="1825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RELATIONSHIPS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CF61749-7A73-744F-9DDE-C5643FB01933}"/>
              </a:ext>
            </a:extLst>
          </p:cNvPr>
          <p:cNvSpPr/>
          <p:nvPr/>
        </p:nvSpPr>
        <p:spPr>
          <a:xfrm>
            <a:off x="2258219" y="1976573"/>
            <a:ext cx="1703914" cy="1703914"/>
          </a:xfrm>
          <a:prstGeom prst="ellipse">
            <a:avLst/>
          </a:prstGeom>
          <a:solidFill>
            <a:srgbClr val="376EA0">
              <a:alpha val="80476"/>
            </a:srgbClr>
          </a:solidFill>
          <a:ln w="38100">
            <a:solidFill>
              <a:srgbClr val="87D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165DBE-F33C-554F-A046-E6F7FE5BBE56}"/>
              </a:ext>
            </a:extLst>
          </p:cNvPr>
          <p:cNvSpPr txBox="1"/>
          <p:nvPr/>
        </p:nvSpPr>
        <p:spPr>
          <a:xfrm>
            <a:off x="2197446" y="2691963"/>
            <a:ext cx="1825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ANCESTRY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0599E7-DE6C-4847-9F19-FDE8EAFD50A2}"/>
              </a:ext>
            </a:extLst>
          </p:cNvPr>
          <p:cNvCxnSpPr>
            <a:cxnSpLocks/>
          </p:cNvCxnSpPr>
          <p:nvPr/>
        </p:nvCxnSpPr>
        <p:spPr>
          <a:xfrm flipH="1" flipV="1">
            <a:off x="4943779" y="1763989"/>
            <a:ext cx="179965" cy="259526"/>
          </a:xfrm>
          <a:prstGeom prst="line">
            <a:avLst/>
          </a:prstGeom>
          <a:ln w="50800">
            <a:solidFill>
              <a:srgbClr val="87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D6D5176-B138-C54A-9BD4-0CF15B6A4BC6}"/>
              </a:ext>
            </a:extLst>
          </p:cNvPr>
          <p:cNvCxnSpPr>
            <a:cxnSpLocks/>
          </p:cNvCxnSpPr>
          <p:nvPr/>
        </p:nvCxnSpPr>
        <p:spPr>
          <a:xfrm flipV="1">
            <a:off x="6727344" y="1808011"/>
            <a:ext cx="150161" cy="246606"/>
          </a:xfrm>
          <a:prstGeom prst="line">
            <a:avLst/>
          </a:prstGeom>
          <a:ln w="50800">
            <a:solidFill>
              <a:srgbClr val="87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CE1E7B-94E2-D544-BBDB-8EEDECE530C6}"/>
              </a:ext>
            </a:extLst>
          </p:cNvPr>
          <p:cNvCxnSpPr>
            <a:cxnSpLocks/>
          </p:cNvCxnSpPr>
          <p:nvPr/>
        </p:nvCxnSpPr>
        <p:spPr>
          <a:xfrm>
            <a:off x="7366644" y="2944791"/>
            <a:ext cx="563666" cy="0"/>
          </a:xfrm>
          <a:prstGeom prst="line">
            <a:avLst/>
          </a:prstGeom>
          <a:ln w="50800">
            <a:solidFill>
              <a:srgbClr val="87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7562888-E34B-6445-87F1-CE5C924B4A92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7125453" y="4140178"/>
            <a:ext cx="512932" cy="419240"/>
          </a:xfrm>
          <a:prstGeom prst="line">
            <a:avLst/>
          </a:prstGeom>
          <a:ln w="50800">
            <a:solidFill>
              <a:srgbClr val="87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72875BC-EA8B-AB4C-B304-71CD54DB0BA7}"/>
              </a:ext>
            </a:extLst>
          </p:cNvPr>
          <p:cNvCxnSpPr>
            <a:cxnSpLocks/>
          </p:cNvCxnSpPr>
          <p:nvPr/>
        </p:nvCxnSpPr>
        <p:spPr>
          <a:xfrm>
            <a:off x="3968654" y="2999397"/>
            <a:ext cx="464701" cy="97673"/>
          </a:xfrm>
          <a:prstGeom prst="line">
            <a:avLst/>
          </a:prstGeom>
          <a:ln w="50800">
            <a:solidFill>
              <a:srgbClr val="87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5096953-A2C9-F442-85D1-5D2258D4773F}"/>
              </a:ext>
            </a:extLst>
          </p:cNvPr>
          <p:cNvCxnSpPr>
            <a:cxnSpLocks/>
            <a:stCxn id="22" idx="7"/>
          </p:cNvCxnSpPr>
          <p:nvPr/>
        </p:nvCxnSpPr>
        <p:spPr>
          <a:xfrm flipV="1">
            <a:off x="4266233" y="4219847"/>
            <a:ext cx="512932" cy="339571"/>
          </a:xfrm>
          <a:prstGeom prst="line">
            <a:avLst/>
          </a:prstGeom>
          <a:ln w="50800">
            <a:solidFill>
              <a:srgbClr val="87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19AB968-D006-094F-B3EB-F6EACD1FAE9E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5982695" y="4771700"/>
            <a:ext cx="42853" cy="220095"/>
          </a:xfrm>
          <a:prstGeom prst="line">
            <a:avLst/>
          </a:prstGeom>
          <a:ln w="50800">
            <a:solidFill>
              <a:srgbClr val="87D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81919" y="6607846"/>
            <a:ext cx="2068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 err="1"/>
              <a:t>Dr</a:t>
            </a:r>
            <a:r>
              <a:rPr lang="en-US" sz="1200" dirty="0"/>
              <a:t> Sam Manger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862468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79571" y="1369655"/>
            <a:ext cx="644040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First MA to consider the multi-dimensional nature of SNS use = time spent using SNS, intensity of SNS use, problematic SNS use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Depression symptoms were significantly, but weakly, associated with time spent using SNS and intensity of SNS use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The association of depression symptoms to </a:t>
            </a:r>
            <a:r>
              <a:rPr lang="en-US" sz="2400" b="1" u="sng" dirty="0"/>
              <a:t>problematic SNS </a:t>
            </a:r>
            <a:r>
              <a:rPr lang="en-US" sz="2400" dirty="0"/>
              <a:t>use was </a:t>
            </a:r>
            <a:r>
              <a:rPr lang="en-US" sz="2400" b="1" u="sng" dirty="0"/>
              <a:t>moderate</a:t>
            </a:r>
            <a:r>
              <a:rPr lang="en-US" sz="2400" dirty="0"/>
              <a:t> (</a:t>
            </a:r>
            <a:r>
              <a:rPr lang="en-AU" sz="2400" i="1" dirty="0"/>
              <a:t>r</a:t>
            </a:r>
            <a:r>
              <a:rPr lang="en-AU" sz="2400" dirty="0"/>
              <a:t> = 0.29)*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Not significantly moderated by age, gender, year of study publication</a:t>
            </a:r>
            <a:endParaRPr lang="en-AU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433" t="37351" r="48270" b="34427"/>
          <a:stretch/>
        </p:blipFill>
        <p:spPr>
          <a:xfrm>
            <a:off x="6719976" y="2265572"/>
            <a:ext cx="5420265" cy="18996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03512" y="59988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AU" b="1" dirty="0"/>
              <a:t>*Pearson </a:t>
            </a:r>
            <a:r>
              <a:rPr lang="en-AU" b="1" i="1" dirty="0"/>
              <a:t>r</a:t>
            </a:r>
            <a:r>
              <a:rPr lang="en-AU" b="1" dirty="0"/>
              <a:t> or correlation coefficient</a:t>
            </a:r>
          </a:p>
          <a:p>
            <a:r>
              <a:rPr lang="en-AU" dirty="0"/>
              <a:t>Effect size </a:t>
            </a:r>
            <a:r>
              <a:rPr lang="en-AU" i="1" dirty="0"/>
              <a:t>r </a:t>
            </a:r>
            <a:r>
              <a:rPr lang="en-AU" dirty="0"/>
              <a:t>Small = 0.10 Medium = 0.30 Large =0.50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589775-D6D1-5EB7-3A19-12F65ACE3B25}"/>
              </a:ext>
            </a:extLst>
          </p:cNvPr>
          <p:cNvSpPr txBox="1"/>
          <p:nvPr/>
        </p:nvSpPr>
        <p:spPr>
          <a:xfrm>
            <a:off x="848412" y="286914"/>
            <a:ext cx="991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Social Media and mental health:  Is it the how?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316521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47545-D911-4C65-91B9-FED47915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19" y="209668"/>
            <a:ext cx="11151781" cy="103135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Examples: using social media and events for health!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A017-32B0-406B-B19E-96C86A80C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0335"/>
            <a:ext cx="5451231" cy="4826628"/>
          </a:xfrm>
        </p:spPr>
        <p:txBody>
          <a:bodyPr>
            <a:norm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“Reverse Diabetes 2 Netherlands holistic </a:t>
            </a:r>
            <a:r>
              <a:rPr lang="en-US" sz="2400" dirty="0" err="1">
                <a:solidFill>
                  <a:schemeClr val="tx1"/>
                </a:solidFill>
              </a:rPr>
              <a:t>programme</a:t>
            </a:r>
            <a:r>
              <a:rPr lang="en-US" sz="2400" dirty="0">
                <a:solidFill>
                  <a:schemeClr val="tx1"/>
                </a:solidFill>
              </a:rPr>
              <a:t>”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tx1"/>
                </a:solidFill>
              </a:rPr>
              <a:t>– </a:t>
            </a:r>
            <a:r>
              <a:rPr lang="en-US" sz="2400" b="0" dirty="0">
                <a:solidFill>
                  <a:schemeClr val="tx1"/>
                </a:solidFill>
              </a:rPr>
              <a:t>Groups </a:t>
            </a:r>
            <a:endParaRPr lang="en-US" sz="2400" dirty="0"/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tx1"/>
                </a:solidFill>
              </a:rPr>
              <a:t>– </a:t>
            </a:r>
            <a:r>
              <a:rPr lang="en-US" sz="2400" b="0" dirty="0">
                <a:solidFill>
                  <a:schemeClr val="tx1"/>
                </a:solidFill>
              </a:rPr>
              <a:t>Practical events </a:t>
            </a:r>
            <a:r>
              <a:rPr lang="en-US" sz="2400" b="0" dirty="0" err="1">
                <a:solidFill>
                  <a:schemeClr val="tx1"/>
                </a:solidFill>
              </a:rPr>
              <a:t>eg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0" dirty="0">
                <a:solidFill>
                  <a:schemeClr val="tx1"/>
                </a:solidFill>
              </a:rPr>
              <a:t>cooking classes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AU" sz="2400" dirty="0">
                <a:solidFill>
                  <a:schemeClr val="tx1"/>
                </a:solidFill>
              </a:rPr>
              <a:t>–  </a:t>
            </a:r>
            <a:r>
              <a:rPr lang="en-US" sz="2400" b="0" dirty="0">
                <a:solidFill>
                  <a:schemeClr val="tx1"/>
                </a:solidFill>
              </a:rPr>
              <a:t>Social media closed groups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400" b="0" dirty="0">
              <a:solidFill>
                <a:schemeClr val="tx1"/>
              </a:solidFill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At 6 months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 </a:t>
            </a:r>
            <a:r>
              <a:rPr lang="en-US" sz="2400" b="0" dirty="0">
                <a:solidFill>
                  <a:schemeClr val="tx1"/>
                </a:solidFill>
              </a:rPr>
              <a:t>49% reduced glucose-lowering medication 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60% “to-target” HbA1c levels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27733-13EB-47F2-8E5D-62EE7917476C}"/>
              </a:ext>
            </a:extLst>
          </p:cNvPr>
          <p:cNvSpPr/>
          <p:nvPr/>
        </p:nvSpPr>
        <p:spPr>
          <a:xfrm>
            <a:off x="15240" y="6116996"/>
            <a:ext cx="11338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Pot GK, et al. BMJ Nut </a:t>
            </a:r>
            <a:r>
              <a:rPr lang="en-AU" sz="1200" dirty="0" err="1"/>
              <a:t>Prev</a:t>
            </a:r>
            <a:r>
              <a:rPr lang="en-AU" sz="1200" dirty="0"/>
              <a:t> Health 2019 May 13; bmjnph-2018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43489-BBE4-0C4D-AF40-56FE41E7A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909" y="3763649"/>
            <a:ext cx="5348071" cy="23677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727F60-B4E9-2F97-D4A1-1176217B2C99}"/>
              </a:ext>
            </a:extLst>
          </p:cNvPr>
          <p:cNvSpPr txBox="1"/>
          <p:nvPr/>
        </p:nvSpPr>
        <p:spPr>
          <a:xfrm>
            <a:off x="5669280" y="1198135"/>
            <a:ext cx="63207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10-week intervention via a closed Facebook group </a:t>
            </a:r>
          </a:p>
          <a:p>
            <a:r>
              <a:rPr lang="en-US" dirty="0"/>
              <a:t>facilitated by exercise physiologists, dietitian and peer-facilitators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/>
              <a:t>Retention high (92%)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/>
              <a:t>Improvements in mental health symptoms, minutes of PA, sedentary time and quality of life were significant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54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B6927C-E972-CB9C-9828-F16E51A6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with the natural world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DD18F9-0187-DB6D-7CDD-E500BADA5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313" y="1557164"/>
            <a:ext cx="62691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“Nature prescriptions also had a moderate to large effect on depression scores (mean difference -0·50) and anxiety scores (mean difference -0·57).”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99526C5-ED0E-F9E5-2283-122FAC4AB9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4185" y="2605848"/>
            <a:ext cx="5211763" cy="2079219"/>
          </a:xfrm>
        </p:spPr>
      </p:pic>
    </p:spTree>
    <p:extLst>
      <p:ext uri="{BB962C8B-B14F-4D97-AF65-F5344CB8AC3E}">
        <p14:creationId xmlns:p14="http://schemas.microsoft.com/office/powerpoint/2010/main" val="785988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with the natural world</a:t>
            </a:r>
            <a:endParaRPr lang="en-AU" dirty="0"/>
          </a:p>
        </p:txBody>
      </p:sp>
      <p:pic>
        <p:nvPicPr>
          <p:cNvPr id="4" name="Picture 4" descr="Woods for Health and Wellbeing - Woodland Tru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70" y="1604424"/>
            <a:ext cx="8296092" cy="466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91100" y="6268526"/>
            <a:ext cx="1487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 err="1"/>
              <a:t>pexels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80192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221" y="81346"/>
            <a:ext cx="10515600" cy="1325563"/>
          </a:xfrm>
        </p:spPr>
        <p:txBody>
          <a:bodyPr/>
          <a:lstStyle/>
          <a:p>
            <a:r>
              <a:rPr lang="en-US" dirty="0"/>
              <a:t>Example: Altogether Better (UK)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96" t="12828" r="2811" b="24131"/>
          <a:stretch/>
        </p:blipFill>
        <p:spPr>
          <a:xfrm>
            <a:off x="379562" y="1094424"/>
            <a:ext cx="7893171" cy="293411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975" t="33193" r="10749" b="25906"/>
          <a:stretch/>
        </p:blipFill>
        <p:spPr>
          <a:xfrm>
            <a:off x="171241" y="4119401"/>
            <a:ext cx="8638516" cy="24757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09756" y="1781554"/>
            <a:ext cx="2904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“I estimate that 40-55% of patients I see every week could be better supported by someone else – they don’t need to see someone with five degrees.”</a:t>
            </a:r>
          </a:p>
          <a:p>
            <a:endParaRPr lang="en-US" i="1" dirty="0"/>
          </a:p>
          <a:p>
            <a:r>
              <a:rPr lang="en-US" i="1" dirty="0"/>
              <a:t>- </a:t>
            </a:r>
            <a:r>
              <a:rPr lang="en-AU" dirty="0"/>
              <a:t>Dr Niall Macleod, GP, Exeter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59926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ECF20-DE94-E421-5160-F9CE7594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Acknowledgement of You</a:t>
            </a:r>
            <a:endParaRPr lang="en-AU" dirty="0"/>
          </a:p>
        </p:txBody>
      </p:sp>
      <p:pic>
        <p:nvPicPr>
          <p:cNvPr id="1026" name="Picture 2" descr="Free Silhouette of Three People Stock Photo">
            <a:extLst>
              <a:ext uri="{FF2B5EF4-FFF2-40B4-BE49-F238E27FC236}">
                <a16:creationId xmlns:a16="http://schemas.microsoft.com/office/drawing/2014/main" id="{256DF5EE-7AA0-3523-4ADE-BC2049FCCD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65" y="1925638"/>
            <a:ext cx="5668433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632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994" y="464159"/>
            <a:ext cx="10738805" cy="1108061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tx1"/>
                </a:solidFill>
              </a:rPr>
              <a:t>Altogether </a:t>
            </a:r>
            <a:r>
              <a:rPr lang="en-US" dirty="0">
                <a:solidFill>
                  <a:schemeClr val="tx1"/>
                </a:solidFill>
              </a:rPr>
              <a:t>Better (UK) (Since 2008)</a:t>
            </a:r>
            <a:br>
              <a:rPr lang="en-US" dirty="0">
                <a:solidFill>
                  <a:schemeClr val="tx1"/>
                </a:solidFill>
              </a:rPr>
            </a:b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4995" y="1572220"/>
            <a:ext cx="10738805" cy="425105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Model of Collaborative Practice invites local people to gift their time to a local GP practice or health service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&gt;350 GP practices, 18,000 volunteers as community “health champions” who have in turn reached over 104,000 other participants deliver &gt;200 types of programs from flu clinics, films, choirs, carer support, dancing.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Demonstrated effectiveness in supporting positive </a:t>
            </a:r>
            <a:r>
              <a:rPr lang="en-US" sz="2400" dirty="0" err="1">
                <a:solidFill>
                  <a:schemeClr val="tx1"/>
                </a:solidFill>
              </a:rPr>
              <a:t>behaviour</a:t>
            </a:r>
            <a:r>
              <a:rPr lang="en-US" sz="2400" dirty="0">
                <a:solidFill>
                  <a:schemeClr val="tx1"/>
                </a:solidFill>
              </a:rPr>
              <a:t> change, improving health outcomes, the use of health care services and decreasing hospital admissions </a:t>
            </a:r>
          </a:p>
          <a:p>
            <a:endParaRPr lang="en-A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53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A6F26-6109-0842-8AE5-59D4DBDC48C4}"/>
              </a:ext>
            </a:extLst>
          </p:cNvPr>
          <p:cNvSpPr/>
          <p:nvPr/>
        </p:nvSpPr>
        <p:spPr>
          <a:xfrm>
            <a:off x="392723" y="1320625"/>
            <a:ext cx="8777910" cy="49552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/>
              <a:t>Contrary to popular belief:</a:t>
            </a:r>
          </a:p>
          <a:p>
            <a:r>
              <a:rPr lang="en-US" sz="2400" dirty="0"/>
              <a:t>2021 Cochrane review + 2017 Systematic review = people who give up smoking (2021) or alcohol (2017) have a reduction in depressive and anxiety symptom severity and an improvement in mental health and quality of life</a:t>
            </a:r>
          </a:p>
          <a:p>
            <a:endParaRPr lang="en-US" sz="2400" dirty="0"/>
          </a:p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with the effect being equal to antidepressant therapy (2014 SR)</a:t>
            </a:r>
          </a:p>
          <a:p>
            <a:endParaRPr lang="en-US" sz="2400" i="0" dirty="0">
              <a:solidFill>
                <a:srgbClr val="151217"/>
              </a:solidFill>
              <a:effectLst/>
            </a:endParaRPr>
          </a:p>
          <a:p>
            <a:r>
              <a:rPr lang="en-US" sz="2400" dirty="0">
                <a:solidFill>
                  <a:srgbClr val="151217"/>
                </a:solidFill>
              </a:rPr>
              <a:t>On top of everything else…</a:t>
            </a:r>
          </a:p>
          <a:p>
            <a:pPr marL="342900" indent="-342900">
              <a:buFontTx/>
              <a:buChar char="-"/>
            </a:pPr>
            <a:r>
              <a:rPr lang="en-US" sz="2400" i="0" dirty="0">
                <a:solidFill>
                  <a:srgbClr val="151217"/>
                </a:solidFill>
                <a:effectLst/>
              </a:rPr>
              <a:t>Risk factor for suicide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151217"/>
                </a:solidFill>
              </a:rPr>
              <a:t>Cytochrome P450 metabolism of certain medications</a:t>
            </a:r>
          </a:p>
          <a:p>
            <a:pPr marL="342900" indent="-342900">
              <a:buFontTx/>
              <a:buChar char="-"/>
            </a:pPr>
            <a:endParaRPr lang="en-AU" sz="2400" i="0" dirty="0">
              <a:solidFill>
                <a:srgbClr val="151217"/>
              </a:solidFill>
              <a:effectLst/>
              <a:latin typeface="Barlow Semi Condensed"/>
            </a:endParaRPr>
          </a:p>
          <a:p>
            <a:endParaRPr lang="en-AU" sz="2000" i="0" dirty="0">
              <a:solidFill>
                <a:srgbClr val="151217"/>
              </a:solidFill>
              <a:effectLst/>
              <a:latin typeface="inheri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760065-4B83-4157-A24E-9837D8DE5084}"/>
              </a:ext>
            </a:extLst>
          </p:cNvPr>
          <p:cNvSpPr/>
          <p:nvPr/>
        </p:nvSpPr>
        <p:spPr>
          <a:xfrm>
            <a:off x="392723" y="345050"/>
            <a:ext cx="10174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dirty="0">
                <a:solidFill>
                  <a:srgbClr val="263238"/>
                </a:solidFill>
              </a:rPr>
              <a:t>Substances and mental illness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0326" y="5929201"/>
            <a:ext cx="9257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Taylor GM, </a:t>
            </a:r>
            <a:r>
              <a:rPr lang="en-AU" sz="1200" dirty="0" err="1"/>
              <a:t>Lindson</a:t>
            </a:r>
            <a:r>
              <a:rPr lang="en-AU" sz="1200" dirty="0"/>
              <a:t> N, Farley A, </a:t>
            </a:r>
            <a:r>
              <a:rPr lang="en-AU" sz="1200" dirty="0" err="1"/>
              <a:t>Leinberger</a:t>
            </a:r>
            <a:r>
              <a:rPr lang="en-AU" sz="1200" dirty="0"/>
              <a:t>-Jabari A, Sawyer K, </a:t>
            </a:r>
            <a:r>
              <a:rPr lang="en-AU" sz="1200" dirty="0" err="1"/>
              <a:t>Te</a:t>
            </a:r>
            <a:r>
              <a:rPr lang="en-AU" sz="1200" dirty="0"/>
              <a:t> Water </a:t>
            </a:r>
            <a:r>
              <a:rPr lang="en-AU" sz="1200" dirty="0" err="1"/>
              <a:t>Naudé</a:t>
            </a:r>
            <a:r>
              <a:rPr lang="en-AU" sz="1200" dirty="0"/>
              <a:t> R, </a:t>
            </a:r>
            <a:r>
              <a:rPr lang="en-AU" sz="1200" dirty="0" err="1"/>
              <a:t>Theodoulou</a:t>
            </a:r>
            <a:r>
              <a:rPr lang="en-AU" sz="1200" dirty="0"/>
              <a:t> A, King N, Burke C, Aveyard P. Smoking cessation for improving mental health. Cochrane Database Syst Rev. 2021 Mar 9;3(3):CD013522. </a:t>
            </a:r>
            <a:r>
              <a:rPr lang="en-AU" sz="1200" dirty="0" err="1"/>
              <a:t>doi</a:t>
            </a:r>
            <a:r>
              <a:rPr lang="en-AU" sz="1200" dirty="0"/>
              <a:t>: 10.1002/14651858.CD013522.pub2. PMID: 33687070; </a:t>
            </a:r>
            <a:r>
              <a:rPr lang="en-US" sz="1200" dirty="0" err="1"/>
              <a:t>Charlet</a:t>
            </a:r>
            <a:r>
              <a:rPr lang="en-US" sz="1200" dirty="0"/>
              <a:t> K, Heinz A. Harm reduction-a systematic review on effects of alcohol reduction on physical and mental symptoms. Addict Biol. 2017 Sep;22(5):1119-1159. </a:t>
            </a:r>
            <a:r>
              <a:rPr lang="en-US" sz="1200" dirty="0" err="1"/>
              <a:t>doi</a:t>
            </a:r>
            <a:r>
              <a:rPr lang="en-US" sz="1200" dirty="0"/>
              <a:t>: 10.1111/adb.12414. </a:t>
            </a:r>
            <a:r>
              <a:rPr lang="en-US" sz="1200" dirty="0" err="1"/>
              <a:t>Epub</a:t>
            </a:r>
            <a:r>
              <a:rPr lang="en-US" sz="1200" dirty="0"/>
              <a:t> 2016 Jun 29. PMID: 27353220.</a:t>
            </a:r>
            <a:endParaRPr lang="en-AU" sz="1200" dirty="0"/>
          </a:p>
        </p:txBody>
      </p:sp>
      <p:pic>
        <p:nvPicPr>
          <p:cNvPr id="1026" name="Picture 2" descr="Free A Reflection of a Woman in the Mirror Smoking a Cigarette Stock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34" y="1366726"/>
            <a:ext cx="2808222" cy="42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00971" y="5593127"/>
            <a:ext cx="1487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 err="1"/>
              <a:t>pexels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387620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90650" y="381000"/>
            <a:ext cx="9658351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rgbClr val="31AAC4"/>
                </a:solidFill>
                <a:latin typeface="Caviar Dreams"/>
                <a:ea typeface="+mj-ea"/>
                <a:cs typeface="Caviar Dream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Consider the physical health benefits!  </a:t>
            </a:r>
          </a:p>
        </p:txBody>
      </p:sp>
      <p:sp>
        <p:nvSpPr>
          <p:cNvPr id="8" name="Conten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03934" y="1524000"/>
            <a:ext cx="11125201" cy="4572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In people with Severe Mental Illness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Reduction in life expectancy of around 15-20 years – mostly due to CVD/DM/COPD</a:t>
            </a:r>
          </a:p>
          <a:p>
            <a:endParaRPr lang="en-US" sz="2400" baseline="30000" dirty="0"/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2-to-3 times more likely to have cardiovascular disease, respiratory illness, metabolic syndrome, diabetes and osteoporosis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67% of those with BPAD and schizoaffective d/o have metabolic syndrome 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solidFill>
                <a:srgbClr val="9BBB5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solidFill>
                <a:srgbClr val="9BBB5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56" y="5822363"/>
            <a:ext cx="10306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dirty="0"/>
          </a:p>
          <a:p>
            <a:r>
              <a:rPr lang="en-US" sz="1200" dirty="0"/>
              <a:t>John, A.P., </a:t>
            </a:r>
            <a:r>
              <a:rPr lang="en-US" sz="1200" dirty="0" err="1"/>
              <a:t>Koloth</a:t>
            </a:r>
            <a:r>
              <a:rPr lang="en-US" sz="1200" dirty="0"/>
              <a:t>, R., </a:t>
            </a:r>
            <a:r>
              <a:rPr lang="en-US" sz="1200" dirty="0" err="1"/>
              <a:t>Dragovic</a:t>
            </a:r>
            <a:r>
              <a:rPr lang="en-US" sz="1200" dirty="0"/>
              <a:t>, M. and Lim, S.C.B. (2009), Prevalence of metabolic syndrome among Australians with severe mental illness. Medical Journal of Australia, 190: 176-179. </a:t>
            </a:r>
            <a:r>
              <a:rPr lang="en-US" sz="1200" dirty="0">
                <a:hlinkClick r:id="rId5"/>
              </a:rPr>
              <a:t>https://doi.org/10.5694/j.1326-5377.2009.tb02342.x</a:t>
            </a:r>
            <a:endParaRPr lang="en-US" sz="1200" dirty="0"/>
          </a:p>
          <a:p>
            <a:r>
              <a:rPr lang="en-US" sz="1200" dirty="0"/>
              <a:t>Lawrence D, Hancock K, </a:t>
            </a:r>
            <a:r>
              <a:rPr lang="en-US" sz="1200" dirty="0" err="1"/>
              <a:t>Kisely</a:t>
            </a:r>
            <a:r>
              <a:rPr lang="en-US" sz="1200" dirty="0"/>
              <a:t> S. The gap in life expectancy from preventable physical illness in psychiatric patients in Western Australia: Retrospective analysis of population based registers. BMJ 2013;346:f2539. </a:t>
            </a:r>
            <a:r>
              <a:rPr lang="en-US" sz="1200" dirty="0" err="1"/>
              <a:t>doi</a:t>
            </a:r>
            <a:r>
              <a:rPr lang="en-US" sz="1200" dirty="0"/>
              <a:t>: 10.1136/bmj.f2539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886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3" t="34112" r="54312" b="25138"/>
          <a:stretch/>
        </p:blipFill>
        <p:spPr>
          <a:xfrm>
            <a:off x="361507" y="1754371"/>
            <a:ext cx="6739938" cy="395853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B8512E-8E13-C785-FCA1-715C0ED89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Prevention… 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E7E2AD-1707-9BBE-43F0-DB0FA096C7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080" y="836712"/>
            <a:ext cx="5270583" cy="4104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2800" dirty="0"/>
              <a:t>4 lifestyle choices = ~80% reduced risk of chronic illness:</a:t>
            </a:r>
          </a:p>
          <a:p>
            <a:r>
              <a:rPr lang="en-AU" sz="2800" dirty="0"/>
              <a:t>a 93% lower risk of diabetes</a:t>
            </a:r>
          </a:p>
          <a:p>
            <a:r>
              <a:rPr lang="en-US" sz="2800" dirty="0"/>
              <a:t>81% lower risk of heart disease</a:t>
            </a:r>
          </a:p>
          <a:p>
            <a:r>
              <a:rPr lang="en-AU" sz="2800" dirty="0"/>
              <a:t>Over 35% of cancer</a:t>
            </a:r>
          </a:p>
          <a:p>
            <a:endParaRPr lang="en-AU" sz="2800" dirty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Not smoking</a:t>
            </a:r>
            <a:endParaRPr lang="en-AU" sz="2800" dirty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BMI &lt;30</a:t>
            </a:r>
            <a:endParaRPr lang="en-AU" sz="2800" dirty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3.5 hours physical activity/ week = 30 mins/day</a:t>
            </a:r>
            <a:endParaRPr lang="en-AU" sz="2800" dirty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Healthy diet</a:t>
            </a:r>
            <a:endParaRPr lang="en-AU" sz="2800" dirty="0"/>
          </a:p>
          <a:p>
            <a:endParaRPr lang="en-AU" sz="2800" dirty="0"/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03192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90601" y="457200"/>
            <a:ext cx="9658351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rgbClr val="31AAC4"/>
                </a:solidFill>
                <a:latin typeface="Caviar Dreams"/>
                <a:ea typeface="+mj-ea"/>
                <a:cs typeface="Caviar Dream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+mj-lt"/>
                <a:ea typeface="Open Sans" charset="0"/>
                <a:cs typeface="Arial" panose="020B0604020202020204" pitchFamily="34" charset="0"/>
              </a:rPr>
              <a:t>Diabetes/prediabetes</a:t>
            </a:r>
          </a:p>
        </p:txBody>
      </p:sp>
      <p:sp>
        <p:nvSpPr>
          <p:cNvPr id="8" name="Conten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90601" y="1295400"/>
            <a:ext cx="10591800" cy="4572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solidFill>
                <a:srgbClr val="9BBB59"/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solidFill>
                <a:srgbClr val="9BBB59"/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0933" t="27253" r="32719" b="55599"/>
          <a:stretch/>
        </p:blipFill>
        <p:spPr>
          <a:xfrm>
            <a:off x="1266824" y="3865128"/>
            <a:ext cx="9658351" cy="19848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730" y="1281712"/>
            <a:ext cx="116995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800" dirty="0"/>
          </a:p>
          <a:p>
            <a:pPr algn="l"/>
            <a:r>
              <a:rPr lang="en-US" sz="2800" dirty="0"/>
              <a:t>Diet </a:t>
            </a:r>
            <a:r>
              <a:rPr lang="en-US" sz="2800" b="1" u="sng" dirty="0"/>
              <a:t>alone</a:t>
            </a:r>
            <a:r>
              <a:rPr lang="en-US" sz="2800" dirty="0"/>
              <a:t>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46% T2D remission in 12 months if dx in past 6 years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80% remission if &gt;15kg lost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Multiple dietary approaches as options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13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08E71-5D72-EA73-DCCC-200D1101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Can be more than HbA1c 2.0% reduction</a:t>
            </a:r>
            <a:endParaRPr lang="en-AU" sz="4400" dirty="0"/>
          </a:p>
        </p:txBody>
      </p:sp>
      <p:pic>
        <p:nvPicPr>
          <p:cNvPr id="6" name="Content Placeholder 5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D4588BFF-9D28-AFE8-6E31-1A4DC3FA4C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21728"/>
          <a:stretch/>
        </p:blipFill>
        <p:spPr>
          <a:xfrm>
            <a:off x="2388653" y="1412776"/>
            <a:ext cx="7414694" cy="435268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FCB6A0-0139-2D41-4B37-428F999058A1}"/>
              </a:ext>
            </a:extLst>
          </p:cNvPr>
          <p:cNvSpPr txBox="1"/>
          <p:nvPr/>
        </p:nvSpPr>
        <p:spPr>
          <a:xfrm>
            <a:off x="4655840" y="5777240"/>
            <a:ext cx="2284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Dr Sam Manger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933985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3124E-FB81-4FF3-A668-E61E3206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738805" cy="1108061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Ischaemic</a:t>
            </a:r>
            <a:r>
              <a:rPr lang="en-US" dirty="0">
                <a:solidFill>
                  <a:schemeClr val="tx1"/>
                </a:solidFill>
              </a:rPr>
              <a:t> heart disease/CAD: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46C0D-0ABA-431D-934D-4DC6D5EFD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57" y="1828800"/>
            <a:ext cx="8581518" cy="4157647"/>
          </a:xfrm>
        </p:spPr>
        <p:txBody>
          <a:bodyPr/>
          <a:lstStyle/>
          <a:p>
            <a:pPr marL="0" indent="0">
              <a:lnSpc>
                <a:spcPts val="2200"/>
              </a:lnSpc>
              <a:spcAft>
                <a:spcPts val="600"/>
              </a:spcAft>
              <a:buNone/>
            </a:pPr>
            <a:r>
              <a:rPr lang="en-AU" sz="2400" b="0" dirty="0"/>
              <a:t>The Lifestyle Heart Trial</a:t>
            </a:r>
          </a:p>
          <a:p>
            <a:pPr marL="457200" lvl="1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dirty="0"/>
              <a:t>– </a:t>
            </a:r>
            <a:r>
              <a:rPr lang="en-US" sz="2400" b="0" dirty="0"/>
              <a:t>5 year RCT</a:t>
            </a:r>
          </a:p>
          <a:p>
            <a:pPr marL="457200" lvl="1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dirty="0"/>
              <a:t>– </a:t>
            </a:r>
            <a:r>
              <a:rPr lang="en-US" sz="2400" b="0" dirty="0"/>
              <a:t>Intervention: </a:t>
            </a:r>
            <a:r>
              <a:rPr lang="en-AU" sz="2400" b="0" dirty="0"/>
              <a:t>whole foods plant-based diet, aerobic exercise, stress management training, smoking cessation, group psychosocial support</a:t>
            </a:r>
            <a:endParaRPr lang="en-US" sz="2400" b="0" dirty="0"/>
          </a:p>
          <a:p>
            <a:pPr marL="0" indent="0">
              <a:lnSpc>
                <a:spcPts val="2200"/>
              </a:lnSpc>
              <a:spcAft>
                <a:spcPts val="600"/>
              </a:spcAft>
              <a:buNone/>
            </a:pPr>
            <a:endParaRPr lang="en-US" sz="2400" b="0" dirty="0"/>
          </a:p>
          <a:p>
            <a:pPr marL="0" indent="0">
              <a:lnSpc>
                <a:spcPts val="2200"/>
              </a:lnSpc>
              <a:spcAft>
                <a:spcPts val="600"/>
              </a:spcAft>
              <a:buNone/>
            </a:pPr>
            <a:r>
              <a:rPr lang="en-US" sz="2400" b="0" dirty="0"/>
              <a:t>After 5 years:</a:t>
            </a:r>
          </a:p>
          <a:p>
            <a:pPr marL="457200" lvl="1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b="0" dirty="0"/>
              <a:t>– </a:t>
            </a:r>
            <a:r>
              <a:rPr lang="en-US" sz="2400" b="0" dirty="0"/>
              <a:t>Exp = 7.9% reduction in stenosis diameter, 25 cardiac events</a:t>
            </a:r>
          </a:p>
          <a:p>
            <a:pPr marL="457200" lvl="1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b="0" dirty="0"/>
              <a:t>– </a:t>
            </a:r>
            <a:r>
              <a:rPr lang="en-US" sz="2400" b="0" dirty="0" err="1"/>
              <a:t>Cont</a:t>
            </a:r>
            <a:r>
              <a:rPr lang="en-US" sz="2400" b="0" dirty="0"/>
              <a:t> = 27.7% worsening, 45 cardiac events</a:t>
            </a:r>
          </a:p>
          <a:p>
            <a:pPr marL="457200" lvl="1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b="0" dirty="0"/>
              <a:t>– </a:t>
            </a:r>
            <a:r>
              <a:rPr lang="en-US" sz="2400" b="0" dirty="0"/>
              <a:t>Difference of stenosis = 35.6%</a:t>
            </a:r>
            <a:endParaRPr lang="en-A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60B22-9F55-42A8-974D-DD2ECF7C9B5B}"/>
              </a:ext>
            </a:extLst>
          </p:cNvPr>
          <p:cNvPicPr/>
          <p:nvPr/>
        </p:nvPicPr>
        <p:blipFill rotWithShape="1">
          <a:blip r:embed="rId3"/>
          <a:srcRect l="43833" t="13196" r="26417" b="9829"/>
          <a:stretch/>
        </p:blipFill>
        <p:spPr>
          <a:xfrm>
            <a:off x="8774075" y="1150445"/>
            <a:ext cx="3362961" cy="4836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F97007-D981-4AE8-A9CB-50C41D53A2FF}"/>
              </a:ext>
            </a:extLst>
          </p:cNvPr>
          <p:cNvSpPr/>
          <p:nvPr/>
        </p:nvSpPr>
        <p:spPr>
          <a:xfrm>
            <a:off x="2247857" y="6018471"/>
            <a:ext cx="838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Ornish D, </a:t>
            </a:r>
            <a:r>
              <a:rPr lang="en-AU" sz="1200" dirty="0" err="1">
                <a:latin typeface="Arial" panose="020B0604020202020204" pitchFamily="34" charset="0"/>
                <a:cs typeface="Arial" panose="020B0604020202020204" pitchFamily="34" charset="0"/>
              </a:rPr>
              <a:t>Scherwitz</a:t>
            </a: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 LW, Billings JH, Brown SE, Gould KL, Merritt TA, </a:t>
            </a:r>
            <a:r>
              <a:rPr lang="en-AU" sz="1200" dirty="0" err="1">
                <a:latin typeface="Arial" panose="020B0604020202020204" pitchFamily="34" charset="0"/>
                <a:cs typeface="Arial" panose="020B0604020202020204" pitchFamily="34" charset="0"/>
              </a:rPr>
              <a:t>Sparler</a:t>
            </a: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 S, Armstrong WT, Ports TA, </a:t>
            </a:r>
            <a:r>
              <a:rPr lang="en-AU" sz="1200" dirty="0" err="1">
                <a:latin typeface="Arial" panose="020B0604020202020204" pitchFamily="34" charset="0"/>
                <a:cs typeface="Arial" panose="020B0604020202020204" pitchFamily="34" charset="0"/>
              </a:rPr>
              <a:t>Kirkeeide</a:t>
            </a: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 RL, Hogeboom C, Brand RJ. Intensive lifestyle changes for reversal of coronary heart disease. JAMA. 1998 Dec 16;280(23):2001-7. </a:t>
            </a:r>
            <a:r>
              <a:rPr lang="en-AU" sz="12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: 10.1001/jama.280.23.2001..</a:t>
            </a:r>
          </a:p>
        </p:txBody>
      </p:sp>
    </p:spTree>
    <p:extLst>
      <p:ext uri="{BB962C8B-B14F-4D97-AF65-F5344CB8AC3E}">
        <p14:creationId xmlns:p14="http://schemas.microsoft.com/office/powerpoint/2010/main" val="24757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DABD-B2DC-4D20-8CF5-546F1B1E4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56" y="332756"/>
            <a:ext cx="9966731" cy="100719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en-AU" sz="4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</a:t>
            </a:r>
            <a:r>
              <a:rPr lang="en-AU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ddressing physical illness is an overlooked suicide prevention strategy</a:t>
            </a:r>
            <a:r>
              <a:rPr lang="en-AU" sz="4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F3DC269-3AF7-BED2-E997-EDDC85FF7A7A}"/>
              </a:ext>
            </a:extLst>
          </p:cNvPr>
          <p:cNvGraphicFramePr/>
          <p:nvPr/>
        </p:nvGraphicFramePr>
        <p:xfrm>
          <a:off x="545685" y="1265817"/>
          <a:ext cx="11024014" cy="4872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2CC4172-09BA-5BF2-8C07-7C63B169B7D4}"/>
              </a:ext>
            </a:extLst>
          </p:cNvPr>
          <p:cNvSpPr txBox="1"/>
          <p:nvPr/>
        </p:nvSpPr>
        <p:spPr>
          <a:xfrm>
            <a:off x="1498600" y="5715000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1B26F-2D76-4839-AE11-202EA2766304}"/>
              </a:ext>
            </a:extLst>
          </p:cNvPr>
          <p:cNvSpPr txBox="1"/>
          <p:nvPr/>
        </p:nvSpPr>
        <p:spPr>
          <a:xfrm>
            <a:off x="125356" y="3178278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Previous self harm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6FD994-12FD-49AE-8A95-733778287815}"/>
              </a:ext>
            </a:extLst>
          </p:cNvPr>
          <p:cNvSpPr txBox="1"/>
          <p:nvPr/>
        </p:nvSpPr>
        <p:spPr>
          <a:xfrm>
            <a:off x="189272" y="4761275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Relationship problems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22FF1-70A5-4AF2-A60D-4E1876FD7BE9}"/>
              </a:ext>
            </a:extLst>
          </p:cNvPr>
          <p:cNvSpPr txBox="1"/>
          <p:nvPr/>
        </p:nvSpPr>
        <p:spPr>
          <a:xfrm>
            <a:off x="218765" y="5277468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Schizophrenia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F759D-E2B5-496E-A744-B72F64338CAB}"/>
              </a:ext>
            </a:extLst>
          </p:cNvPr>
          <p:cNvSpPr txBox="1"/>
          <p:nvPr/>
        </p:nvSpPr>
        <p:spPr>
          <a:xfrm>
            <a:off x="238428" y="3696930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Anxiety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4D0A38-5A91-4060-96A3-BF7B5DA53511}"/>
              </a:ext>
            </a:extLst>
          </p:cNvPr>
          <p:cNvSpPr txBox="1"/>
          <p:nvPr/>
        </p:nvSpPr>
        <p:spPr>
          <a:xfrm>
            <a:off x="221222" y="4218039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Separation or divorce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FAF5D9-C60F-4174-B427-3EF7289AC28A}"/>
              </a:ext>
            </a:extLst>
          </p:cNvPr>
          <p:cNvSpPr txBox="1"/>
          <p:nvPr/>
        </p:nvSpPr>
        <p:spPr>
          <a:xfrm>
            <a:off x="226138" y="2131786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Mood disorder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14E0AD-A161-4E23-93DB-75E1A909345E}"/>
              </a:ext>
            </a:extLst>
          </p:cNvPr>
          <p:cNvSpPr txBox="1"/>
          <p:nvPr/>
        </p:nvSpPr>
        <p:spPr>
          <a:xfrm>
            <a:off x="105693" y="2657169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Substance use disorder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F86A9-7DDF-4E60-8C28-D6510E69FD99}"/>
              </a:ext>
            </a:extLst>
          </p:cNvPr>
          <p:cNvSpPr txBox="1"/>
          <p:nvPr/>
        </p:nvSpPr>
        <p:spPr>
          <a:xfrm>
            <a:off x="199100" y="1578071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Physical health issue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427" y="6138333"/>
            <a:ext cx="120366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dirty="0"/>
              <a:t>Australian Bureau of Statistics. Psychosocial Risk Factors as They Relate to Coroner-Referred Deaths in Australia 2017, Research Paper, Cat. no. 1351.0.55.062, Canberra. Canberra,: ABS; 2019.  </a:t>
            </a:r>
          </a:p>
          <a:p>
            <a:r>
              <a:rPr lang="en-AU" sz="1100" dirty="0"/>
              <a:t>Australian Bureau of Statistics. Causes of Death Australia 2017 Intentional Self-Harm Key Characteristics, Cat no. 3303.0 Canberra: ABS; 2018.</a:t>
            </a:r>
          </a:p>
          <a:p>
            <a:r>
              <a:rPr lang="en-AU" sz="1100" dirty="0"/>
              <a:t> Productivity Commission. Mental Health Inquiry Report. Canberra: Commonwealth of Australia; 2020. Chapter 9  Suicide prevention</a:t>
            </a:r>
          </a:p>
        </p:txBody>
      </p:sp>
    </p:spTree>
    <p:extLst>
      <p:ext uri="{BB962C8B-B14F-4D97-AF65-F5344CB8AC3E}">
        <p14:creationId xmlns:p14="http://schemas.microsoft.com/office/powerpoint/2010/main" val="221103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  <p:bldP spid="3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08" y="1690026"/>
            <a:ext cx="6560587" cy="49122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this adds up: Synergy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8344" y="2250928"/>
            <a:ext cx="4751011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200" dirty="0"/>
              <a:t>Effective</a:t>
            </a:r>
          </a:p>
          <a:p>
            <a:pPr>
              <a:buFontTx/>
              <a:buChar char="-"/>
            </a:pPr>
            <a:r>
              <a:rPr lang="en-US" sz="3200" dirty="0"/>
              <a:t>Biopsychosocial (cultural and spiritual) benefits</a:t>
            </a:r>
          </a:p>
          <a:p>
            <a:pPr>
              <a:buFontTx/>
              <a:buChar char="-"/>
            </a:pPr>
            <a:r>
              <a:rPr lang="en-US" sz="3200" dirty="0"/>
              <a:t>Acceptable (and desired)</a:t>
            </a:r>
          </a:p>
          <a:p>
            <a:pPr>
              <a:buFontTx/>
              <a:buChar char="-"/>
            </a:pPr>
            <a:r>
              <a:rPr lang="en-US" sz="3200" dirty="0"/>
              <a:t>Safe</a:t>
            </a:r>
          </a:p>
          <a:p>
            <a:pPr>
              <a:buFontTx/>
              <a:buChar char="-"/>
            </a:pPr>
            <a:r>
              <a:rPr lang="en-US" sz="3200" dirty="0"/>
              <a:t>Identifiable mechanisms of action</a:t>
            </a:r>
          </a:p>
          <a:p>
            <a:pPr marL="0" indent="0"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24388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5648F1-0071-3E49-9B36-374FC788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95" y="205392"/>
            <a:ext cx="10738805" cy="1108061"/>
          </a:xfrm>
        </p:spPr>
        <p:txBody>
          <a:bodyPr/>
          <a:lstStyle/>
          <a:p>
            <a:r>
              <a:rPr lang="en-US" dirty="0"/>
              <a:t>People with mental illness want support</a:t>
            </a:r>
            <a:endParaRPr lang="en-A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54DCE2-D5BD-FE05-DF84-B182C5238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517" t="41859" r="9647" b="24803"/>
          <a:stretch/>
        </p:blipFill>
        <p:spPr>
          <a:xfrm>
            <a:off x="188660" y="1991309"/>
            <a:ext cx="8370880" cy="350108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BAC1D0-C05B-EE0A-B3E1-10D5347DAE78}"/>
              </a:ext>
            </a:extLst>
          </p:cNvPr>
          <p:cNvSpPr txBox="1"/>
          <p:nvPr/>
        </p:nvSpPr>
        <p:spPr>
          <a:xfrm>
            <a:off x="1450157" y="5908587"/>
            <a:ext cx="8141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NHS England, Improve the physical health of people with severe mental illness: a practical toolkit, 2016</a:t>
            </a:r>
          </a:p>
          <a:p>
            <a:r>
              <a:rPr lang="en-US" sz="1200" dirty="0"/>
              <a:t>Richardson K, Petukhova R, Hughes S, Pitt J, </a:t>
            </a:r>
            <a:r>
              <a:rPr lang="en-US" sz="1200" dirty="0" err="1"/>
              <a:t>Yücel</a:t>
            </a:r>
            <a:r>
              <a:rPr lang="en-US" sz="1200" dirty="0"/>
              <a:t> M, Segrave R. The acceptability of lifestyle medicine for the treatment of mental illness: perspectives of people with and without lived experience of mental illness. BMC Public Health. 2024 Jan 13;24(1):171. </a:t>
            </a:r>
            <a:r>
              <a:rPr lang="en-US" sz="1200" dirty="0" err="1"/>
              <a:t>doi</a:t>
            </a:r>
            <a:r>
              <a:rPr lang="en-US" sz="1200" dirty="0"/>
              <a:t>: 10.1186/s12889-024-17683-y. PMID: 38218774; PMCID: PMC10787508.</a:t>
            </a:r>
            <a:endParaRPr lang="en-A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4B2E9-E37D-5353-E38B-E17B6C1579EB}"/>
              </a:ext>
            </a:extLst>
          </p:cNvPr>
          <p:cNvSpPr txBox="1"/>
          <p:nvPr/>
        </p:nvSpPr>
        <p:spPr>
          <a:xfrm>
            <a:off x="188660" y="1591199"/>
            <a:ext cx="5665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2016</a:t>
            </a:r>
            <a:r>
              <a:rPr lang="en-US" sz="2000" dirty="0"/>
              <a:t>: For people with severe mental illness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08CD96-F03B-E945-A4CB-FAE6E06DB7EE}"/>
              </a:ext>
            </a:extLst>
          </p:cNvPr>
          <p:cNvSpPr txBox="1"/>
          <p:nvPr/>
        </p:nvSpPr>
        <p:spPr>
          <a:xfrm>
            <a:off x="8484125" y="2093807"/>
            <a:ext cx="37078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12121"/>
                </a:solidFill>
                <a:effectLst/>
                <a:latin typeface="BlinkMacSystemFont"/>
              </a:rPr>
              <a:t>2024</a:t>
            </a:r>
            <a:r>
              <a:rPr lang="en-US" sz="2800" b="0" i="0" dirty="0">
                <a:solidFill>
                  <a:srgbClr val="212121"/>
                </a:solidFill>
                <a:effectLst/>
                <a:latin typeface="BlinkMacSystemFont"/>
              </a:rPr>
              <a:t>: 649 ppl surveyed</a:t>
            </a:r>
          </a:p>
          <a:p>
            <a:endParaRPr lang="en-US" sz="2400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BlinkMacSystemFont"/>
              </a:rPr>
              <a:t>~77% participants felt positive about lifestyle medicine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BlinkMacSystemFont"/>
              </a:rPr>
              <a:t>~75% felt that such approaches aligned with their personal values.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509462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BE137-C82C-8722-A281-1D0CA94D5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Contents: in 15 minutes!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8E34A-8AD3-F714-F639-C732241E8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lifestyle medicine and lifestyle psychiatry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Brief review for lifestyle medicine in mental health and co-morbid physical illness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Example of lifestyle medicine models of care in mental health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6510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360AEF-05A8-8CE9-D1D3-E67E3720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Lifestyle Medicine protects against burnout	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703937-E88A-FDA0-0130-3A9FA32BC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192" y="168577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482 medical professionals were surveyed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90% reported LM had positively impacted their professional satisfaction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Associated with a 43% decrease in the odds of experiencing burnout</a:t>
            </a:r>
            <a:endParaRPr lang="en-AU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277245-9102-53BC-EF06-E5C56433AD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0871" y="2553591"/>
            <a:ext cx="5667116" cy="2518030"/>
          </a:xfrm>
        </p:spPr>
      </p:pic>
    </p:spTree>
    <p:extLst>
      <p:ext uri="{BB962C8B-B14F-4D97-AF65-F5344CB8AC3E}">
        <p14:creationId xmlns:p14="http://schemas.microsoft.com/office/powerpoint/2010/main" val="3635917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23378" y="363682"/>
            <a:ext cx="1072624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rgbClr val="31AAC4"/>
                </a:solidFill>
                <a:latin typeface="Caviar Dreams"/>
                <a:ea typeface="+mj-ea"/>
                <a:cs typeface="Caviar Dream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How do we connect the patient to these?</a:t>
            </a:r>
          </a:p>
        </p:txBody>
      </p:sp>
      <p:sp>
        <p:nvSpPr>
          <p:cNvPr id="8" name="Conten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90601" y="1295400"/>
            <a:ext cx="10591800" cy="4572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utura Light"/>
                <a:ea typeface="+mn-ea"/>
                <a:cs typeface="Futura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AU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solidFill>
                <a:srgbClr val="9BBB5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solidFill>
                <a:srgbClr val="9BBB5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3" y="1262977"/>
            <a:ext cx="5155590" cy="515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091546" y="2971800"/>
            <a:ext cx="3636818" cy="237951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9123218" y="3751118"/>
            <a:ext cx="2813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model of care</a:t>
            </a:r>
            <a:endParaRPr lang="en-A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927107" y="6418567"/>
            <a:ext cx="1487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 err="1"/>
              <a:t>pexels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4142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8BCB49-B261-4745-81E0-2F36AF7AB8A2}"/>
              </a:ext>
            </a:extLst>
          </p:cNvPr>
          <p:cNvSpPr txBox="1"/>
          <p:nvPr/>
        </p:nvSpPr>
        <p:spPr>
          <a:xfrm>
            <a:off x="106326" y="2086404"/>
            <a:ext cx="3215994" cy="94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/>
              <a:t>Socio-Environmental </a:t>
            </a:r>
          </a:p>
          <a:p>
            <a:pPr>
              <a:lnSpc>
                <a:spcPts val="2200"/>
              </a:lnSpc>
            </a:pPr>
            <a:r>
              <a:rPr lang="en-US" sz="2400" dirty="0"/>
              <a:t>Advocacy</a:t>
            </a:r>
          </a:p>
          <a:p>
            <a:pPr>
              <a:lnSpc>
                <a:spcPts val="2200"/>
              </a:lnSpc>
            </a:pPr>
            <a:endParaRPr lang="en-A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3C59D-23DE-43E5-AC88-ED4CE3605136}"/>
              </a:ext>
            </a:extLst>
          </p:cNvPr>
          <p:cNvSpPr txBox="1"/>
          <p:nvPr/>
        </p:nvSpPr>
        <p:spPr>
          <a:xfrm>
            <a:off x="893699" y="3035831"/>
            <a:ext cx="340309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/>
              <a:t>Micro-environments: Clinical and settings models of care innovation</a:t>
            </a:r>
            <a:endParaRPr lang="en-AU" sz="2400" dirty="0"/>
          </a:p>
        </p:txBody>
      </p:sp>
      <p:pic>
        <p:nvPicPr>
          <p:cNvPr id="12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5E827F8F-D9B8-6BA0-3F2C-A5AAE7EF9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9901" y="115489"/>
            <a:ext cx="6021889" cy="652867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0E37EF6-BAAB-4D88-A31B-F8087C5835F2}"/>
              </a:ext>
            </a:extLst>
          </p:cNvPr>
          <p:cNvSpPr/>
          <p:nvPr/>
        </p:nvSpPr>
        <p:spPr>
          <a:xfrm>
            <a:off x="3870664" y="3167495"/>
            <a:ext cx="2438620" cy="381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161B987-DCD6-4226-8480-5FE7BDA12376}"/>
              </a:ext>
            </a:extLst>
          </p:cNvPr>
          <p:cNvSpPr/>
          <p:nvPr/>
        </p:nvSpPr>
        <p:spPr>
          <a:xfrm>
            <a:off x="4500978" y="4219282"/>
            <a:ext cx="3515557" cy="373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8C37C-4828-40D9-9BCE-958323DB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3" y="365125"/>
            <a:ext cx="6343669" cy="1325563"/>
          </a:xfrm>
        </p:spPr>
        <p:txBody>
          <a:bodyPr>
            <a:normAutofit/>
          </a:bodyPr>
          <a:lstStyle/>
          <a:p>
            <a:r>
              <a:rPr lang="en-US" dirty="0"/>
              <a:t>Options for implementation at each level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1393794" y="6125592"/>
            <a:ext cx="1037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Marx W, Manger S, O’Neill A, et al, Clinical Guidelines for the Use of Lifestyle-based Mental Health Care in Major Depressive Disorder: The World Federation of Societies for Biological Psychiatry (WFSBP) and Australasian Society of Lifestyle Medicine (ASLM) Taskforce, The World Journal of Biological Psychiatry, 2022 (pre-print, not to be shared)</a:t>
            </a:r>
            <a:endParaRPr lang="en-AU" sz="1200" dirty="0"/>
          </a:p>
          <a:p>
            <a:endParaRPr lang="en-AU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21BBC-AC33-4532-B7B7-5FC087E3448E}"/>
              </a:ext>
            </a:extLst>
          </p:cNvPr>
          <p:cNvSpPr txBox="1"/>
          <p:nvPr/>
        </p:nvSpPr>
        <p:spPr>
          <a:xfrm>
            <a:off x="1913408" y="4287733"/>
            <a:ext cx="2817823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/>
              <a:t>Individual/group</a:t>
            </a:r>
          </a:p>
          <a:p>
            <a:pPr>
              <a:lnSpc>
                <a:spcPts val="2200"/>
              </a:lnSpc>
            </a:pPr>
            <a:r>
              <a:rPr lang="en-US" sz="2400" dirty="0"/>
              <a:t>knowledge and skills </a:t>
            </a:r>
            <a:endParaRPr lang="en-AU" sz="24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42AAE12-8502-48AA-B7AB-22AA7FCC3891}"/>
              </a:ext>
            </a:extLst>
          </p:cNvPr>
          <p:cNvSpPr/>
          <p:nvPr/>
        </p:nvSpPr>
        <p:spPr>
          <a:xfrm>
            <a:off x="3279346" y="2154038"/>
            <a:ext cx="2770407" cy="319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2302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995" y="360685"/>
            <a:ext cx="10738805" cy="110806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Many layers of LM that can make it </a:t>
            </a:r>
            <a:r>
              <a:rPr lang="en-US" b="1" dirty="0">
                <a:solidFill>
                  <a:schemeClr val="tx1"/>
                </a:solidFill>
              </a:rPr>
              <a:t>effective</a:t>
            </a:r>
            <a:endParaRPr lang="en-AU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Diagram&#10;&#10;Description automatically generated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2" b="21207"/>
          <a:stretch/>
        </p:blipFill>
        <p:spPr bwMode="auto">
          <a:xfrm>
            <a:off x="1199456" y="1162196"/>
            <a:ext cx="9152877" cy="5011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221CB-A830-BA1F-7329-EE31D036F398}"/>
              </a:ext>
            </a:extLst>
          </p:cNvPr>
          <p:cNvSpPr txBox="1"/>
          <p:nvPr/>
        </p:nvSpPr>
        <p:spPr>
          <a:xfrm>
            <a:off x="2567608" y="617414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Marx W, Manger SH,… O'Neil A. Clinical guidelines for the use of lifestyle-based mental health care in major depressive disorder: World Federation of Societies for Biological Psychiatry (WFSBP) and Australasian Society of Lifestyle Medicine (ASLM) taskforce. World J Biol Psychiatry. 2022 Oct 6:1-54. </a:t>
            </a:r>
            <a:r>
              <a:rPr lang="en-US" sz="1200" dirty="0" err="1"/>
              <a:t>doi</a:t>
            </a:r>
            <a:r>
              <a:rPr lang="en-US" sz="1200" dirty="0"/>
              <a:t>: 10.1080/15622975.2022.2112074. 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634055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7A359A-ECB4-9F5D-9C72-DB427BD22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6483" y="365125"/>
            <a:ext cx="7893270" cy="616081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2BC2E8-1950-1776-4101-D540B017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381874"/>
            <a:ext cx="3996559" cy="3063875"/>
          </a:xfrm>
        </p:spPr>
        <p:txBody>
          <a:bodyPr/>
          <a:lstStyle/>
          <a:p>
            <a:r>
              <a:rPr lang="en-US" dirty="0"/>
              <a:t>3-week micro-certificate available online…</a:t>
            </a:r>
            <a:br>
              <a:rPr lang="en-US" dirty="0"/>
            </a:br>
            <a:endParaRPr lang="en-AU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1ED32-5671-E8E9-B7E9-AE726C81A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3" y="3155027"/>
            <a:ext cx="4766427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39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C70BD211-5863-B422-78C0-3E0F6CE20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5" r="4176"/>
          <a:stretch/>
        </p:blipFill>
        <p:spPr>
          <a:xfrm>
            <a:off x="18475" y="1402786"/>
            <a:ext cx="7113845" cy="4191190"/>
          </a:xfr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7F284EEC-0949-FEF4-BAD6-4B87627E6368}"/>
              </a:ext>
            </a:extLst>
          </p:cNvPr>
          <p:cNvSpPr/>
          <p:nvPr/>
        </p:nvSpPr>
        <p:spPr>
          <a:xfrm>
            <a:off x="7191944" y="961586"/>
            <a:ext cx="542827" cy="49224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FB2B8-AC9A-0BD4-EB7B-C1DCC9E259B5}"/>
              </a:ext>
            </a:extLst>
          </p:cNvPr>
          <p:cNvSpPr txBox="1"/>
          <p:nvPr/>
        </p:nvSpPr>
        <p:spPr>
          <a:xfrm>
            <a:off x="7794395" y="128227"/>
            <a:ext cx="4397605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College of Medicine and Dentistry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health professionals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RPL accepted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Commonwealth supported places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Advanced clinical lifestyle medicine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Wide range of research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Awards also include Fellow of the Australasian Society of Lifestyle Medicine (FASLM), Accredited Health Coach, Graduate Certificate in Research, and PhD pathways*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CD731D-1D0C-DF12-8AF0-D58072C323F0}"/>
              </a:ext>
            </a:extLst>
          </p:cNvPr>
          <p:cNvSpPr txBox="1"/>
          <p:nvPr/>
        </p:nvSpPr>
        <p:spPr>
          <a:xfrm>
            <a:off x="562708" y="490136"/>
            <a:ext cx="449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Contact: </a:t>
            </a:r>
            <a:r>
              <a:rPr lang="en-US" sz="2400" dirty="0">
                <a:hlinkClick r:id="rId3"/>
              </a:rPr>
              <a:t>sam.manger@jcu.edu.au</a:t>
            </a:r>
            <a:r>
              <a:rPr lang="en-US" sz="2400" dirty="0"/>
              <a:t>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63069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AD529C-E651-40E1-AB7E-1A5CFB64E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 b="9534"/>
          <a:stretch/>
        </p:blipFill>
        <p:spPr>
          <a:xfrm>
            <a:off x="809631" y="1013723"/>
            <a:ext cx="9394249" cy="492319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E73AEE-A831-0D4B-97A9-52FC56CEB194}"/>
              </a:ext>
            </a:extLst>
          </p:cNvPr>
          <p:cNvSpPr txBox="1"/>
          <p:nvPr/>
        </p:nvSpPr>
        <p:spPr>
          <a:xfrm>
            <a:off x="-1" y="6299217"/>
            <a:ext cx="121349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Dr Sam Manger 2019, Adapted from Egger, G., </a:t>
            </a:r>
            <a:r>
              <a:rPr lang="en-US" sz="1100" dirty="0" err="1"/>
              <a:t>Binns</a:t>
            </a:r>
            <a:r>
              <a:rPr lang="en-US" sz="1100" dirty="0"/>
              <a:t>, A., </a:t>
            </a:r>
            <a:r>
              <a:rPr lang="en-US" sz="1100" dirty="0" err="1"/>
              <a:t>Rossner</a:t>
            </a:r>
            <a:r>
              <a:rPr lang="en-US" sz="1100" dirty="0"/>
              <a:t>, S., &amp; </a:t>
            </a:r>
            <a:r>
              <a:rPr lang="en-US" sz="1100" dirty="0" err="1"/>
              <a:t>Sagner</a:t>
            </a:r>
            <a:r>
              <a:rPr lang="en-US" sz="1100" dirty="0"/>
              <a:t>, M. (Eds.). (2017). </a:t>
            </a:r>
            <a:r>
              <a:rPr lang="en-US" sz="1100" i="1" dirty="0"/>
              <a:t>Lifestyle medicine: Lifestyle, the environment and preventive medicine in health and disease.</a:t>
            </a:r>
            <a:r>
              <a:rPr lang="en-US" sz="1100" dirty="0"/>
              <a:t> Academic Press.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8FA017-D90C-8E47-901C-D257DCAEAE5E}"/>
              </a:ext>
            </a:extLst>
          </p:cNvPr>
          <p:cNvSpPr/>
          <p:nvPr/>
        </p:nvSpPr>
        <p:spPr>
          <a:xfrm>
            <a:off x="157656" y="336615"/>
            <a:ext cx="88374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800" dirty="0"/>
              <a:t>Lifestyle Medicine Model of Disease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9012" y="5148573"/>
            <a:ext cx="3922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Effect positive and healing change here at individual and micro-environment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55983" y="5148573"/>
            <a:ext cx="2639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Advocate and drive change at macro-environment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8" name="Plus 7"/>
          <p:cNvSpPr/>
          <p:nvPr/>
        </p:nvSpPr>
        <p:spPr>
          <a:xfrm>
            <a:off x="2050741" y="5148573"/>
            <a:ext cx="658271" cy="66783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ight Brace 8"/>
          <p:cNvSpPr/>
          <p:nvPr/>
        </p:nvSpPr>
        <p:spPr>
          <a:xfrm rot="5400000">
            <a:off x="4167649" y="3527982"/>
            <a:ext cx="248097" cy="2993086"/>
          </a:xfrm>
          <a:prstGeom prst="rightBrace">
            <a:avLst>
              <a:gd name="adj1" fmla="val 0"/>
              <a:gd name="adj2" fmla="val 50436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ight Brace 9"/>
          <p:cNvSpPr/>
          <p:nvPr/>
        </p:nvSpPr>
        <p:spPr>
          <a:xfrm rot="5400000">
            <a:off x="1149540" y="4540334"/>
            <a:ext cx="160033" cy="1056443"/>
          </a:xfrm>
          <a:prstGeom prst="rightBrace">
            <a:avLst>
              <a:gd name="adj1" fmla="val 0"/>
              <a:gd name="adj2" fmla="val 5043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3223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46593" y="478726"/>
            <a:ext cx="9665827" cy="14376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1175746" y="3123944"/>
            <a:ext cx="9666425" cy="27832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246593" y="299520"/>
            <a:ext cx="5617876" cy="38758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“Ingredients” of Lifestyle Medicine</a:t>
            </a:r>
          </a:p>
          <a:p>
            <a:pPr marL="0" indent="0">
              <a:buNone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Nutrition and Fasting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Mind-body approaches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Reducing harmful screen and substance use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Connection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Nature prescriptions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Creative arts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prescribing and determinants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6553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6793622" y="301479"/>
            <a:ext cx="483145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Drivers of Lifestyle Medicine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Change Science e.g. health coaching,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behavioural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Models of Care e.g. group, peer, coaches, links, digital, proactive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9" name="Plus 8"/>
          <p:cNvSpPr/>
          <p:nvPr/>
        </p:nvSpPr>
        <p:spPr>
          <a:xfrm>
            <a:off x="5222450" y="2429998"/>
            <a:ext cx="1253928" cy="105657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3911173" y="6379274"/>
            <a:ext cx="462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Personalised</a:t>
            </a:r>
            <a:r>
              <a:rPr lang="en-US" sz="2400" dirty="0"/>
              <a:t> and culturally adapted</a:t>
            </a:r>
            <a:endParaRPr lang="en-AU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5752211" y="553478"/>
            <a:ext cx="513493" cy="1101805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39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572" t="31805" r="18755" b="29950"/>
          <a:stretch/>
        </p:blipFill>
        <p:spPr>
          <a:xfrm>
            <a:off x="2773829" y="2968704"/>
            <a:ext cx="6376117" cy="32145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5584" y="6311900"/>
            <a:ext cx="8180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 </a:t>
            </a:r>
            <a:r>
              <a:rPr lang="en-AU" sz="1200" dirty="0" err="1"/>
              <a:t>Malhi</a:t>
            </a:r>
            <a:r>
              <a:rPr lang="en-AU" sz="1200" dirty="0"/>
              <a:t> GS, Bell E, Bassett D, et al. The 2020 Royal Australian and New Zealand College of Psychiatrists clinical practice guidelines for mood disorders. Australian &amp; New Zealand Journal of Psychiatry. 2021;55(1):7-117. doi:10.1177/0004867420979353</a:t>
            </a:r>
          </a:p>
          <a:p>
            <a:r>
              <a:rPr lang="en-AU" dirty="0"/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22375" y="1455067"/>
            <a:ext cx="10479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“lifestyle changes and psychological interventions are foundational in the treatment of mood disorders. These are both recommended Actions – essentially </a:t>
            </a:r>
            <a:r>
              <a:rPr lang="en-US" sz="2800" b="1" i="1" dirty="0"/>
              <a:t>non-negotiable and to be discussed with all patients</a:t>
            </a:r>
            <a:r>
              <a:rPr lang="en-US" sz="2800" i="1" dirty="0"/>
              <a:t>”</a:t>
            </a:r>
            <a:endParaRPr lang="en-AU" sz="28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E0A627-E0D1-6E59-2526-07BA55134F17}"/>
              </a:ext>
            </a:extLst>
          </p:cNvPr>
          <p:cNvSpPr txBox="1"/>
          <p:nvPr/>
        </p:nvSpPr>
        <p:spPr>
          <a:xfrm>
            <a:off x="722375" y="471340"/>
            <a:ext cx="3645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Recommended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85447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D2C03-4C89-33D7-B99F-73EECF897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Lifestyle psychiatry</a:t>
            </a:r>
            <a:endParaRPr lang="en-AU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4116CC3-EFA5-2644-AA75-8B58BAF3DA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0238" y="1844496"/>
            <a:ext cx="5181600" cy="3458294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69238E-812B-6706-07DC-6CBCF71B84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162" y="1949954"/>
            <a:ext cx="5181600" cy="2576261"/>
          </a:xfrm>
        </p:spPr>
      </p:pic>
    </p:spTree>
    <p:extLst>
      <p:ext uri="{BB962C8B-B14F-4D97-AF65-F5344CB8AC3E}">
        <p14:creationId xmlns:p14="http://schemas.microsoft.com/office/powerpoint/2010/main" val="371412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4DFF0D-F919-D713-9098-13634D76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50" y="366924"/>
            <a:ext cx="10738805" cy="1180889"/>
          </a:xfrm>
        </p:spPr>
        <p:txBody>
          <a:bodyPr>
            <a:normAutofit fontScale="90000"/>
          </a:bodyPr>
          <a:lstStyle/>
          <a:p>
            <a:r>
              <a:rPr lang="en-US" dirty="0"/>
              <a:t>For both mental &amp; </a:t>
            </a:r>
            <a:br>
              <a:rPr lang="en-US" dirty="0"/>
            </a:br>
            <a:r>
              <a:rPr lang="en-US" dirty="0"/>
              <a:t>physical health</a:t>
            </a:r>
            <a:endParaRPr lang="en-A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988460-0DA4-1CF6-DB4D-0C01FEC0C4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48550" y="363538"/>
            <a:ext cx="4587377" cy="642391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70A70-5D08-7AE1-55EB-98E598A9D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250" y="2060518"/>
            <a:ext cx="6699700" cy="434642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“Nearly 80% of people with serious mental illness die prematurely of chronic physical health conditions that could be effectively managed and often prevented.”</a:t>
            </a:r>
          </a:p>
          <a:p>
            <a:pPr marL="0" indent="0">
              <a:buNone/>
            </a:pPr>
            <a:endParaRPr lang="en-US" i="1" dirty="0">
              <a:solidFill>
                <a:srgbClr val="262626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62626"/>
                </a:solidFill>
                <a:latin typeface="Source Sans Pro" panose="020B0503030403020204" pitchFamily="34" charset="0"/>
              </a:rPr>
              <a:t>10-20 year life expectancy between people with severe mental illness and the general population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87859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U PPoint Template 2 + Cover" id="{F09C4548-885B-364B-8E64-1390AEC52FFE}" vid="{5A9E07AC-3A0C-9940-AA04-2ADD068862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643</TotalTime>
  <Words>3313</Words>
  <Application>Microsoft Office PowerPoint</Application>
  <PresentationFormat>Widescreen</PresentationFormat>
  <Paragraphs>357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Barlow Semi Condensed</vt:lpstr>
      <vt:lpstr>BlinkMacSystemFont</vt:lpstr>
      <vt:lpstr>Calibri</vt:lpstr>
      <vt:lpstr>Calibri Light</vt:lpstr>
      <vt:lpstr>ElsevierGulliver</vt:lpstr>
      <vt:lpstr>Futura Light</vt:lpstr>
      <vt:lpstr>inherit</vt:lpstr>
      <vt:lpstr>interfaceregular</vt:lpstr>
      <vt:lpstr>Open Sans</vt:lpstr>
      <vt:lpstr>Open Sans Semibold</vt:lpstr>
      <vt:lpstr>Source Sans Pro</vt:lpstr>
      <vt:lpstr>Wingdings</vt:lpstr>
      <vt:lpstr>Office Theme</vt:lpstr>
      <vt:lpstr>Lifestyle medicine in mental health care</vt:lpstr>
      <vt:lpstr>PowerPoint Presentation</vt:lpstr>
      <vt:lpstr>Acknowledgement of You</vt:lpstr>
      <vt:lpstr>Contents: in 15 minutes!</vt:lpstr>
      <vt:lpstr>PowerPoint Presentation</vt:lpstr>
      <vt:lpstr>PowerPoint Presentation</vt:lpstr>
      <vt:lpstr>PowerPoint Presentation</vt:lpstr>
      <vt:lpstr>Lifestyle psychiatry</vt:lpstr>
      <vt:lpstr>For both mental &amp;  physical health</vt:lpstr>
      <vt:lpstr>Food and Mood</vt:lpstr>
      <vt:lpstr>PowerPoint Presentation</vt:lpstr>
      <vt:lpstr>Emerging roles of more intensive dietary approaches? </vt:lpstr>
      <vt:lpstr>Movement and mental health</vt:lpstr>
      <vt:lpstr>More PA  Less Medication</vt:lpstr>
      <vt:lpstr>LM + psychotherapy = the golden combination</vt:lpstr>
      <vt:lpstr>Mechanisms</vt:lpstr>
      <vt:lpstr>Mind-body approaches  e.g. “Relaxation therapy”</vt:lpstr>
      <vt:lpstr>E.g. “PRN” Lifestyle Psychiatry</vt:lpstr>
      <vt:lpstr>Create space, time, culture</vt:lpstr>
      <vt:lpstr>Digital Lifestyle Medicine and PP: LIFT  waitlist program</vt:lpstr>
      <vt:lpstr>PowerPoint Presentation</vt:lpstr>
      <vt:lpstr>PowerPoint Presentation</vt:lpstr>
      <vt:lpstr>Social connection</vt:lpstr>
      <vt:lpstr>PowerPoint Presentation</vt:lpstr>
      <vt:lpstr>PowerPoint Presentation</vt:lpstr>
      <vt:lpstr>Examples: using social media and events for health!</vt:lpstr>
      <vt:lpstr>Connection with the natural world</vt:lpstr>
      <vt:lpstr>Connection with the natural world</vt:lpstr>
      <vt:lpstr>Example: Altogether Better (UK)</vt:lpstr>
      <vt:lpstr>Altogether Better (UK) (Since 2008) </vt:lpstr>
      <vt:lpstr>PowerPoint Presentation</vt:lpstr>
      <vt:lpstr>PowerPoint Presentation</vt:lpstr>
      <vt:lpstr>PowerPoint Presentation</vt:lpstr>
      <vt:lpstr>PowerPoint Presentation</vt:lpstr>
      <vt:lpstr>Can be more than HbA1c 2.0% reduction</vt:lpstr>
      <vt:lpstr>Ischaemic heart disease/CAD:</vt:lpstr>
      <vt:lpstr>Addressing physical illness is an overlooked suicide prevention strategy.</vt:lpstr>
      <vt:lpstr>All this adds up: Synergy</vt:lpstr>
      <vt:lpstr>People with mental illness want support</vt:lpstr>
      <vt:lpstr>Lifestyle Medicine protects against burnout </vt:lpstr>
      <vt:lpstr>PowerPoint Presentation</vt:lpstr>
      <vt:lpstr>Options for implementation at each level</vt:lpstr>
      <vt:lpstr>Many layers of LM that can make it effective</vt:lpstr>
      <vt:lpstr>3-week micro-certificate available online…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LeBherz, Cameron</dc:creator>
  <cp:lastModifiedBy>Administrator</cp:lastModifiedBy>
  <cp:revision>85</cp:revision>
  <dcterms:created xsi:type="dcterms:W3CDTF">2019-02-21T05:35:43Z</dcterms:created>
  <dcterms:modified xsi:type="dcterms:W3CDTF">2024-11-28T02:36:58Z</dcterms:modified>
</cp:coreProperties>
</file>