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73" r:id="rId5"/>
    <p:sldId id="275" r:id="rId6"/>
    <p:sldId id="287" r:id="rId7"/>
    <p:sldId id="285" r:id="rId8"/>
    <p:sldId id="282" r:id="rId9"/>
    <p:sldId id="258" r:id="rId10"/>
    <p:sldId id="290" r:id="rId11"/>
    <p:sldId id="280" r:id="rId12"/>
    <p:sldId id="277" r:id="rId13"/>
    <p:sldId id="283" r:id="rId14"/>
    <p:sldId id="288" r:id="rId15"/>
    <p:sldId id="291" r:id="rId16"/>
    <p:sldId id="292"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28421D-C312-2088-AD8D-D123BF64CA18}" name="Dr Rebecca (Bec) Bear" initials="RB" userId="S::RebeccaB@mhlepq.org.au::57bf1b70-94e2-4692-ab30-4029fa8573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EAE"/>
    <a:srgbClr val="C9FFFA"/>
    <a:srgbClr val="153F5B"/>
    <a:srgbClr val="2774A9"/>
    <a:srgbClr val="4472C4"/>
    <a:srgbClr val="FFFFFF"/>
    <a:srgbClr val="173F5B"/>
    <a:srgbClr val="FFFF99"/>
    <a:srgbClr val="E9E9E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B83A94-AE77-4B9B-A01A-C84789C2FC7C}" v="25" dt="2024-11-25T00:47:07.3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29" autoAdjust="0"/>
  </p:normalViewPr>
  <p:slideViewPr>
    <p:cSldViewPr snapToGrid="0">
      <p:cViewPr varScale="1">
        <p:scale>
          <a:sx n="80" d="100"/>
          <a:sy n="80" d="100"/>
        </p:scale>
        <p:origin x="175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Rebecca (Bec) Bear" userId="57bf1b70-94e2-4692-ab30-4029fa85737e" providerId="ADAL" clId="{B7B83A94-AE77-4B9B-A01A-C84789C2FC7C}"/>
    <pc:docChg chg="undo custSel addSld modSld">
      <pc:chgData name="Dr Rebecca (Bec) Bear" userId="57bf1b70-94e2-4692-ab30-4029fa85737e" providerId="ADAL" clId="{B7B83A94-AE77-4B9B-A01A-C84789C2FC7C}" dt="2024-11-25T00:50:56.715" v="4213" actId="1076"/>
      <pc:docMkLst>
        <pc:docMk/>
      </pc:docMkLst>
      <pc:sldChg chg="modSp mod modNotesTx">
        <pc:chgData name="Dr Rebecca (Bec) Bear" userId="57bf1b70-94e2-4692-ab30-4029fa85737e" providerId="ADAL" clId="{B7B83A94-AE77-4B9B-A01A-C84789C2FC7C}" dt="2024-11-25T00:42:44.921" v="3829" actId="1076"/>
        <pc:sldMkLst>
          <pc:docMk/>
          <pc:sldMk cId="3488162650" sldId="277"/>
        </pc:sldMkLst>
        <pc:spChg chg="mod">
          <ac:chgData name="Dr Rebecca (Bec) Bear" userId="57bf1b70-94e2-4692-ab30-4029fa85737e" providerId="ADAL" clId="{B7B83A94-AE77-4B9B-A01A-C84789C2FC7C}" dt="2024-11-25T00:42:16.593" v="3825" actId="207"/>
          <ac:spMkLst>
            <pc:docMk/>
            <pc:sldMk cId="3488162650" sldId="277"/>
            <ac:spMk id="5" creationId="{5CE8D520-BDA6-FA8B-3417-30A76BBE4407}"/>
          </ac:spMkLst>
        </pc:spChg>
        <pc:spChg chg="mod">
          <ac:chgData name="Dr Rebecca (Bec) Bear" userId="57bf1b70-94e2-4692-ab30-4029fa85737e" providerId="ADAL" clId="{B7B83A94-AE77-4B9B-A01A-C84789C2FC7C}" dt="2024-11-25T00:42:41.439" v="3828" actId="1076"/>
          <ac:spMkLst>
            <pc:docMk/>
            <pc:sldMk cId="3488162650" sldId="277"/>
            <ac:spMk id="22" creationId="{602F091F-EE1E-ABBA-F9FE-2CFE7DA40B9C}"/>
          </ac:spMkLst>
        </pc:spChg>
        <pc:spChg chg="mod">
          <ac:chgData name="Dr Rebecca (Bec) Bear" userId="57bf1b70-94e2-4692-ab30-4029fa85737e" providerId="ADAL" clId="{B7B83A94-AE77-4B9B-A01A-C84789C2FC7C}" dt="2024-11-25T00:39:56.365" v="3764" actId="403"/>
          <ac:spMkLst>
            <pc:docMk/>
            <pc:sldMk cId="3488162650" sldId="277"/>
            <ac:spMk id="26" creationId="{6211BD2E-C7C0-6001-EDBE-C8310EBEEB06}"/>
          </ac:spMkLst>
        </pc:spChg>
        <pc:spChg chg="mod">
          <ac:chgData name="Dr Rebecca (Bec) Bear" userId="57bf1b70-94e2-4692-ab30-4029fa85737e" providerId="ADAL" clId="{B7B83A94-AE77-4B9B-A01A-C84789C2FC7C}" dt="2024-11-25T00:41:19.708" v="3822" actId="1076"/>
          <ac:spMkLst>
            <pc:docMk/>
            <pc:sldMk cId="3488162650" sldId="277"/>
            <ac:spMk id="30" creationId="{F712DC0E-A69F-A02E-E831-C340A81E0B85}"/>
          </ac:spMkLst>
        </pc:spChg>
        <pc:spChg chg="mod">
          <ac:chgData name="Dr Rebecca (Bec) Bear" userId="57bf1b70-94e2-4692-ab30-4029fa85737e" providerId="ADAL" clId="{B7B83A94-AE77-4B9B-A01A-C84789C2FC7C}" dt="2024-11-25T00:41:08.907" v="3821" actId="1076"/>
          <ac:spMkLst>
            <pc:docMk/>
            <pc:sldMk cId="3488162650" sldId="277"/>
            <ac:spMk id="31" creationId="{4D303AE9-805F-B4AF-8ACB-B1BC04A6F72C}"/>
          </ac:spMkLst>
        </pc:spChg>
        <pc:spChg chg="mod">
          <ac:chgData name="Dr Rebecca (Bec) Bear" userId="57bf1b70-94e2-4692-ab30-4029fa85737e" providerId="ADAL" clId="{B7B83A94-AE77-4B9B-A01A-C84789C2FC7C}" dt="2024-11-25T00:42:30.490" v="3827" actId="1076"/>
          <ac:spMkLst>
            <pc:docMk/>
            <pc:sldMk cId="3488162650" sldId="277"/>
            <ac:spMk id="32" creationId="{560F18EC-410E-8AD3-8522-9665CA497B33}"/>
          </ac:spMkLst>
        </pc:spChg>
        <pc:spChg chg="mod">
          <ac:chgData name="Dr Rebecca (Bec) Bear" userId="57bf1b70-94e2-4692-ab30-4029fa85737e" providerId="ADAL" clId="{B7B83A94-AE77-4B9B-A01A-C84789C2FC7C}" dt="2024-11-25T00:41:39.230" v="3823" actId="1076"/>
          <ac:spMkLst>
            <pc:docMk/>
            <pc:sldMk cId="3488162650" sldId="277"/>
            <ac:spMk id="33" creationId="{5012EB87-CA17-79A7-94E1-E6A2FB7C7342}"/>
          </ac:spMkLst>
        </pc:spChg>
        <pc:spChg chg="mod">
          <ac:chgData name="Dr Rebecca (Bec) Bear" userId="57bf1b70-94e2-4692-ab30-4029fa85737e" providerId="ADAL" clId="{B7B83A94-AE77-4B9B-A01A-C84789C2FC7C}" dt="2024-11-25T00:42:22.699" v="3826" actId="1076"/>
          <ac:spMkLst>
            <pc:docMk/>
            <pc:sldMk cId="3488162650" sldId="277"/>
            <ac:spMk id="34" creationId="{3D0FBD64-DDCA-776D-84DB-75405FF15711}"/>
          </ac:spMkLst>
        </pc:spChg>
        <pc:spChg chg="mod">
          <ac:chgData name="Dr Rebecca (Bec) Bear" userId="57bf1b70-94e2-4692-ab30-4029fa85737e" providerId="ADAL" clId="{B7B83A94-AE77-4B9B-A01A-C84789C2FC7C}" dt="2024-11-25T00:42:44.921" v="3829" actId="1076"/>
          <ac:spMkLst>
            <pc:docMk/>
            <pc:sldMk cId="3488162650" sldId="277"/>
            <ac:spMk id="54" creationId="{043E628B-E82C-E311-3473-3DC8E8492E7F}"/>
          </ac:spMkLst>
        </pc:spChg>
      </pc:sldChg>
      <pc:sldChg chg="modSp mod modNotesTx">
        <pc:chgData name="Dr Rebecca (Bec) Bear" userId="57bf1b70-94e2-4692-ab30-4029fa85737e" providerId="ADAL" clId="{B7B83A94-AE77-4B9B-A01A-C84789C2FC7C}" dt="2024-11-25T00:36:31.255" v="3592" actId="113"/>
        <pc:sldMkLst>
          <pc:docMk/>
          <pc:sldMk cId="1149861621" sldId="280"/>
        </pc:sldMkLst>
        <pc:spChg chg="mod">
          <ac:chgData name="Dr Rebecca (Bec) Bear" userId="57bf1b70-94e2-4692-ab30-4029fa85737e" providerId="ADAL" clId="{B7B83A94-AE77-4B9B-A01A-C84789C2FC7C}" dt="2024-11-25T00:24:35.931" v="2030" actId="14100"/>
          <ac:spMkLst>
            <pc:docMk/>
            <pc:sldMk cId="1149861621" sldId="280"/>
            <ac:spMk id="5" creationId="{AFB4354A-A1AE-2E96-6BFB-BF0B68D48674}"/>
          </ac:spMkLst>
        </pc:spChg>
        <pc:spChg chg="mod">
          <ac:chgData name="Dr Rebecca (Bec) Bear" userId="57bf1b70-94e2-4692-ab30-4029fa85737e" providerId="ADAL" clId="{B7B83A94-AE77-4B9B-A01A-C84789C2FC7C}" dt="2024-11-25T00:24:45.286" v="2032" actId="1076"/>
          <ac:spMkLst>
            <pc:docMk/>
            <pc:sldMk cId="1149861621" sldId="280"/>
            <ac:spMk id="6" creationId="{A42D9FAF-C6CE-A04A-4840-82314F285CA3}"/>
          </ac:spMkLst>
        </pc:spChg>
        <pc:picChg chg="mod">
          <ac:chgData name="Dr Rebecca (Bec) Bear" userId="57bf1b70-94e2-4692-ab30-4029fa85737e" providerId="ADAL" clId="{B7B83A94-AE77-4B9B-A01A-C84789C2FC7C}" dt="2024-11-25T00:24:39.729" v="2031" actId="1076"/>
          <ac:picMkLst>
            <pc:docMk/>
            <pc:sldMk cId="1149861621" sldId="280"/>
            <ac:picMk id="8" creationId="{48E766CF-9D87-4EC8-0A7E-BD423EA1E686}"/>
          </ac:picMkLst>
        </pc:picChg>
      </pc:sldChg>
      <pc:sldChg chg="addSp delSp modSp mod modAnim modNotesTx">
        <pc:chgData name="Dr Rebecca (Bec) Bear" userId="57bf1b70-94e2-4692-ab30-4029fa85737e" providerId="ADAL" clId="{B7B83A94-AE77-4B9B-A01A-C84789C2FC7C}" dt="2024-11-25T00:22:21.096" v="2010" actId="20577"/>
        <pc:sldMkLst>
          <pc:docMk/>
          <pc:sldMk cId="3118700229" sldId="281"/>
        </pc:sldMkLst>
        <pc:spChg chg="mod">
          <ac:chgData name="Dr Rebecca (Bec) Bear" userId="57bf1b70-94e2-4692-ab30-4029fa85737e" providerId="ADAL" clId="{B7B83A94-AE77-4B9B-A01A-C84789C2FC7C}" dt="2024-11-25T00:22:21.096" v="2010" actId="20577"/>
          <ac:spMkLst>
            <pc:docMk/>
            <pc:sldMk cId="3118700229" sldId="281"/>
            <ac:spMk id="3" creationId="{0B8F097A-32A9-2FFB-8F55-C95F44350D64}"/>
          </ac:spMkLst>
        </pc:spChg>
        <pc:spChg chg="add del mod">
          <ac:chgData name="Dr Rebecca (Bec) Bear" userId="57bf1b70-94e2-4692-ab30-4029fa85737e" providerId="ADAL" clId="{B7B83A94-AE77-4B9B-A01A-C84789C2FC7C}" dt="2024-11-24T23:15:23.683" v="79" actId="478"/>
          <ac:spMkLst>
            <pc:docMk/>
            <pc:sldMk cId="3118700229" sldId="281"/>
            <ac:spMk id="4" creationId="{CC9C6A86-59A2-333E-49B1-80CD15A30B3B}"/>
          </ac:spMkLst>
        </pc:spChg>
        <pc:spChg chg="add mod">
          <ac:chgData name="Dr Rebecca (Bec) Bear" userId="57bf1b70-94e2-4692-ab30-4029fa85737e" providerId="ADAL" clId="{B7B83A94-AE77-4B9B-A01A-C84789C2FC7C}" dt="2024-11-24T23:18:11.567" v="165" actId="404"/>
          <ac:spMkLst>
            <pc:docMk/>
            <pc:sldMk cId="3118700229" sldId="281"/>
            <ac:spMk id="5" creationId="{4BC21888-3734-AC48-B3CE-A69401F9A078}"/>
          </ac:spMkLst>
        </pc:spChg>
        <pc:picChg chg="add mod ord">
          <ac:chgData name="Dr Rebecca (Bec) Bear" userId="57bf1b70-94e2-4692-ab30-4029fa85737e" providerId="ADAL" clId="{B7B83A94-AE77-4B9B-A01A-C84789C2FC7C}" dt="2024-11-24T23:08:59.174" v="3" actId="167"/>
          <ac:picMkLst>
            <pc:docMk/>
            <pc:sldMk cId="3118700229" sldId="281"/>
            <ac:picMk id="2" creationId="{81754561-674E-5C15-463D-15A27DD14227}"/>
          </ac:picMkLst>
        </pc:picChg>
      </pc:sldChg>
      <pc:sldChg chg="addSp delSp modSp mod">
        <pc:chgData name="Dr Rebecca (Bec) Bear" userId="57bf1b70-94e2-4692-ab30-4029fa85737e" providerId="ADAL" clId="{B7B83A94-AE77-4B9B-A01A-C84789C2FC7C}" dt="2024-11-25T00:50:56.715" v="4213" actId="1076"/>
        <pc:sldMkLst>
          <pc:docMk/>
          <pc:sldMk cId="3290944049" sldId="283"/>
        </pc:sldMkLst>
        <pc:spChg chg="add mod">
          <ac:chgData name="Dr Rebecca (Bec) Bear" userId="57bf1b70-94e2-4692-ab30-4029fa85737e" providerId="ADAL" clId="{B7B83A94-AE77-4B9B-A01A-C84789C2FC7C}" dt="2024-11-25T00:46:31.011" v="3840" actId="1076"/>
          <ac:spMkLst>
            <pc:docMk/>
            <pc:sldMk cId="3290944049" sldId="283"/>
            <ac:spMk id="2" creationId="{159123FD-322F-235D-0520-D2B253992C5B}"/>
          </ac:spMkLst>
        </pc:spChg>
        <pc:spChg chg="add mod">
          <ac:chgData name="Dr Rebecca (Bec) Bear" userId="57bf1b70-94e2-4692-ab30-4029fa85737e" providerId="ADAL" clId="{B7B83A94-AE77-4B9B-A01A-C84789C2FC7C}" dt="2024-11-25T00:50:56.715" v="4213" actId="1076"/>
          <ac:spMkLst>
            <pc:docMk/>
            <pc:sldMk cId="3290944049" sldId="283"/>
            <ac:spMk id="3" creationId="{8C9C1CDA-DA80-D828-2D4B-8A672F5A3A3A}"/>
          </ac:spMkLst>
        </pc:spChg>
        <pc:spChg chg="mod">
          <ac:chgData name="Dr Rebecca (Bec) Bear" userId="57bf1b70-94e2-4692-ab30-4029fa85737e" providerId="ADAL" clId="{B7B83A94-AE77-4B9B-A01A-C84789C2FC7C}" dt="2024-11-25T00:24:09.274" v="2025" actId="20577"/>
          <ac:spMkLst>
            <pc:docMk/>
            <pc:sldMk cId="3290944049" sldId="283"/>
            <ac:spMk id="4" creationId="{FF3A9476-E7E2-AFCA-B9D7-502DA33D3B65}"/>
          </ac:spMkLst>
        </pc:spChg>
        <pc:spChg chg="del">
          <ac:chgData name="Dr Rebecca (Bec) Bear" userId="57bf1b70-94e2-4692-ab30-4029fa85737e" providerId="ADAL" clId="{B7B83A94-AE77-4B9B-A01A-C84789C2FC7C}" dt="2024-11-25T00:44:30.994" v="3831" actId="478"/>
          <ac:spMkLst>
            <pc:docMk/>
            <pc:sldMk cId="3290944049" sldId="283"/>
            <ac:spMk id="6" creationId="{A42D9FAF-C6CE-A04A-4840-82314F285CA3}"/>
          </ac:spMkLst>
        </pc:spChg>
        <pc:spChg chg="add mod">
          <ac:chgData name="Dr Rebecca (Bec) Bear" userId="57bf1b70-94e2-4692-ab30-4029fa85737e" providerId="ADAL" clId="{B7B83A94-AE77-4B9B-A01A-C84789C2FC7C}" dt="2024-11-25T00:50:46.877" v="4212" actId="1076"/>
          <ac:spMkLst>
            <pc:docMk/>
            <pc:sldMk cId="3290944049" sldId="283"/>
            <ac:spMk id="7" creationId="{EBF657A0-D540-54D5-0C37-99D64502AA8A}"/>
          </ac:spMkLst>
        </pc:spChg>
        <pc:picChg chg="del">
          <ac:chgData name="Dr Rebecca (Bec) Bear" userId="57bf1b70-94e2-4692-ab30-4029fa85737e" providerId="ADAL" clId="{B7B83A94-AE77-4B9B-A01A-C84789C2FC7C}" dt="2024-11-25T00:44:25.424" v="3830" actId="478"/>
          <ac:picMkLst>
            <pc:docMk/>
            <pc:sldMk cId="3290944049" sldId="283"/>
            <ac:picMk id="1028" creationId="{7A32D38B-8F08-5962-2C4B-547547F69FBD}"/>
          </ac:picMkLst>
        </pc:picChg>
      </pc:sldChg>
      <pc:sldChg chg="modNotesTx">
        <pc:chgData name="Dr Rebecca (Bec) Bear" userId="57bf1b70-94e2-4692-ab30-4029fa85737e" providerId="ADAL" clId="{B7B83A94-AE77-4B9B-A01A-C84789C2FC7C}" dt="2024-11-24T23:47:20.180" v="1182" actId="20577"/>
        <pc:sldMkLst>
          <pc:docMk/>
          <pc:sldMk cId="1998181123" sldId="285"/>
        </pc:sldMkLst>
      </pc:sldChg>
      <pc:sldChg chg="addSp modSp mod">
        <pc:chgData name="Dr Rebecca (Bec) Bear" userId="57bf1b70-94e2-4692-ab30-4029fa85737e" providerId="ADAL" clId="{B7B83A94-AE77-4B9B-A01A-C84789C2FC7C}" dt="2024-11-25T00:18:57.720" v="2009" actId="114"/>
        <pc:sldMkLst>
          <pc:docMk/>
          <pc:sldMk cId="2576093118" sldId="291"/>
        </pc:sldMkLst>
        <pc:spChg chg="add mod">
          <ac:chgData name="Dr Rebecca (Bec) Bear" userId="57bf1b70-94e2-4692-ab30-4029fa85737e" providerId="ADAL" clId="{B7B83A94-AE77-4B9B-A01A-C84789C2FC7C}" dt="2024-11-25T00:18:57.720" v="2009" actId="114"/>
          <ac:spMkLst>
            <pc:docMk/>
            <pc:sldMk cId="2576093118" sldId="291"/>
            <ac:spMk id="2" creationId="{37724F00-1EAD-86D3-7690-D4760DBD5592}"/>
          </ac:spMkLst>
        </pc:spChg>
        <pc:spChg chg="mod">
          <ac:chgData name="Dr Rebecca (Bec) Bear" userId="57bf1b70-94e2-4692-ab30-4029fa85737e" providerId="ADAL" clId="{B7B83A94-AE77-4B9B-A01A-C84789C2FC7C}" dt="2024-11-25T00:06:46.075" v="1238" actId="1076"/>
          <ac:spMkLst>
            <pc:docMk/>
            <pc:sldMk cId="2576093118" sldId="291"/>
            <ac:spMk id="4" creationId="{37D4A61C-77E3-7037-6EC6-6B0F1F3F5C76}"/>
          </ac:spMkLst>
        </pc:spChg>
        <pc:spChg chg="mod">
          <ac:chgData name="Dr Rebecca (Bec) Bear" userId="57bf1b70-94e2-4692-ab30-4029fa85737e" providerId="ADAL" clId="{B7B83A94-AE77-4B9B-A01A-C84789C2FC7C}" dt="2024-11-25T00:06:24.415" v="1235" actId="1076"/>
          <ac:spMkLst>
            <pc:docMk/>
            <pc:sldMk cId="2576093118" sldId="291"/>
            <ac:spMk id="5" creationId="{C9DFBB59-CEB6-0ED9-CBC5-B1095EEBBB9F}"/>
          </ac:spMkLst>
        </pc:spChg>
      </pc:sldChg>
      <pc:sldChg chg="add">
        <pc:chgData name="Dr Rebecca (Bec) Bear" userId="57bf1b70-94e2-4692-ab30-4029fa85737e" providerId="ADAL" clId="{B7B83A94-AE77-4B9B-A01A-C84789C2FC7C}" dt="2024-11-25T00:05:52.773" v="1215" actId="2890"/>
        <pc:sldMkLst>
          <pc:docMk/>
          <pc:sldMk cId="666374480"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A32D23-46B3-48E8-8A26-7999BB059DD4}" type="datetimeFigureOut">
              <a:rPr lang="en-AU" smtClean="0"/>
              <a:t>17/12/2024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9F48C5-F811-4857-BD92-76DFBDBEC7A4}" type="slidenum">
              <a:rPr lang="en-AU" smtClean="0"/>
              <a:t>‹#›</a:t>
            </a:fld>
            <a:endParaRPr lang="en-AU"/>
          </a:p>
        </p:txBody>
      </p:sp>
    </p:spTree>
    <p:extLst>
      <p:ext uri="{BB962C8B-B14F-4D97-AF65-F5344CB8AC3E}">
        <p14:creationId xmlns:p14="http://schemas.microsoft.com/office/powerpoint/2010/main" val="3644901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1200"/>
              </a:spcAft>
            </a:pPr>
            <a:r>
              <a:rPr lang="en-US" b="1" dirty="0">
                <a:latin typeface="Poppins" panose="00000500000000000000" pitchFamily="2" charset="0"/>
                <a:cs typeface="Poppins" panose="00000500000000000000" pitchFamily="2" charset="0"/>
              </a:rPr>
              <a:t>Acknowledgements</a:t>
            </a:r>
          </a:p>
          <a:p>
            <a:pPr>
              <a:spcBef>
                <a:spcPts val="600"/>
              </a:spcBef>
              <a:spcAft>
                <a:spcPts val="1200"/>
              </a:spcAft>
            </a:pPr>
            <a:endParaRPr lang="en-US" b="1" dirty="0">
              <a:latin typeface="Poppins" panose="00000500000000000000" pitchFamily="2" charset="0"/>
              <a:cs typeface="Poppins" panose="00000500000000000000" pitchFamily="2" charset="0"/>
            </a:endParaRPr>
          </a:p>
          <a:p>
            <a:pPr>
              <a:spcBef>
                <a:spcPts val="600"/>
              </a:spcBef>
              <a:spcAft>
                <a:spcPts val="1200"/>
              </a:spcAft>
            </a:pPr>
            <a:r>
              <a:rPr lang="en-US" b="1" dirty="0">
                <a:latin typeface="Poppins" panose="00000500000000000000" pitchFamily="2" charset="0"/>
                <a:cs typeface="Poppins" panose="00000500000000000000" pitchFamily="2" charset="0"/>
              </a:rPr>
              <a:t>Introduction</a:t>
            </a:r>
          </a:p>
          <a:p>
            <a:pPr defTabSz="621792">
              <a:spcBef>
                <a:spcPts val="600"/>
              </a:spcBef>
              <a:spcAft>
                <a:spcPts val="1200"/>
              </a:spcAft>
            </a:pPr>
            <a:endParaRPr lang="en-US" sz="100" b="1" dirty="0">
              <a:latin typeface="Poppins" panose="00000500000000000000" pitchFamily="2" charset="0"/>
              <a:cs typeface="Poppins" panose="00000500000000000000" pitchFamily="2" charset="0"/>
            </a:endParaRPr>
          </a:p>
          <a:p>
            <a:pPr defTabSz="621792">
              <a:spcBef>
                <a:spcPts val="600"/>
              </a:spcBef>
              <a:spcAft>
                <a:spcPts val="1200"/>
              </a:spcAft>
            </a:pPr>
            <a:r>
              <a:rPr lang="en-US" b="1" dirty="0">
                <a:latin typeface="Poppins" panose="00000500000000000000" pitchFamily="2" charset="0"/>
                <a:cs typeface="Poppins" panose="00000500000000000000" pitchFamily="2" charset="0"/>
              </a:rPr>
              <a:t>A Lived Experience story: </a:t>
            </a:r>
            <a:r>
              <a:rPr lang="en-US" dirty="0">
                <a:latin typeface="Poppins" panose="00000500000000000000" pitchFamily="2" charset="0"/>
                <a:cs typeface="Poppins" panose="00000500000000000000" pitchFamily="2" charset="0"/>
              </a:rPr>
              <a:t>medical trauma and enduring harm  </a:t>
            </a:r>
          </a:p>
          <a:p>
            <a:pPr defTabSz="621792">
              <a:spcBef>
                <a:spcPts val="600"/>
              </a:spcBef>
              <a:spcAft>
                <a:spcPts val="1200"/>
              </a:spcAft>
            </a:pPr>
            <a:endParaRPr lang="en-US" sz="100" dirty="0">
              <a:latin typeface="Poppins" panose="00000500000000000000" pitchFamily="2" charset="0"/>
              <a:cs typeface="Poppins" panose="00000500000000000000" pitchFamily="2" charset="0"/>
            </a:endParaRPr>
          </a:p>
          <a:p>
            <a:pPr defTabSz="621792">
              <a:spcBef>
                <a:spcPts val="600"/>
              </a:spcBef>
              <a:spcAft>
                <a:spcPts val="1200"/>
              </a:spcAft>
            </a:pPr>
            <a:r>
              <a:rPr lang="en-US" b="1" dirty="0">
                <a:latin typeface="Poppins" panose="00000500000000000000" pitchFamily="2" charset="0"/>
                <a:cs typeface="Poppins" panose="00000500000000000000" pitchFamily="2" charset="0"/>
              </a:rPr>
              <a:t>On the shoulder of giants: </a:t>
            </a:r>
            <a:r>
              <a:rPr lang="en-US" dirty="0">
                <a:latin typeface="Poppins" panose="00000500000000000000" pitchFamily="2" charset="0"/>
                <a:cs typeface="Poppins" panose="00000500000000000000" pitchFamily="2" charset="0"/>
              </a:rPr>
              <a:t>history of the Consumer movement</a:t>
            </a:r>
          </a:p>
          <a:p>
            <a:pPr defTabSz="621792">
              <a:spcBef>
                <a:spcPts val="600"/>
              </a:spcBef>
              <a:spcAft>
                <a:spcPts val="1200"/>
              </a:spcAft>
            </a:pPr>
            <a:endParaRPr lang="en-US" sz="100" b="1" dirty="0">
              <a:latin typeface="Poppins" panose="00000500000000000000" pitchFamily="2" charset="0"/>
              <a:cs typeface="Poppins" panose="00000500000000000000" pitchFamily="2" charset="0"/>
            </a:endParaRPr>
          </a:p>
          <a:p>
            <a:pPr defTabSz="621792">
              <a:spcBef>
                <a:spcPts val="600"/>
              </a:spcBef>
              <a:spcAft>
                <a:spcPts val="1200"/>
              </a:spcAft>
            </a:pPr>
            <a:r>
              <a:rPr lang="en-US" b="1" dirty="0">
                <a:latin typeface="Poppins" panose="00000500000000000000" pitchFamily="2" charset="0"/>
                <a:cs typeface="Poppins" panose="00000500000000000000" pitchFamily="2" charset="0"/>
              </a:rPr>
              <a:t>“Building the New”: </a:t>
            </a:r>
            <a:r>
              <a:rPr lang="en-US" dirty="0">
                <a:latin typeface="Poppins" panose="00000500000000000000" pitchFamily="2" charset="0"/>
                <a:cs typeface="Poppins" panose="00000500000000000000" pitchFamily="2" charset="0"/>
              </a:rPr>
              <a:t>reimagining the future together. Toward a human rights-based culture</a:t>
            </a:r>
            <a:endParaRPr lang="en-US" b="1" dirty="0">
              <a:latin typeface="Poppins" panose="00000500000000000000" pitchFamily="2" charset="0"/>
              <a:cs typeface="Poppins" panose="00000500000000000000" pitchFamily="2" charset="0"/>
            </a:endParaRPr>
          </a:p>
          <a:p>
            <a:endParaRPr lang="en-AU" dirty="0"/>
          </a:p>
        </p:txBody>
      </p:sp>
      <p:sp>
        <p:nvSpPr>
          <p:cNvPr id="4" name="Slide Number Placeholder 3"/>
          <p:cNvSpPr>
            <a:spLocks noGrp="1"/>
          </p:cNvSpPr>
          <p:nvPr>
            <p:ph type="sldNum" sz="quarter" idx="5"/>
          </p:nvPr>
        </p:nvSpPr>
        <p:spPr/>
        <p:txBody>
          <a:bodyPr/>
          <a:lstStyle/>
          <a:p>
            <a:fld id="{259F48C5-F811-4857-BD92-76DFBDBEC7A4}" type="slidenum">
              <a:rPr lang="en-AU" smtClean="0"/>
              <a:t>1</a:t>
            </a:fld>
            <a:endParaRPr lang="en-AU"/>
          </a:p>
        </p:txBody>
      </p:sp>
    </p:spTree>
    <p:extLst>
      <p:ext uri="{BB962C8B-B14F-4D97-AF65-F5344CB8AC3E}">
        <p14:creationId xmlns:p14="http://schemas.microsoft.com/office/powerpoint/2010/main" val="848903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rPr>
              <a:t>It’s fascinating how the concept of a “cure” has evolved and how early practices like </a:t>
            </a:r>
            <a:r>
              <a:rPr lang="en-AU" sz="1800" kern="100" dirty="0" err="1">
                <a:solidFill>
                  <a:srgbClr val="111111"/>
                </a:solidFill>
                <a:effectLst/>
                <a:latin typeface="Calibri" panose="020F0502020204030204" pitchFamily="34" charset="0"/>
                <a:ea typeface="Calibri" panose="020F0502020204030204" pitchFamily="34" charset="0"/>
                <a:cs typeface="Times New Roman" panose="02020603050405020304" pitchFamily="18" charset="0"/>
              </a:rPr>
              <a:t>traîtement</a:t>
            </a:r>
            <a:r>
              <a:rPr lang="en-AU" sz="18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rPr>
              <a:t> moral laid the groundwork for modern psychiatry.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900"/>
              </a:spcBef>
              <a:spcAft>
                <a:spcPts val="800"/>
              </a:spcAft>
            </a:pPr>
            <a:r>
              <a:rPr lang="en-AU" sz="18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rPr>
              <a:t>Pinel’s three pivotal truths are still relevant today:</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AU" sz="1800" b="1" kern="100" dirty="0">
                <a:solidFill>
                  <a:srgbClr val="111111"/>
                </a:solidFill>
                <a:effectLst/>
                <a:latin typeface="Calibri" panose="020F0502020204030204" pitchFamily="34" charset="0"/>
                <a:ea typeface="Times New Roman" panose="02020603050405020304" pitchFamily="18" charset="0"/>
                <a:cs typeface="Times New Roman" panose="02020603050405020304" pitchFamily="18" charset="0"/>
              </a:rPr>
              <a:t>Anyone can develop mental</a:t>
            </a:r>
            <a:r>
              <a:rPr lang="en-AU" sz="1800" b="1" u="sng" kern="100" dirty="0">
                <a:solidFill>
                  <a:srgbClr val="00808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AU" sz="1800" b="1" strike="sngStrike"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AU" sz="1800" b="1" kern="100" dirty="0">
                <a:solidFill>
                  <a:srgbClr val="111111"/>
                </a:solidFill>
                <a:effectLst/>
                <a:latin typeface="Calibri" panose="020F0502020204030204" pitchFamily="34" charset="0"/>
                <a:ea typeface="Times New Roman" panose="02020603050405020304" pitchFamily="18" charset="0"/>
                <a:cs typeface="Times New Roman" panose="02020603050405020304" pitchFamily="18" charset="0"/>
              </a:rPr>
              <a:t>ill health.</a:t>
            </a:r>
            <a:endParaRPr lang="en-AU" sz="18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AU" sz="1800" b="1" kern="100" dirty="0">
                <a:solidFill>
                  <a:srgbClr val="111111"/>
                </a:solidFill>
                <a:effectLst/>
                <a:latin typeface="Calibri" panose="020F0502020204030204" pitchFamily="34" charset="0"/>
                <a:ea typeface="Times New Roman" panose="02020603050405020304" pitchFamily="18" charset="0"/>
                <a:cs typeface="Times New Roman" panose="02020603050405020304" pitchFamily="18" charset="0"/>
              </a:rPr>
              <a:t>Mental ill health often arises from external events, not just biological factors.</a:t>
            </a:r>
            <a:endParaRPr lang="en-AU" sz="18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AU" sz="1800" b="1" kern="100" dirty="0">
                <a:solidFill>
                  <a:srgbClr val="111111"/>
                </a:solidFill>
                <a:effectLst/>
                <a:latin typeface="Calibri" panose="020F0502020204030204" pitchFamily="34" charset="0"/>
                <a:ea typeface="Times New Roman" panose="02020603050405020304" pitchFamily="18" charset="0"/>
                <a:cs typeface="Times New Roman" panose="02020603050405020304" pitchFamily="18" charset="0"/>
              </a:rPr>
              <a:t>Mental ill health does not define the whole person, even during acute phases.</a:t>
            </a:r>
            <a:endParaRPr lang="en-AU" sz="18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900"/>
              </a:spcBef>
              <a:spcAft>
                <a:spcPts val="800"/>
              </a:spcAft>
            </a:pPr>
            <a:r>
              <a:rPr lang="en-AU" sz="18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rPr>
              <a:t>These principles remind us of the importance of understanding and empathy in addressing mental health complexities.  It’s crucial to remember that mental health conditions are just one aspect of a person’s life and not the entirety of their being.</a:t>
            </a:r>
            <a:r>
              <a:rPr lang="en-AU" sz="1800" kern="10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900"/>
              </a:spcBef>
              <a:spcAft>
                <a:spcPts val="800"/>
              </a:spcAft>
            </a:pPr>
            <a:r>
              <a:rPr lang="en-AU" sz="18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rPr>
              <a: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rPr>
              <a:t>To </a:t>
            </a:r>
            <a:r>
              <a:rPr lang="en-AU" sz="1800" b="1"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rPr>
              <a:t>build the new</a:t>
            </a:r>
            <a:r>
              <a:rPr lang="en-AU" sz="18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rPr>
              <a:t>, we must first recognise, acknowledge, and apologise for the slow and often regressive evolution in mental health care over the 237 years since Pinel and </a:t>
            </a:r>
            <a:r>
              <a:rPr lang="en-AU" sz="1800" kern="100" dirty="0" err="1">
                <a:solidFill>
                  <a:srgbClr val="111111"/>
                </a:solidFill>
                <a:effectLst/>
                <a:latin typeface="Calibri" panose="020F0502020204030204" pitchFamily="34" charset="0"/>
                <a:ea typeface="Calibri" panose="020F0502020204030204" pitchFamily="34" charset="0"/>
                <a:cs typeface="Times New Roman" panose="02020603050405020304" pitchFamily="18" charset="0"/>
              </a:rPr>
              <a:t>Pussin</a:t>
            </a:r>
            <a:r>
              <a:rPr lang="en-AU" sz="18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rPr>
              <a:t> first understood mental ill health as a condition requiring care and compassion. We must understand that these failures have left deep scars, with some unable to forget the injustices.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900"/>
              </a:spcBef>
            </a:pPr>
            <a:r>
              <a:rPr lang="en-AU" sz="1800" b="1" dirty="0">
                <a:solidFill>
                  <a:srgbClr val="111111"/>
                </a:solidFill>
                <a:effectLst/>
                <a:latin typeface="Roboto" panose="02000000000000000000" pitchFamily="2" charset="0"/>
                <a:ea typeface="Calibri" panose="020F0502020204030204" pitchFamily="34" charset="0"/>
                <a:cs typeface="Aptos" panose="020B0004020202020204" pitchFamily="34" charset="0"/>
              </a:rPr>
              <a:t> </a:t>
            </a:r>
            <a:endParaRPr lang="en-AU" sz="1800" dirty="0">
              <a:effectLst/>
              <a:latin typeface="Aptos" panose="020B0004020202020204" pitchFamily="34" charset="0"/>
              <a:ea typeface="Calibri" panose="020F0502020204030204" pitchFamily="34" charset="0"/>
              <a:cs typeface="Aptos" panose="020B0004020202020204" pitchFamily="34" charset="0"/>
            </a:endParaRPr>
          </a:p>
          <a:p>
            <a:pPr>
              <a:lnSpc>
                <a:spcPct val="107000"/>
              </a:lnSpc>
              <a:spcBef>
                <a:spcPts val="900"/>
              </a:spcBef>
              <a:spcAft>
                <a:spcPts val="800"/>
              </a:spcAft>
            </a:pPr>
            <a:r>
              <a:rPr lang="en-AU" sz="18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rPr>
              <a:t>Yet, there are those who, while not forgetting, choose to ignite a revolution. They advocate for systemic change and the elimination of all coercive practices. They call for restorative justice, tailored to individual healing needs, cultural contexts, and with full accountability by the state.</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900"/>
              </a:spcBef>
              <a:spcAft>
                <a:spcPts val="800"/>
              </a:spcAft>
            </a:pPr>
            <a:r>
              <a:rPr lang="en-AU" sz="18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rPr>
              <a:t>Together, we can </a:t>
            </a:r>
            <a:r>
              <a:rPr lang="en-AU" sz="1800" b="1"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rPr>
              <a:t>build the new</a:t>
            </a:r>
            <a:r>
              <a:rPr lang="en-AU" sz="18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rPr>
              <a:t>, mental health care system that is compassionate, just, and inclusive. By honouring the past, building a future where everyone receives the care and respect, they deserve. We can </a:t>
            </a:r>
            <a:r>
              <a:rPr lang="en-AU" sz="1800" b="1"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rPr>
              <a:t>“Shine a light” </a:t>
            </a:r>
            <a:r>
              <a:rPr lang="en-AU" sz="18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rPr>
              <a:t>making this vision a reality.</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259F48C5-F811-4857-BD92-76DFBDBEC7A4}" type="slidenum">
              <a:rPr lang="en-AU" smtClean="0"/>
              <a:t>10</a:t>
            </a:fld>
            <a:endParaRPr lang="en-AU"/>
          </a:p>
        </p:txBody>
      </p:sp>
    </p:spTree>
    <p:extLst>
      <p:ext uri="{BB962C8B-B14F-4D97-AF65-F5344CB8AC3E}">
        <p14:creationId xmlns:p14="http://schemas.microsoft.com/office/powerpoint/2010/main" val="3738810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A6AE6-E486-13DE-5931-DAA0B2F261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DA6A69-2112-E147-6FA2-9BE0552FFF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F11694-DBCA-1FBE-52C7-A2AA3047F8E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A7AB8AA-F8E2-6558-31A7-99E158BC4D8E}"/>
              </a:ext>
            </a:extLst>
          </p:cNvPr>
          <p:cNvSpPr>
            <a:spLocks noGrp="1"/>
          </p:cNvSpPr>
          <p:nvPr>
            <p:ph type="sldNum" sz="quarter" idx="5"/>
          </p:nvPr>
        </p:nvSpPr>
        <p:spPr/>
        <p:txBody>
          <a:bodyPr/>
          <a:lstStyle/>
          <a:p>
            <a:fld id="{259F48C5-F811-4857-BD92-76DFBDBEC7A4}" type="slidenum">
              <a:rPr lang="en-AU" smtClean="0"/>
              <a:t>11</a:t>
            </a:fld>
            <a:endParaRPr lang="en-AU"/>
          </a:p>
        </p:txBody>
      </p:sp>
    </p:spTree>
    <p:extLst>
      <p:ext uri="{BB962C8B-B14F-4D97-AF65-F5344CB8AC3E}">
        <p14:creationId xmlns:p14="http://schemas.microsoft.com/office/powerpoint/2010/main" val="2978216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28150-470D-0A5A-912A-6D0EA12B88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167D8D-B805-3A70-C0A0-8445893029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420AD1-B985-9863-F324-2D82314C2D5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0B81B31-4A07-3CA9-7263-692BE8D942DE}"/>
              </a:ext>
            </a:extLst>
          </p:cNvPr>
          <p:cNvSpPr>
            <a:spLocks noGrp="1"/>
          </p:cNvSpPr>
          <p:nvPr>
            <p:ph type="sldNum" sz="quarter" idx="5"/>
          </p:nvPr>
        </p:nvSpPr>
        <p:spPr/>
        <p:txBody>
          <a:bodyPr/>
          <a:lstStyle/>
          <a:p>
            <a:fld id="{259F48C5-F811-4857-BD92-76DFBDBEC7A4}" type="slidenum">
              <a:rPr lang="en-AU" smtClean="0"/>
              <a:t>12</a:t>
            </a:fld>
            <a:endParaRPr lang="en-AU"/>
          </a:p>
        </p:txBody>
      </p:sp>
    </p:spTree>
    <p:extLst>
      <p:ext uri="{BB962C8B-B14F-4D97-AF65-F5344CB8AC3E}">
        <p14:creationId xmlns:p14="http://schemas.microsoft.com/office/powerpoint/2010/main" val="1434331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83F48-9694-DD6C-C811-125A7426D5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CAA9E-177E-BFD9-798B-0017DBB56E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EC56AB-F8FA-BF1A-884E-3BF63E96A52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8FFBCE2-B2E5-AC66-2043-22BF42277D01}"/>
              </a:ext>
            </a:extLst>
          </p:cNvPr>
          <p:cNvSpPr>
            <a:spLocks noGrp="1"/>
          </p:cNvSpPr>
          <p:nvPr>
            <p:ph type="sldNum" sz="quarter" idx="5"/>
          </p:nvPr>
        </p:nvSpPr>
        <p:spPr/>
        <p:txBody>
          <a:bodyPr/>
          <a:lstStyle/>
          <a:p>
            <a:fld id="{259F48C5-F811-4857-BD92-76DFBDBEC7A4}" type="slidenum">
              <a:rPr lang="en-AU" smtClean="0"/>
              <a:t>13</a:t>
            </a:fld>
            <a:endParaRPr lang="en-AU"/>
          </a:p>
        </p:txBody>
      </p:sp>
    </p:spTree>
    <p:extLst>
      <p:ext uri="{BB962C8B-B14F-4D97-AF65-F5344CB8AC3E}">
        <p14:creationId xmlns:p14="http://schemas.microsoft.com/office/powerpoint/2010/main" val="880502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59F48C5-F811-4857-BD92-76DFBDBEC7A4}" type="slidenum">
              <a:rPr lang="en-AU" smtClean="0"/>
              <a:t>14</a:t>
            </a:fld>
            <a:endParaRPr lang="en-AU"/>
          </a:p>
        </p:txBody>
      </p:sp>
    </p:spTree>
    <p:extLst>
      <p:ext uri="{BB962C8B-B14F-4D97-AF65-F5344CB8AC3E}">
        <p14:creationId xmlns:p14="http://schemas.microsoft.com/office/powerpoint/2010/main" val="661291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1" dirty="0"/>
              <a:t>Acknowledgement of Country (Bec)</a:t>
            </a:r>
          </a:p>
          <a:p>
            <a:pPr marL="0" indent="0">
              <a:buNone/>
            </a:pPr>
            <a:endParaRPr lang="en-AU" dirty="0"/>
          </a:p>
          <a:p>
            <a:pPr algn="l"/>
            <a:r>
              <a:rPr lang="en-AU" sz="2000" i="1" dirty="0">
                <a:solidFill>
                  <a:srgbClr val="000000"/>
                </a:solidFill>
                <a:effectLst/>
                <a:latin typeface="Poppins" panose="00000500000000000000" pitchFamily="2" charset="0"/>
                <a:ea typeface="Aptos" panose="020B0004020202020204" pitchFamily="34" charset="0"/>
                <a:cs typeface="Poppins" panose="00000500000000000000" pitchFamily="2" charset="0"/>
              </a:rPr>
              <a:t>The Mental Health Lived Experience Peak Queensland acknowledges the Traditional Custodians of the Lands and Waters throughout Queensland. We pay our respects to Elders past, present, and emerging for their wisdom and survivorship. We acknowledge that First Nations peoples have a unique experience of the Queensland mental health system and have human rights including cultural rights that should be protected, promoted, and upheld. The MHLEPQ recognises First Nations’ rights to cultural self-determination and healing according to their cultural beliefs and customs, including their connectedness to Country, Waters, Kin, and Spirit.</a:t>
            </a:r>
            <a:endParaRPr lang="en-AU" sz="3200" dirty="0">
              <a:effectLst/>
              <a:latin typeface="Poppins" panose="00000500000000000000" pitchFamily="2" charset="0"/>
              <a:ea typeface="Aptos" panose="020B0004020202020204" pitchFamily="34" charset="0"/>
              <a:cs typeface="Poppins" panose="00000500000000000000" pitchFamily="2" charset="0"/>
            </a:endParaRPr>
          </a:p>
          <a:p>
            <a:pPr marL="0" indent="0">
              <a:buNone/>
            </a:pPr>
            <a:endParaRPr lang="en-AU" dirty="0"/>
          </a:p>
          <a:p>
            <a:endParaRPr lang="en-AU" dirty="0"/>
          </a:p>
        </p:txBody>
      </p:sp>
      <p:sp>
        <p:nvSpPr>
          <p:cNvPr id="4" name="Slide Number Placeholder 3"/>
          <p:cNvSpPr>
            <a:spLocks noGrp="1"/>
          </p:cNvSpPr>
          <p:nvPr>
            <p:ph type="sldNum" sz="quarter" idx="5"/>
          </p:nvPr>
        </p:nvSpPr>
        <p:spPr/>
        <p:txBody>
          <a:bodyPr/>
          <a:lstStyle/>
          <a:p>
            <a:fld id="{259F48C5-F811-4857-BD92-76DFBDBEC7A4}" type="slidenum">
              <a:rPr lang="en-AU" smtClean="0"/>
              <a:t>2</a:t>
            </a:fld>
            <a:endParaRPr lang="en-AU"/>
          </a:p>
        </p:txBody>
      </p:sp>
    </p:spTree>
    <p:extLst>
      <p:ext uri="{BB962C8B-B14F-4D97-AF65-F5344CB8AC3E}">
        <p14:creationId xmlns:p14="http://schemas.microsoft.com/office/powerpoint/2010/main" val="1451411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1" dirty="0"/>
              <a:t>Solidarity with Lived Experience (Cate)</a:t>
            </a:r>
          </a:p>
          <a:p>
            <a:pPr marL="0" indent="0">
              <a:buNone/>
            </a:pPr>
            <a:endParaRPr lang="en-AU" dirty="0"/>
          </a:p>
          <a:p>
            <a:pPr>
              <a:lnSpc>
                <a:spcPct val="115000"/>
              </a:lnSpc>
              <a:spcAft>
                <a:spcPts val="800"/>
              </a:spcAft>
            </a:pPr>
            <a:r>
              <a:rPr lang="en-AU"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stand in solidarity and value the perspectives of the consumers, carers, families, and Kin of our community.</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people with lived or living mental health complexities, trauma, suicidality, and substance use challenges.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recognise those who share their valuable lived and living wisdom, and expertise to inform, shape and improve mental health and alcohol and other drugs services.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recognise the pioneers before us, that paved the way and those no longer with us.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dirty="0"/>
          </a:p>
        </p:txBody>
      </p:sp>
      <p:sp>
        <p:nvSpPr>
          <p:cNvPr id="4" name="Slide Number Placeholder 3"/>
          <p:cNvSpPr>
            <a:spLocks noGrp="1"/>
          </p:cNvSpPr>
          <p:nvPr>
            <p:ph type="sldNum" sz="quarter" idx="5"/>
          </p:nvPr>
        </p:nvSpPr>
        <p:spPr/>
        <p:txBody>
          <a:bodyPr/>
          <a:lstStyle/>
          <a:p>
            <a:fld id="{259F48C5-F811-4857-BD92-76DFBDBEC7A4}" type="slidenum">
              <a:rPr lang="en-AU" smtClean="0"/>
              <a:t>3</a:t>
            </a:fld>
            <a:endParaRPr lang="en-AU"/>
          </a:p>
        </p:txBody>
      </p:sp>
    </p:spTree>
    <p:extLst>
      <p:ext uri="{BB962C8B-B14F-4D97-AF65-F5344CB8AC3E}">
        <p14:creationId xmlns:p14="http://schemas.microsoft.com/office/powerpoint/2010/main" val="3818449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Intros (2 mins)</a:t>
            </a:r>
          </a:p>
          <a:p>
            <a:r>
              <a:rPr lang="en-AU" b="1" dirty="0"/>
              <a:t>Who we are, why we’re here and who we represent</a:t>
            </a:r>
          </a:p>
          <a:p>
            <a:endParaRPr lang="en-AU" dirty="0"/>
          </a:p>
          <a:p>
            <a:pPr>
              <a:spcBef>
                <a:spcPts val="900"/>
              </a:spcBef>
            </a:pPr>
            <a:r>
              <a:rPr lang="en-AU" b="1" dirty="0"/>
              <a:t>CATE: </a:t>
            </a:r>
            <a:r>
              <a:rPr lang="en-AU" sz="1800" b="1" dirty="0" err="1">
                <a:solidFill>
                  <a:srgbClr val="111111"/>
                </a:solidFill>
                <a:effectLst/>
                <a:latin typeface="Calibri" panose="020F0502020204030204" pitchFamily="34" charset="0"/>
                <a:ea typeface="Times New Roman" panose="02020603050405020304" pitchFamily="18" charset="0"/>
                <a:cs typeface="Aptos" panose="020B0004020202020204" pitchFamily="34" charset="0"/>
              </a:rPr>
              <a:t>Märr-ŋamathirri</a:t>
            </a:r>
            <a:r>
              <a:rPr lang="en-AU" sz="1800" b="1" dirty="0">
                <a:solidFill>
                  <a:srgbClr val="111111"/>
                </a:solidFill>
                <a:effectLst/>
                <a:latin typeface="Calibri" panose="020F0502020204030204" pitchFamily="34" charset="0"/>
                <a:ea typeface="Times New Roman" panose="02020603050405020304" pitchFamily="18" charset="0"/>
                <a:cs typeface="Aptos" panose="020B0004020202020204" pitchFamily="34" charset="0"/>
              </a:rPr>
              <a:t>,</a:t>
            </a:r>
            <a:endParaRPr lang="en-AU" sz="1800" b="1" dirty="0">
              <a:effectLst/>
              <a:latin typeface="Aptos" panose="020B0004020202020204" pitchFamily="34" charset="0"/>
              <a:ea typeface="Calibri" panose="020F0502020204030204" pitchFamily="34" charset="0"/>
              <a:cs typeface="Aptos" panose="020B0004020202020204" pitchFamily="34" charset="0"/>
            </a:endParaRPr>
          </a:p>
          <a:p>
            <a:pPr>
              <a:lnSpc>
                <a:spcPct val="107000"/>
              </a:lnSpc>
              <a:spcBef>
                <a:spcPts val="900"/>
              </a:spcBef>
              <a:spcAft>
                <a:spcPts val="800"/>
              </a:spcAft>
            </a:pPr>
            <a:r>
              <a:rPr lang="en-AU" sz="1800"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Welcome in my adopted tongue of the Yolngu people of East Arnhem Land. My name is Cate, and I have been dedicated to the field of lived expertise for eight years, working with NGOs and HHS. Currently, I serve in an advanced peer role, advocating at both state and federal levels to ensure that the voices of our most vulnerable members of society are heard.</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900"/>
              </a:spcBef>
              <a:spcAft>
                <a:spcPts val="800"/>
              </a:spcAft>
            </a:pPr>
            <a:r>
              <a:rPr lang="en-AU" sz="1800"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For the past 18 months, I have had the privilege of working alongside the most courageous group of individuals to co-author the discussion paper “Shining a Light.” I deeply value their trust and honour their vulnerability. Witnessing their resilience in the face of dehumanising, traumatising, and trust-violating experiences within systems meant to protect them has been both rewarding and distressing.</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900"/>
              </a:spcBef>
              <a:spcAft>
                <a:spcPts val="800"/>
              </a:spcAft>
            </a:pPr>
            <a:r>
              <a:rPr lang="en-AU" sz="1800"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This journey has only strengthened my unwavering commitment to addressing critical human rights issues and advocating for those whose voices need to be heard.</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900"/>
              </a:spcBef>
              <a:spcAft>
                <a:spcPts val="800"/>
              </a:spcAft>
            </a:pPr>
            <a:r>
              <a:rPr lang="en-AU" sz="1800" b="1" kern="0" dirty="0">
                <a:solidFill>
                  <a:srgbClr val="111111"/>
                </a:solidFill>
                <a:effectLst/>
                <a:latin typeface="Roboto" panose="02000000000000000000" pitchFamily="2" charset="0"/>
                <a:ea typeface="Times New Roman" panose="02020603050405020304" pitchFamily="18" charset="0"/>
                <a:cs typeface="Times New Roman" panose="02020603050405020304" pitchFamily="18" charset="0"/>
              </a:rPr>
              <a:t>Together, by building the new, we can create a more just and compassionate mental health system. </a:t>
            </a:r>
          </a:p>
          <a:p>
            <a:pPr>
              <a:lnSpc>
                <a:spcPct val="107000"/>
              </a:lnSpc>
              <a:spcBef>
                <a:spcPts val="900"/>
              </a:spcBef>
              <a:spcAft>
                <a:spcPts val="800"/>
              </a:spcAft>
            </a:pPr>
            <a:endParaRPr lang="en-AU" sz="1800" b="1" kern="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endParaRPr>
          </a:p>
          <a:p>
            <a:pPr>
              <a:lnSpc>
                <a:spcPct val="107000"/>
              </a:lnSpc>
              <a:spcBef>
                <a:spcPts val="900"/>
              </a:spcBef>
              <a:spcAft>
                <a:spcPts val="800"/>
              </a:spcAft>
            </a:pPr>
            <a:r>
              <a:rPr lang="en-AU" sz="1800" b="0" kern="100" dirty="0">
                <a:effectLst/>
                <a:latin typeface="Calibri" panose="020F0502020204030204" pitchFamily="34" charset="0"/>
                <a:ea typeface="Calibri" panose="020F0502020204030204" pitchFamily="34" charset="0"/>
                <a:cs typeface="Times New Roman" panose="02020603050405020304" pitchFamily="18" charset="0"/>
              </a:rPr>
              <a:t>BEC: </a:t>
            </a:r>
            <a:r>
              <a:rPr lang="en-AU" sz="1800" b="1" kern="100" dirty="0">
                <a:effectLst/>
                <a:latin typeface="Calibri" panose="020F0502020204030204" pitchFamily="34" charset="0"/>
                <a:ea typeface="Calibri" panose="020F0502020204030204" pitchFamily="34" charset="0"/>
                <a:cs typeface="Times New Roman" panose="02020603050405020304" pitchFamily="18" charset="0"/>
              </a:rPr>
              <a:t>T</a:t>
            </a:r>
            <a:r>
              <a:rPr lang="mi-NZ" sz="1800" b="1" kern="100" dirty="0">
                <a:effectLst/>
                <a:latin typeface="Calibri" panose="020F0502020204030204" pitchFamily="34" charset="0"/>
                <a:ea typeface="Calibri" panose="020F0502020204030204" pitchFamily="34" charset="0"/>
                <a:cs typeface="Times New Roman" panose="02020603050405020304" pitchFamily="18" charset="0"/>
              </a:rPr>
              <a:t>ēnā koutou katoa</a:t>
            </a:r>
          </a:p>
          <a:p>
            <a:pPr>
              <a:lnSpc>
                <a:spcPct val="107000"/>
              </a:lnSpc>
              <a:spcAft>
                <a:spcPts val="800"/>
              </a:spcAft>
            </a:pPr>
            <a:r>
              <a:rPr lang="mi-NZ" sz="1800" kern="100" dirty="0">
                <a:effectLst/>
                <a:latin typeface="Poppins" panose="00000500000000000000" pitchFamily="2" charset="0"/>
                <a:ea typeface="Calibri" panose="020F0502020204030204" pitchFamily="34" charset="0"/>
                <a:cs typeface="Times New Roman" panose="02020603050405020304" pitchFamily="18" charset="0"/>
              </a:rPr>
              <a:t>Ko Bec Bear toku ingoa, no Aotearoa ahau. Nau mai haere mai ki te hui. Ngā mihi nui ki nga kaiwhakarite. Hello everyone, my name is Bec Bear and for people I haven’t crossed paths with yet, I am the Kiwi who was fortunate to land the first policy director for the Mental Health Lived Experience Peak Queensland. Welcome to the meeting and thanks to the organisers for the invitation to speak. I wear many hats, but today I stand in a representative role. I was given the authority to share the collective position of members who co-authored and contributed to our report </a:t>
            </a:r>
            <a:r>
              <a:rPr lang="mi-NZ" sz="1800" b="1" i="1" kern="100" dirty="0">
                <a:effectLst/>
                <a:latin typeface="Poppins" panose="00000500000000000000" pitchFamily="2" charset="0"/>
                <a:ea typeface="Calibri" panose="020F0502020204030204" pitchFamily="34" charset="0"/>
                <a:cs typeface="Times New Roman" panose="02020603050405020304" pitchFamily="18" charset="0"/>
              </a:rPr>
              <a:t>Shining a Light: Eliminating Coercive Practice in Queensland Mental Health Services. </a:t>
            </a:r>
          </a:p>
          <a:p>
            <a:pPr>
              <a:lnSpc>
                <a:spcPct val="107000"/>
              </a:lnSpc>
              <a:spcAft>
                <a:spcPts val="800"/>
              </a:spcAft>
            </a:pPr>
            <a:endParaRPr lang="mi-NZ" sz="1800" b="1" i="1" kern="100" dirty="0">
              <a:effectLst/>
              <a:latin typeface="Poppins"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mi-NZ" sz="1800" kern="100" dirty="0">
                <a:effectLst/>
                <a:latin typeface="Poppins" panose="00000500000000000000" pitchFamily="2" charset="0"/>
                <a:ea typeface="Calibri" panose="020F0502020204030204" pitchFamily="34" charset="0"/>
                <a:cs typeface="Times New Roman" panose="02020603050405020304" pitchFamily="18" charset="0"/>
              </a:rPr>
              <a:t>This work began with the peak’s first lived experience advisory group’s report to the Select Committee’s MH Inquiry when, during the submission process, one of the strongest themes was the harm endured by members due to their experience of restrictive, and more broadly, coercive practices. That was almost 3 years ago. Since then, m</a:t>
            </a:r>
            <a:r>
              <a:rPr lang="mi-NZ" sz="1800" b="0" i="0" kern="100" dirty="0">
                <a:effectLst/>
                <a:latin typeface="Poppins" panose="00000500000000000000" pitchFamily="2" charset="0"/>
                <a:ea typeface="Calibri" panose="020F0502020204030204" pitchFamily="34" charset="0"/>
                <a:cs typeface="Times New Roman" panose="02020603050405020304" pitchFamily="18" charset="0"/>
              </a:rPr>
              <a:t>embers have worked with staff to produce multiple human rights-based reports since </a:t>
            </a:r>
            <a:r>
              <a:rPr lang="mi-NZ" sz="1800" b="1" i="1" kern="100" dirty="0">
                <a:effectLst/>
                <a:latin typeface="Poppins" panose="00000500000000000000" pitchFamily="2" charset="0"/>
                <a:ea typeface="Calibri" panose="020F0502020204030204" pitchFamily="34" charset="0"/>
                <a:cs typeface="Times New Roman" panose="02020603050405020304" pitchFamily="18" charset="0"/>
              </a:rPr>
              <a:t>Shining a Light </a:t>
            </a:r>
            <a:r>
              <a:rPr lang="mi-NZ" sz="1800" b="0" i="0" kern="100" dirty="0">
                <a:effectLst/>
                <a:latin typeface="Poppins" panose="00000500000000000000" pitchFamily="2" charset="0"/>
                <a:ea typeface="Calibri" panose="020F0502020204030204" pitchFamily="34" charset="0"/>
                <a:cs typeface="Times New Roman" panose="02020603050405020304" pitchFamily="18" charset="0"/>
              </a:rPr>
              <a:t>was published. And the jury is in: system reform toward a human rights-based culture is one of the main pathways for changing the institutional culture of coercion that currently maintains restrictive practice in mental healthcare in Queensland, nationally and globally. </a:t>
            </a:r>
          </a:p>
          <a:p>
            <a:pPr>
              <a:lnSpc>
                <a:spcPct val="107000"/>
              </a:lnSpc>
              <a:spcAft>
                <a:spcPts val="800"/>
              </a:spcAft>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mi-NZ" sz="1800" kern="100" dirty="0">
                <a:effectLst/>
                <a:latin typeface="Poppins" panose="00000500000000000000" pitchFamily="2" charset="0"/>
                <a:ea typeface="Calibri" panose="020F0502020204030204" pitchFamily="34" charset="0"/>
                <a:cs typeface="Times New Roman" panose="02020603050405020304" pitchFamily="18" charset="0"/>
              </a:rPr>
              <a:t>We know that historical analysis and inquiry are important for informing the future. We align with many indigenous worldviews that assert that human experience is impacted more by a circular sense of time and less by the Western linear conceptualisation of time i.e. not simply past-present-future. This means that a person and group are at the centre of more proximal and distal impacts that are independent of time, so experiences that happened a long time ago in personal and collective history may remain extremely impactful today and for many generations. This is why truth and reconciliation processes and restorative justice cultures are so important. As we reimagine and “build the new”, we will always require an investigation of the past to examine its ongoing impact on the present. In short, historical trauma is enduring trauma unless healing and recovery are supported appropriately. </a:t>
            </a:r>
          </a:p>
          <a:p>
            <a:pPr>
              <a:lnSpc>
                <a:spcPct val="107000"/>
              </a:lnSpc>
              <a:spcAft>
                <a:spcPts val="800"/>
              </a:spcAft>
            </a:pPr>
            <a:endParaRPr lang="mi-NZ" sz="1800" b="1" kern="100" dirty="0">
              <a:effectLst/>
              <a:latin typeface="Poppins"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r>
              <a:rPr lang="mi-NZ" sz="1800" b="1" kern="100" dirty="0">
                <a:effectLst/>
                <a:latin typeface="Poppins" panose="00000500000000000000" pitchFamily="2" charset="0"/>
                <a:ea typeface="Calibri" panose="020F0502020204030204" pitchFamily="34" charset="0"/>
                <a:cs typeface="Times New Roman" panose="02020603050405020304" pitchFamily="18" charset="0"/>
              </a:rPr>
              <a:t>*Cate to introduce Bec Lang’s video, emphasising </a:t>
            </a:r>
            <a:r>
              <a:rPr lang="mi-NZ" sz="1800" b="1" kern="100" dirty="0">
                <a:effectLst/>
                <a:highlight>
                  <a:srgbClr val="FFFF00"/>
                </a:highlight>
                <a:latin typeface="Poppins" panose="00000500000000000000" pitchFamily="2" charset="0"/>
                <a:ea typeface="Calibri" panose="020F0502020204030204" pitchFamily="34" charset="0"/>
                <a:cs typeface="Times New Roman" panose="02020603050405020304" pitchFamily="18" charset="0"/>
              </a:rPr>
              <a:t>*content warning </a:t>
            </a:r>
            <a:r>
              <a:rPr lang="mi-NZ" sz="1800" b="1" kern="100" dirty="0">
                <a:effectLst/>
                <a:latin typeface="Poppins" panose="00000500000000000000" pitchFamily="2" charset="0"/>
                <a:ea typeface="Calibri" panose="020F0502020204030204" pitchFamily="34" charset="0"/>
                <a:cs typeface="Times New Roman" panose="02020603050405020304" pitchFamily="18" charset="0"/>
              </a:rPr>
              <a:t>and that *Bec has </a:t>
            </a:r>
            <a:r>
              <a:rPr lang="mi-NZ" sz="1800" b="1" kern="100" dirty="0">
                <a:effectLst/>
                <a:highlight>
                  <a:srgbClr val="FFFF00"/>
                </a:highlight>
                <a:latin typeface="Poppins" panose="00000500000000000000" pitchFamily="2" charset="0"/>
                <a:ea typeface="Calibri" panose="020F0502020204030204" pitchFamily="34" charset="0"/>
                <a:cs typeface="Times New Roman" panose="02020603050405020304" pitchFamily="18" charset="0"/>
              </a:rPr>
              <a:t>authority to represent</a:t>
            </a:r>
            <a:endParaRPr lang="en-AU" sz="18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900"/>
              </a:spcBef>
              <a:spcAft>
                <a:spcPts val="800"/>
              </a:spcAft>
            </a:pPr>
            <a:endParaRPr lang="en-AU" sz="1800" b="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259F48C5-F811-4857-BD92-76DFBDBEC7A4}" type="slidenum">
              <a:rPr lang="en-AU" smtClean="0"/>
              <a:t>4</a:t>
            </a:fld>
            <a:endParaRPr lang="en-AU"/>
          </a:p>
        </p:txBody>
      </p:sp>
    </p:spTree>
    <p:extLst>
      <p:ext uri="{BB962C8B-B14F-4D97-AF65-F5344CB8AC3E}">
        <p14:creationId xmlns:p14="http://schemas.microsoft.com/office/powerpoint/2010/main" val="1797927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rPr>
              <a:t>Compassionate Care in Psychiatry and </a:t>
            </a:r>
            <a:r>
              <a:rPr lang="en-AU" sz="1800" b="1" kern="1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Building the New early Lived Expertise influence on modern Psychiatry.</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0" dirty="0">
              <a:solidFill>
                <a:srgbClr val="111111"/>
              </a:solidFill>
              <a:effectLst/>
              <a:latin typeface="Roboto" panose="02000000000000000000"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0" dirty="0">
                <a:solidFill>
                  <a:srgbClr val="111111"/>
                </a:solidFill>
                <a:effectLst/>
                <a:latin typeface="Roboto" panose="02000000000000000000" pitchFamily="2" charset="0"/>
                <a:ea typeface="Calibri" panose="020F0502020204030204" pitchFamily="34" charset="0"/>
                <a:cs typeface="Calibri" panose="020F0502020204030204" pitchFamily="34" charset="0"/>
              </a:rPr>
              <a:t>Cate: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0" dirty="0">
              <a:solidFill>
                <a:srgbClr val="111111"/>
              </a:solidFill>
              <a:effectLst/>
              <a:latin typeface="Roboto" panose="02000000000000000000" pitchFamily="2" charset="0"/>
              <a:ea typeface="Calibri" panose="020F0502020204030204" pitchFamily="34" charset="0"/>
              <a:cs typeface="Calibri" panose="020F0502020204030204" pitchFamily="34" charset="0"/>
            </a:endParaRPr>
          </a:p>
          <a:p>
            <a:pPr>
              <a:spcBef>
                <a:spcPts val="900"/>
              </a:spcBef>
            </a:pPr>
            <a:r>
              <a:rPr lang="en-AU" sz="1800" i="1" dirty="0">
                <a:solidFill>
                  <a:srgbClr val="111111"/>
                </a:solidFill>
                <a:effectLst/>
                <a:latin typeface="Roboto" panose="02000000000000000000" pitchFamily="2" charset="0"/>
                <a:ea typeface="Calibri" panose="020F0502020204030204" pitchFamily="34" charset="0"/>
                <a:cs typeface="Aptos" panose="020B0004020202020204" pitchFamily="34" charset="0"/>
              </a:rPr>
              <a:t>Preface: Some of this content will use the language of the times for which I apologise in advance.</a:t>
            </a:r>
            <a:endParaRPr lang="en-AU" sz="1800" dirty="0">
              <a:effectLst/>
              <a:latin typeface="Aptos" panose="020B0004020202020204" pitchFamily="34" charset="0"/>
              <a:ea typeface="Calibri" panose="020F0502020204030204" pitchFamily="34" charset="0"/>
              <a:cs typeface="Aptos" panose="020B0004020202020204" pitchFamily="34" charset="0"/>
            </a:endParaRPr>
          </a:p>
          <a:p>
            <a:pPr>
              <a:spcBef>
                <a:spcPts val="900"/>
              </a:spcBef>
            </a:pPr>
            <a:r>
              <a:rPr lang="en-AU" sz="1800" dirty="0">
                <a:solidFill>
                  <a:srgbClr val="111111"/>
                </a:solidFill>
                <a:effectLst/>
                <a:latin typeface="Roboto" panose="02000000000000000000" pitchFamily="2" charset="0"/>
                <a:ea typeface="Calibri" panose="020F0502020204030204" pitchFamily="34" charset="0"/>
                <a:cs typeface="Aptos" panose="020B0004020202020204" pitchFamily="34" charset="0"/>
              </a:rPr>
              <a:t>Let’s discuss two remarkable figures in the history of mental health care who played a crucial role in developing a more humane approach to the treatment of psychiatric patients, now referred to as moral therapy. Philippe Pinel’s relationship with Jean-Baptiste </a:t>
            </a:r>
            <a:r>
              <a:rPr lang="en-AU" sz="1800" dirty="0" err="1">
                <a:solidFill>
                  <a:srgbClr val="111111"/>
                </a:solidFill>
                <a:effectLst/>
                <a:latin typeface="Roboto" panose="02000000000000000000" pitchFamily="2" charset="0"/>
                <a:ea typeface="Calibri" panose="020F0502020204030204" pitchFamily="34" charset="0"/>
                <a:cs typeface="Aptos" panose="020B0004020202020204" pitchFamily="34" charset="0"/>
              </a:rPr>
              <a:t>Pussin</a:t>
            </a:r>
            <a:r>
              <a:rPr lang="en-AU" sz="1800" dirty="0">
                <a:solidFill>
                  <a:srgbClr val="111111"/>
                </a:solidFill>
                <a:effectLst/>
                <a:latin typeface="Roboto" panose="02000000000000000000" pitchFamily="2" charset="0"/>
                <a:ea typeface="Calibri" panose="020F0502020204030204" pitchFamily="34" charset="0"/>
                <a:cs typeface="Aptos" panose="020B0004020202020204" pitchFamily="34" charset="0"/>
              </a:rPr>
              <a:t> is an early example of lived expertise influencing and benefiting the outcomes of those in their care.</a:t>
            </a:r>
            <a:endParaRPr lang="en-AU" sz="1800" dirty="0">
              <a:effectLst/>
              <a:latin typeface="Aptos" panose="020B0004020202020204" pitchFamily="34" charset="0"/>
              <a:ea typeface="Calibri" panose="020F0502020204030204" pitchFamily="34" charset="0"/>
              <a:cs typeface="Aptos" panose="020B0004020202020204" pitchFamily="34" charset="0"/>
            </a:endParaRPr>
          </a:p>
          <a:p>
            <a:pPr>
              <a:spcBef>
                <a:spcPts val="900"/>
              </a:spcBef>
            </a:pPr>
            <a:r>
              <a:rPr lang="en-AU" sz="1800" dirty="0">
                <a:solidFill>
                  <a:srgbClr val="111111"/>
                </a:solidFill>
                <a:effectLst/>
                <a:latin typeface="Roboto" panose="02000000000000000000" pitchFamily="2" charset="0"/>
                <a:ea typeface="Calibri" panose="020F0502020204030204" pitchFamily="34" charset="0"/>
                <a:cs typeface="Aptos" panose="020B0004020202020204" pitchFamily="34" charset="0"/>
              </a:rPr>
              <a:t>Jean-Baptiste </a:t>
            </a:r>
            <a:r>
              <a:rPr lang="en-AU" sz="1800" dirty="0" err="1">
                <a:solidFill>
                  <a:srgbClr val="111111"/>
                </a:solidFill>
                <a:effectLst/>
                <a:latin typeface="Roboto" panose="02000000000000000000" pitchFamily="2" charset="0"/>
                <a:ea typeface="Calibri" panose="020F0502020204030204" pitchFamily="34" charset="0"/>
                <a:cs typeface="Aptos" panose="020B0004020202020204" pitchFamily="34" charset="0"/>
              </a:rPr>
              <a:t>Pussin</a:t>
            </a:r>
            <a:r>
              <a:rPr lang="en-AU" sz="1800" dirty="0">
                <a:solidFill>
                  <a:srgbClr val="111111"/>
                </a:solidFill>
                <a:effectLst/>
                <a:latin typeface="Roboto" panose="02000000000000000000" pitchFamily="2" charset="0"/>
                <a:ea typeface="Calibri" panose="020F0502020204030204" pitchFamily="34" charset="0"/>
                <a:cs typeface="Aptos" panose="020B0004020202020204" pitchFamily="34" charset="0"/>
              </a:rPr>
              <a:t> was a significant figure in the evolution of mental health care in France. Born in 1746, he initially worked as a tanner. His life took a pivotal turn when he was hospitalised at </a:t>
            </a:r>
            <a:r>
              <a:rPr lang="en-AU" sz="1800" dirty="0" err="1">
                <a:solidFill>
                  <a:srgbClr val="111111"/>
                </a:solidFill>
                <a:effectLst/>
                <a:latin typeface="Roboto" panose="02000000000000000000" pitchFamily="2" charset="0"/>
                <a:ea typeface="Calibri" panose="020F0502020204030204" pitchFamily="34" charset="0"/>
                <a:cs typeface="Aptos" panose="020B0004020202020204" pitchFamily="34" charset="0"/>
              </a:rPr>
              <a:t>Bicêtre</a:t>
            </a:r>
            <a:r>
              <a:rPr lang="en-AU" sz="1800" dirty="0">
                <a:solidFill>
                  <a:srgbClr val="111111"/>
                </a:solidFill>
                <a:effectLst/>
                <a:latin typeface="Roboto" panose="02000000000000000000" pitchFamily="2" charset="0"/>
                <a:ea typeface="Calibri" panose="020F0502020204030204" pitchFamily="34" charset="0"/>
                <a:cs typeface="Aptos" panose="020B0004020202020204" pitchFamily="34" charset="0"/>
              </a:rPr>
              <a:t> Hospital in 1771 due to scrofula, a form of tuberculosis. After receiving treatment, he was recruited to work at the hospital in 1780. By 1784, </a:t>
            </a:r>
            <a:r>
              <a:rPr lang="en-AU" sz="1800" dirty="0" err="1">
                <a:solidFill>
                  <a:srgbClr val="111111"/>
                </a:solidFill>
                <a:effectLst/>
                <a:latin typeface="Roboto" panose="02000000000000000000" pitchFamily="2" charset="0"/>
                <a:ea typeface="Calibri" panose="020F0502020204030204" pitchFamily="34" charset="0"/>
                <a:cs typeface="Aptos" panose="020B0004020202020204" pitchFamily="34" charset="0"/>
              </a:rPr>
              <a:t>Pussin</a:t>
            </a:r>
            <a:r>
              <a:rPr lang="en-AU" sz="1800" dirty="0">
                <a:solidFill>
                  <a:srgbClr val="111111"/>
                </a:solidFill>
                <a:effectLst/>
                <a:latin typeface="Roboto" panose="02000000000000000000" pitchFamily="2" charset="0"/>
                <a:ea typeface="Calibri" panose="020F0502020204030204" pitchFamily="34" charset="0"/>
                <a:cs typeface="Aptos" panose="020B0004020202020204" pitchFamily="34" charset="0"/>
              </a:rPr>
              <a:t> became the superintendent of the mental health ward, where he implemented more humane treatment practices. He was known for his empathetic approach and engaged in psychological work with patients, focusing on their well-being.</a:t>
            </a:r>
            <a:endParaRPr lang="en-AU" sz="1800" dirty="0">
              <a:effectLst/>
              <a:latin typeface="Aptos" panose="020B0004020202020204" pitchFamily="34" charset="0"/>
              <a:ea typeface="Calibri" panose="020F0502020204030204" pitchFamily="34" charset="0"/>
              <a:cs typeface="Aptos" panose="020B0004020202020204" pitchFamily="34" charset="0"/>
            </a:endParaRPr>
          </a:p>
          <a:p>
            <a:pPr>
              <a:spcBef>
                <a:spcPts val="900"/>
              </a:spcBef>
            </a:pPr>
            <a:r>
              <a:rPr lang="en-AU" sz="1800" dirty="0">
                <a:solidFill>
                  <a:srgbClr val="111111"/>
                </a:solidFill>
                <a:effectLst/>
                <a:latin typeface="Roboto" panose="02000000000000000000" pitchFamily="2" charset="0"/>
                <a:ea typeface="Calibri" panose="020F0502020204030204" pitchFamily="34" charset="0"/>
                <a:cs typeface="Aptos" panose="020B0004020202020204" pitchFamily="34" charset="0"/>
              </a:rPr>
              <a:t>Philippe Pinel graduated from medicine in 1773 and practiced in Montpellier. In Paris, he was initially refused a license to practice, so he earned a living as a medical writer, translator, and mathematics tutor. In 1784, he was appointed editor of </a:t>
            </a:r>
            <a:r>
              <a:rPr lang="en-AU" sz="1800" i="1" dirty="0">
                <a:solidFill>
                  <a:srgbClr val="111111"/>
                </a:solidFill>
                <a:effectLst/>
                <a:latin typeface="Roboto" panose="02000000000000000000" pitchFamily="2" charset="0"/>
                <a:ea typeface="Calibri" panose="020F0502020204030204" pitchFamily="34" charset="0"/>
                <a:cs typeface="Aptos" panose="020B0004020202020204" pitchFamily="34" charset="0"/>
              </a:rPr>
              <a:t>Gazette de santé</a:t>
            </a:r>
            <a:r>
              <a:rPr lang="en-AU" sz="1800" dirty="0">
                <a:solidFill>
                  <a:srgbClr val="111111"/>
                </a:solidFill>
                <a:effectLst/>
                <a:latin typeface="Roboto" panose="02000000000000000000" pitchFamily="2" charset="0"/>
                <a:ea typeface="Calibri" panose="020F0502020204030204" pitchFamily="34" charset="0"/>
                <a:cs typeface="Aptos" panose="020B0004020202020204" pitchFamily="34" charset="0"/>
              </a:rPr>
              <a:t>. Troubled by a friend’s suicide, he concentrated on mental ill health. From 1786 to 1793, he worked at the Maison de </a:t>
            </a:r>
            <a:r>
              <a:rPr lang="en-AU" sz="1800" dirty="0" err="1">
                <a:solidFill>
                  <a:srgbClr val="111111"/>
                </a:solidFill>
                <a:effectLst/>
                <a:latin typeface="Roboto" panose="02000000000000000000" pitchFamily="2" charset="0"/>
                <a:ea typeface="Calibri" panose="020F0502020204030204" pitchFamily="34" charset="0"/>
                <a:cs typeface="Aptos" panose="020B0004020202020204" pitchFamily="34" charset="0"/>
              </a:rPr>
              <a:t>Belhomme</a:t>
            </a:r>
            <a:r>
              <a:rPr lang="en-AU" sz="1800" dirty="0">
                <a:solidFill>
                  <a:srgbClr val="111111"/>
                </a:solidFill>
                <a:effectLst/>
                <a:latin typeface="Roboto" panose="02000000000000000000" pitchFamily="2" charset="0"/>
                <a:ea typeface="Calibri" panose="020F0502020204030204" pitchFamily="34" charset="0"/>
                <a:cs typeface="Aptos" panose="020B0004020202020204" pitchFamily="34" charset="0"/>
              </a:rPr>
              <a:t>, a “private madhouse.”</a:t>
            </a:r>
            <a:endParaRPr lang="en-AU" sz="1800" dirty="0">
              <a:effectLst/>
              <a:latin typeface="Aptos" panose="020B0004020202020204" pitchFamily="34" charset="0"/>
              <a:ea typeface="Calibri" panose="020F0502020204030204" pitchFamily="34" charset="0"/>
              <a:cs typeface="Aptos" panose="020B0004020202020204" pitchFamily="34" charset="0"/>
            </a:endParaRPr>
          </a:p>
          <a:p>
            <a:pPr>
              <a:spcBef>
                <a:spcPts val="900"/>
              </a:spcBef>
            </a:pPr>
            <a:r>
              <a:rPr lang="en-AU" sz="1800" dirty="0">
                <a:solidFill>
                  <a:srgbClr val="111111"/>
                </a:solidFill>
                <a:effectLst/>
                <a:latin typeface="Roboto" panose="02000000000000000000" pitchFamily="2" charset="0"/>
                <a:ea typeface="Calibri" panose="020F0502020204030204" pitchFamily="34" charset="0"/>
                <a:cs typeface="Aptos" panose="020B0004020202020204" pitchFamily="34" charset="0"/>
              </a:rPr>
              <a:t>In 1793, at the age of forty-eight, Pinel was appointed senior physician at the </a:t>
            </a:r>
            <a:r>
              <a:rPr lang="en-AU" sz="1800" dirty="0" err="1">
                <a:solidFill>
                  <a:srgbClr val="111111"/>
                </a:solidFill>
                <a:effectLst/>
                <a:latin typeface="Roboto" panose="02000000000000000000" pitchFamily="2" charset="0"/>
                <a:ea typeface="Calibri" panose="020F0502020204030204" pitchFamily="34" charset="0"/>
                <a:cs typeface="Aptos" panose="020B0004020202020204" pitchFamily="34" charset="0"/>
              </a:rPr>
              <a:t>Bicêtre</a:t>
            </a:r>
            <a:r>
              <a:rPr lang="en-AU" sz="1800" dirty="0">
                <a:solidFill>
                  <a:srgbClr val="111111"/>
                </a:solidFill>
                <a:effectLst/>
                <a:latin typeface="Roboto" panose="02000000000000000000" pitchFamily="2" charset="0"/>
                <a:ea typeface="Calibri" panose="020F0502020204030204" pitchFamily="34" charset="0"/>
                <a:cs typeface="Aptos" panose="020B0004020202020204" pitchFamily="34" charset="0"/>
              </a:rPr>
              <a:t> Hospital, where hundreds of male patients, including many diagnosed as insane but mostly afflicted with dementia, syphilis, and paralysis, were treated. A majority of “asylums” physically abused patients, keeping them naked and chained to the walls as the first line of treatment.</a:t>
            </a:r>
            <a:endParaRPr lang="en-AU" sz="1800" dirty="0">
              <a:effectLst/>
              <a:latin typeface="Aptos" panose="020B0004020202020204" pitchFamily="34" charset="0"/>
              <a:ea typeface="Calibri" panose="020F0502020204030204" pitchFamily="34" charset="0"/>
              <a:cs typeface="Aptos" panose="020B0004020202020204" pitchFamily="34" charset="0"/>
            </a:endParaRPr>
          </a:p>
          <a:p>
            <a:pPr>
              <a:spcBef>
                <a:spcPts val="900"/>
              </a:spcBef>
            </a:pPr>
            <a:r>
              <a:rPr lang="en-AU" sz="1800" dirty="0" err="1">
                <a:solidFill>
                  <a:srgbClr val="111111"/>
                </a:solidFill>
                <a:effectLst/>
                <a:latin typeface="Roboto" panose="02000000000000000000" pitchFamily="2" charset="0"/>
                <a:ea typeface="Calibri" panose="020F0502020204030204" pitchFamily="34" charset="0"/>
                <a:cs typeface="Aptos" panose="020B0004020202020204" pitchFamily="34" charset="0"/>
              </a:rPr>
              <a:t>Pussin’s</a:t>
            </a:r>
            <a:r>
              <a:rPr lang="en-AU" sz="1800" dirty="0">
                <a:solidFill>
                  <a:srgbClr val="111111"/>
                </a:solidFill>
                <a:effectLst/>
                <a:latin typeface="Roboto" panose="02000000000000000000" pitchFamily="2" charset="0"/>
                <a:ea typeface="Calibri" panose="020F0502020204030204" pitchFamily="34" charset="0"/>
                <a:cs typeface="Aptos" panose="020B0004020202020204" pitchFamily="34" charset="0"/>
              </a:rPr>
              <a:t> methods caught the attention of Pinel. Pinel was impressed by </a:t>
            </a:r>
            <a:r>
              <a:rPr lang="en-AU" sz="1800" dirty="0" err="1">
                <a:solidFill>
                  <a:srgbClr val="111111"/>
                </a:solidFill>
                <a:effectLst/>
                <a:latin typeface="Roboto" panose="02000000000000000000" pitchFamily="2" charset="0"/>
                <a:ea typeface="Calibri" panose="020F0502020204030204" pitchFamily="34" charset="0"/>
                <a:cs typeface="Aptos" panose="020B0004020202020204" pitchFamily="34" charset="0"/>
              </a:rPr>
              <a:t>Pussin’s</a:t>
            </a:r>
            <a:r>
              <a:rPr lang="en-AU" sz="1800" dirty="0">
                <a:solidFill>
                  <a:srgbClr val="111111"/>
                </a:solidFill>
                <a:effectLst/>
                <a:latin typeface="Roboto" panose="02000000000000000000" pitchFamily="2" charset="0"/>
                <a:ea typeface="Calibri" panose="020F0502020204030204" pitchFamily="34" charset="0"/>
                <a:cs typeface="Aptos" panose="020B0004020202020204" pitchFamily="34" charset="0"/>
              </a:rPr>
              <a:t> insights and the positive outcomes of his treatment strategies. Their collaboration was crucial in advancing the concept of moral treatment. Pinel collaborated closely with </a:t>
            </a:r>
            <a:r>
              <a:rPr lang="en-AU" sz="1800" dirty="0" err="1">
                <a:solidFill>
                  <a:srgbClr val="111111"/>
                </a:solidFill>
                <a:effectLst/>
                <a:latin typeface="Roboto" panose="02000000000000000000" pitchFamily="2" charset="0"/>
                <a:ea typeface="Calibri" panose="020F0502020204030204" pitchFamily="34" charset="0"/>
                <a:cs typeface="Aptos" panose="020B0004020202020204" pitchFamily="34" charset="0"/>
              </a:rPr>
              <a:t>Pussin</a:t>
            </a:r>
            <a:r>
              <a:rPr lang="en-AU" sz="1800" dirty="0">
                <a:solidFill>
                  <a:srgbClr val="111111"/>
                </a:solidFill>
                <a:effectLst/>
                <a:latin typeface="Roboto" panose="02000000000000000000" pitchFamily="2" charset="0"/>
                <a:ea typeface="Calibri" panose="020F0502020204030204" pitchFamily="34" charset="0"/>
                <a:cs typeface="Aptos" panose="020B0004020202020204" pitchFamily="34" charset="0"/>
              </a:rPr>
              <a:t>, learning from </a:t>
            </a:r>
            <a:r>
              <a:rPr lang="en-AU" sz="1800" dirty="0" err="1">
                <a:solidFill>
                  <a:srgbClr val="111111"/>
                </a:solidFill>
                <a:effectLst/>
                <a:latin typeface="Roboto" panose="02000000000000000000" pitchFamily="2" charset="0"/>
                <a:ea typeface="Calibri" panose="020F0502020204030204" pitchFamily="34" charset="0"/>
                <a:cs typeface="Aptos" panose="020B0004020202020204" pitchFamily="34" charset="0"/>
              </a:rPr>
              <a:t>Pussin’s</a:t>
            </a:r>
            <a:r>
              <a:rPr lang="en-AU" sz="1800" dirty="0">
                <a:solidFill>
                  <a:srgbClr val="111111"/>
                </a:solidFill>
                <a:effectLst/>
                <a:latin typeface="Roboto" panose="02000000000000000000" pitchFamily="2" charset="0"/>
                <a:ea typeface="Calibri" panose="020F0502020204030204" pitchFamily="34" charset="0"/>
                <a:cs typeface="Aptos" panose="020B0004020202020204" pitchFamily="34" charset="0"/>
              </a:rPr>
              <a:t> unique understanding of the patients, having lived among them day and night. </a:t>
            </a:r>
            <a:r>
              <a:rPr lang="en-AU" sz="1800" dirty="0" err="1">
                <a:solidFill>
                  <a:srgbClr val="111111"/>
                </a:solidFill>
                <a:effectLst/>
                <a:latin typeface="Roboto" panose="02000000000000000000" pitchFamily="2" charset="0"/>
                <a:ea typeface="Calibri" panose="020F0502020204030204" pitchFamily="34" charset="0"/>
                <a:cs typeface="Aptos" panose="020B0004020202020204" pitchFamily="34" charset="0"/>
              </a:rPr>
              <a:t>Pussin’s</a:t>
            </a:r>
            <a:r>
              <a:rPr lang="en-AU" sz="1800" dirty="0">
                <a:solidFill>
                  <a:srgbClr val="111111"/>
                </a:solidFill>
                <a:effectLst/>
                <a:latin typeface="Roboto" panose="02000000000000000000" pitchFamily="2" charset="0"/>
                <a:ea typeface="Calibri" panose="020F0502020204030204" pitchFamily="34" charset="0"/>
                <a:cs typeface="Aptos" panose="020B0004020202020204" pitchFamily="34" charset="0"/>
              </a:rPr>
              <a:t> insights into their behaviours and needs were invaluable. He often defined the psychological approaches used in their care, knowing when to be gentle and when to assert authority.</a:t>
            </a:r>
            <a:endParaRPr lang="en-AU" sz="1800" dirty="0">
              <a:effectLst/>
              <a:latin typeface="Aptos" panose="020B0004020202020204" pitchFamily="34" charset="0"/>
              <a:ea typeface="Calibri" panose="020F0502020204030204" pitchFamily="34" charset="0"/>
              <a:cs typeface="Aptos" panose="020B0004020202020204" pitchFamily="34" charset="0"/>
            </a:endParaRPr>
          </a:p>
          <a:p>
            <a:pPr>
              <a:spcBef>
                <a:spcPts val="900"/>
              </a:spcBef>
            </a:pPr>
            <a:r>
              <a:rPr lang="en-AU" sz="1800" dirty="0">
                <a:solidFill>
                  <a:srgbClr val="111111"/>
                </a:solidFill>
                <a:effectLst/>
                <a:latin typeface="Roboto" panose="02000000000000000000" pitchFamily="2" charset="0"/>
                <a:ea typeface="Calibri" panose="020F0502020204030204" pitchFamily="34" charset="0"/>
                <a:cs typeface="Aptos" panose="020B0004020202020204" pitchFamily="34" charset="0"/>
              </a:rPr>
              <a:t>Pinel was a passionate advocate for the abolition of shackling mental health patients. He believed that everyone deserves dignity and respect, regardless of their mental health status. His efforts were instrumental in humanising the treatment of those who had been marginalised and mistreated. While Pinel is often credited with the dramatic act of liberating patients from their chains, it was </a:t>
            </a:r>
            <a:r>
              <a:rPr lang="en-AU" sz="1800" dirty="0" err="1">
                <a:solidFill>
                  <a:srgbClr val="111111"/>
                </a:solidFill>
                <a:effectLst/>
                <a:latin typeface="Roboto" panose="02000000000000000000" pitchFamily="2" charset="0"/>
                <a:ea typeface="Calibri" panose="020F0502020204030204" pitchFamily="34" charset="0"/>
                <a:cs typeface="Aptos" panose="020B0004020202020204" pitchFamily="34" charset="0"/>
              </a:rPr>
              <a:t>Pussin</a:t>
            </a:r>
            <a:r>
              <a:rPr lang="en-AU" sz="1800" dirty="0">
                <a:solidFill>
                  <a:srgbClr val="111111"/>
                </a:solidFill>
                <a:effectLst/>
                <a:latin typeface="Roboto" panose="02000000000000000000" pitchFamily="2" charset="0"/>
                <a:ea typeface="Calibri" panose="020F0502020204030204" pitchFamily="34" charset="0"/>
                <a:cs typeface="Aptos" panose="020B0004020202020204" pitchFamily="34" charset="0"/>
              </a:rPr>
              <a:t> who advocated and banned the use of shackles in 1797, after Pinel had moved on to Salpêtrière Hospital. While “surprisingly” Pinel noted that </a:t>
            </a:r>
            <a:r>
              <a:rPr lang="en-AU" sz="1800" dirty="0" err="1">
                <a:solidFill>
                  <a:srgbClr val="111111"/>
                </a:solidFill>
                <a:effectLst/>
                <a:latin typeface="Roboto" panose="02000000000000000000" pitchFamily="2" charset="0"/>
                <a:ea typeface="Calibri" panose="020F0502020204030204" pitchFamily="34" charset="0"/>
                <a:cs typeface="Aptos" panose="020B0004020202020204" pitchFamily="34" charset="0"/>
              </a:rPr>
              <a:t>Pussin’s</a:t>
            </a:r>
            <a:r>
              <a:rPr lang="en-AU" sz="1800" dirty="0">
                <a:solidFill>
                  <a:srgbClr val="111111"/>
                </a:solidFill>
                <a:effectLst/>
                <a:latin typeface="Roboto" panose="02000000000000000000" pitchFamily="2" charset="0"/>
                <a:ea typeface="Calibri" panose="020F0502020204030204" pitchFamily="34" charset="0"/>
                <a:cs typeface="Aptos" panose="020B0004020202020204" pitchFamily="34" charset="0"/>
              </a:rPr>
              <a:t> patients fared better when not chained to the wall, straight jackets and isolation were still used</a:t>
            </a:r>
            <a:r>
              <a:rPr lang="en-A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AU" sz="1800" dirty="0">
                <a:solidFill>
                  <a:srgbClr val="111111"/>
                </a:solidFill>
                <a:effectLst/>
                <a:latin typeface="Roboto" panose="02000000000000000000" pitchFamily="2" charset="0"/>
                <a:ea typeface="Calibri" panose="020F0502020204030204" pitchFamily="34" charset="0"/>
                <a:cs typeface="Aptos" panose="020B0004020202020204" pitchFamily="34" charset="0"/>
              </a:rPr>
              <a:t>. While these treatments were not ideal, the </a:t>
            </a:r>
            <a:r>
              <a:rPr lang="en-AU" sz="1800" dirty="0" err="1">
                <a:solidFill>
                  <a:srgbClr val="111111"/>
                </a:solidFill>
                <a:effectLst/>
                <a:latin typeface="Roboto" panose="02000000000000000000" pitchFamily="2" charset="0"/>
                <a:ea typeface="Calibri" panose="020F0502020204030204" pitchFamily="34" charset="0"/>
                <a:cs typeface="Aptos" panose="020B0004020202020204" pitchFamily="34" charset="0"/>
              </a:rPr>
              <a:t>Bicêtre</a:t>
            </a:r>
            <a:r>
              <a:rPr lang="en-AU" sz="1800" dirty="0">
                <a:solidFill>
                  <a:srgbClr val="111111"/>
                </a:solidFill>
                <a:effectLst/>
                <a:latin typeface="Roboto" panose="02000000000000000000" pitchFamily="2" charset="0"/>
                <a:ea typeface="Calibri" panose="020F0502020204030204" pitchFamily="34" charset="0"/>
                <a:cs typeface="Aptos" panose="020B0004020202020204" pitchFamily="34" charset="0"/>
              </a:rPr>
              <a:t> Hospital boasted a 90% cure rate provided the patient had not been treated at another hospital first.</a:t>
            </a:r>
            <a:endParaRPr lang="en-AU" sz="1800" dirty="0">
              <a:effectLst/>
              <a:latin typeface="Aptos" panose="020B0004020202020204" pitchFamily="34" charset="0"/>
              <a:ea typeface="Calibri" panose="020F0502020204030204" pitchFamily="34" charset="0"/>
              <a:cs typeface="Aptos" panose="020B0004020202020204" pitchFamily="34" charset="0"/>
            </a:endParaRPr>
          </a:p>
          <a:p>
            <a:pPr>
              <a:lnSpc>
                <a:spcPct val="107000"/>
              </a:lnSpc>
              <a:spcAft>
                <a:spcPts val="800"/>
              </a:spcAf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AU" dirty="0"/>
          </a:p>
        </p:txBody>
      </p:sp>
      <p:sp>
        <p:nvSpPr>
          <p:cNvPr id="4" name="Slide Number Placeholder 3"/>
          <p:cNvSpPr>
            <a:spLocks noGrp="1"/>
          </p:cNvSpPr>
          <p:nvPr>
            <p:ph type="sldNum" sz="quarter" idx="5"/>
          </p:nvPr>
        </p:nvSpPr>
        <p:spPr/>
        <p:txBody>
          <a:bodyPr/>
          <a:lstStyle/>
          <a:p>
            <a:fld id="{259F48C5-F811-4857-BD92-76DFBDBEC7A4}" type="slidenum">
              <a:rPr lang="en-AU" smtClean="0"/>
              <a:t>5</a:t>
            </a:fld>
            <a:endParaRPr lang="en-AU"/>
          </a:p>
        </p:txBody>
      </p:sp>
    </p:spTree>
    <p:extLst>
      <p:ext uri="{BB962C8B-B14F-4D97-AF65-F5344CB8AC3E}">
        <p14:creationId xmlns:p14="http://schemas.microsoft.com/office/powerpoint/2010/main" val="1909513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err="1"/>
              <a:t>Pussin</a:t>
            </a:r>
            <a:r>
              <a:rPr lang="en-AU" dirty="0"/>
              <a:t> quote: “</a:t>
            </a:r>
            <a:r>
              <a:rPr lang="en-AU" sz="1200" kern="0" dirty="0" err="1">
                <a:solidFill>
                  <a:srgbClr val="111111"/>
                </a:solidFill>
                <a:effectLst/>
                <a:latin typeface="Roboto" panose="02000000000000000000" pitchFamily="2" charset="0"/>
                <a:ea typeface="Calibri" panose="020F0502020204030204" pitchFamily="34" charset="0"/>
                <a:cs typeface="Calibri" panose="020F0502020204030204" pitchFamily="34" charset="0"/>
              </a:rPr>
              <a:t>Pussin’s</a:t>
            </a:r>
            <a:r>
              <a:rPr lang="en-AU" sz="1200" kern="0" dirty="0">
                <a:solidFill>
                  <a:srgbClr val="111111"/>
                </a:solidFill>
                <a:effectLst/>
                <a:latin typeface="Roboto" panose="02000000000000000000" pitchFamily="2" charset="0"/>
                <a:ea typeface="Calibri" panose="020F0502020204030204" pitchFamily="34" charset="0"/>
                <a:cs typeface="Calibri" panose="020F0502020204030204" pitchFamily="34" charset="0"/>
              </a:rPr>
              <a:t> legacy of compassion and understanding in mental health care continues to influence contemporary practices. His focus on humane treatment and the individual needs of patients resonates strongly with today’s emphasis on holistic, patient-centred care. The evolution from his time to now reflects a growing recognition of the complexity of mental health and the importance of treating individuals with respect and empathy.”</a:t>
            </a:r>
          </a:p>
          <a:p>
            <a:endParaRPr lang="en-AU" dirty="0"/>
          </a:p>
        </p:txBody>
      </p:sp>
      <p:sp>
        <p:nvSpPr>
          <p:cNvPr id="4" name="Slide Number Placeholder 3"/>
          <p:cNvSpPr>
            <a:spLocks noGrp="1"/>
          </p:cNvSpPr>
          <p:nvPr>
            <p:ph type="sldNum" sz="quarter" idx="5"/>
          </p:nvPr>
        </p:nvSpPr>
        <p:spPr/>
        <p:txBody>
          <a:bodyPr/>
          <a:lstStyle/>
          <a:p>
            <a:fld id="{259F48C5-F811-4857-BD92-76DFBDBEC7A4}" type="slidenum">
              <a:rPr lang="en-AU" smtClean="0"/>
              <a:t>6</a:t>
            </a:fld>
            <a:endParaRPr lang="en-AU"/>
          </a:p>
        </p:txBody>
      </p:sp>
    </p:spTree>
    <p:extLst>
      <p:ext uri="{BB962C8B-B14F-4D97-AF65-F5344CB8AC3E}">
        <p14:creationId xmlns:p14="http://schemas.microsoft.com/office/powerpoint/2010/main" val="584396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5FE16-F761-C27E-EBBF-6EA1A0882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CE7DCD-9DB3-C55D-8AEC-BACA1006B7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A4B0B0-410F-1F2B-00DC-DA7AE69205BE}"/>
              </a:ext>
            </a:extLst>
          </p:cNvPr>
          <p:cNvSpPr>
            <a:spLocks noGrp="1"/>
          </p:cNvSpPr>
          <p:nvPr>
            <p:ph type="body" idx="1"/>
          </p:nvPr>
        </p:nvSpPr>
        <p:spPr/>
        <p:txBody>
          <a:bodyPr/>
          <a:lstStyle/>
          <a:p>
            <a:pPr>
              <a:spcBef>
                <a:spcPts val="900"/>
              </a:spcBef>
            </a:pPr>
            <a:r>
              <a:rPr lang="en-AU" sz="1200" dirty="0">
                <a:solidFill>
                  <a:srgbClr val="111111"/>
                </a:solidFill>
                <a:effectLst/>
                <a:latin typeface="Roboto" panose="02000000000000000000" pitchFamily="2" charset="0"/>
                <a:ea typeface="Calibri" panose="020F0502020204030204" pitchFamily="34" charset="0"/>
                <a:cs typeface="Aptos" panose="020B0004020202020204" pitchFamily="34" charset="0"/>
              </a:rPr>
              <a:t>This story has been romanticised over the years, celebrated in art and textbooks, but it’s</a:t>
            </a:r>
            <a:r>
              <a:rPr lang="en-AU"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AU" sz="1200" dirty="0">
                <a:solidFill>
                  <a:srgbClr val="111111"/>
                </a:solidFill>
                <a:effectLst/>
                <a:latin typeface="Roboto" panose="02000000000000000000" pitchFamily="2" charset="0"/>
                <a:ea typeface="Calibri" panose="020F0502020204030204" pitchFamily="34" charset="0"/>
                <a:cs typeface="Aptos" panose="020B0004020202020204" pitchFamily="34" charset="0"/>
              </a:rPr>
              <a:t> essential to recognise </a:t>
            </a:r>
            <a:r>
              <a:rPr lang="en-AU" sz="1200" dirty="0" err="1">
                <a:solidFill>
                  <a:srgbClr val="111111"/>
                </a:solidFill>
                <a:effectLst/>
                <a:latin typeface="Roboto" panose="02000000000000000000" pitchFamily="2" charset="0"/>
                <a:ea typeface="Calibri" panose="020F0502020204030204" pitchFamily="34" charset="0"/>
                <a:cs typeface="Aptos" panose="020B0004020202020204" pitchFamily="34" charset="0"/>
              </a:rPr>
              <a:t>Pussin’s</a:t>
            </a:r>
            <a:r>
              <a:rPr lang="en-AU" sz="1200" dirty="0">
                <a:solidFill>
                  <a:srgbClr val="111111"/>
                </a:solidFill>
                <a:effectLst/>
                <a:latin typeface="Roboto" panose="02000000000000000000" pitchFamily="2" charset="0"/>
                <a:ea typeface="Calibri" panose="020F0502020204030204" pitchFamily="34" charset="0"/>
                <a:cs typeface="Aptos" panose="020B0004020202020204" pitchFamily="34" charset="0"/>
              </a:rPr>
              <a:t> vital role in this transformation. </a:t>
            </a:r>
            <a:r>
              <a:rPr lang="en-AU" sz="1200" dirty="0" err="1">
                <a:solidFill>
                  <a:srgbClr val="111111"/>
                </a:solidFill>
                <a:effectLst/>
                <a:latin typeface="Roboto" panose="02000000000000000000" pitchFamily="2" charset="0"/>
                <a:ea typeface="Calibri" panose="020F0502020204030204" pitchFamily="34" charset="0"/>
                <a:cs typeface="Aptos" panose="020B0004020202020204" pitchFamily="34" charset="0"/>
              </a:rPr>
              <a:t>Pussin’s</a:t>
            </a:r>
            <a:r>
              <a:rPr lang="en-AU" sz="1200" dirty="0">
                <a:solidFill>
                  <a:srgbClr val="111111"/>
                </a:solidFill>
                <a:effectLst/>
                <a:latin typeface="Roboto" panose="02000000000000000000" pitchFamily="2" charset="0"/>
                <a:ea typeface="Calibri" panose="020F0502020204030204" pitchFamily="34" charset="0"/>
                <a:cs typeface="Aptos" panose="020B0004020202020204" pitchFamily="34" charset="0"/>
              </a:rPr>
              <a:t> life and work exemplify the shift towards understanding mental ill health as a condition requiring care and compassion, rather than punishment or confinement. His legacy continues to influence modern psychiatric practices.</a:t>
            </a:r>
            <a:endParaRPr lang="en-AU" sz="1200" dirty="0">
              <a:effectLst/>
              <a:latin typeface="Aptos" panose="020B0004020202020204" pitchFamily="34" charset="0"/>
              <a:ea typeface="Calibri" panose="020F0502020204030204" pitchFamily="34" charset="0"/>
              <a:cs typeface="Aptos" panose="020B0004020202020204" pitchFamily="34" charset="0"/>
            </a:endParaRPr>
          </a:p>
          <a:p>
            <a:pPr>
              <a:spcBef>
                <a:spcPts val="900"/>
              </a:spcBef>
            </a:pPr>
            <a:r>
              <a:rPr lang="en-AU" sz="1200" dirty="0">
                <a:solidFill>
                  <a:srgbClr val="111111"/>
                </a:solidFill>
                <a:effectLst/>
                <a:latin typeface="Roboto" panose="02000000000000000000" pitchFamily="2" charset="0"/>
                <a:ea typeface="Calibri" panose="020F0502020204030204" pitchFamily="34" charset="0"/>
                <a:cs typeface="Aptos" panose="020B0004020202020204" pitchFamily="34" charset="0"/>
              </a:rPr>
              <a:t>Often called the “father of modern psychiatry,” Pinel made significant contributions to the classification of mental disorders. Pinel’s commitment to humane treatment and his collaborative spirit with </a:t>
            </a:r>
            <a:r>
              <a:rPr lang="en-AU" sz="1200" dirty="0" err="1">
                <a:solidFill>
                  <a:srgbClr val="111111"/>
                </a:solidFill>
                <a:effectLst/>
                <a:latin typeface="Roboto" panose="02000000000000000000" pitchFamily="2" charset="0"/>
                <a:ea typeface="Calibri" panose="020F0502020204030204" pitchFamily="34" charset="0"/>
                <a:cs typeface="Aptos" panose="020B0004020202020204" pitchFamily="34" charset="0"/>
              </a:rPr>
              <a:t>Pussin</a:t>
            </a:r>
            <a:r>
              <a:rPr lang="en-AU" sz="1200" dirty="0">
                <a:solidFill>
                  <a:srgbClr val="111111"/>
                </a:solidFill>
                <a:effectLst/>
                <a:latin typeface="Roboto" panose="02000000000000000000" pitchFamily="2" charset="0"/>
                <a:ea typeface="Calibri" panose="020F0502020204030204" pitchFamily="34" charset="0"/>
                <a:cs typeface="Aptos" panose="020B0004020202020204" pitchFamily="34" charset="0"/>
              </a:rPr>
              <a:t> not only changed the lives of countless individuals but also transformed the landscape of mental health care. His work laid the foundation for how we understand and treat mental ill health today. Pinel acknowledged </a:t>
            </a:r>
            <a:r>
              <a:rPr lang="en-AU" sz="1200" dirty="0" err="1">
                <a:solidFill>
                  <a:srgbClr val="111111"/>
                </a:solidFill>
                <a:effectLst/>
                <a:latin typeface="Roboto" panose="02000000000000000000" pitchFamily="2" charset="0"/>
                <a:ea typeface="Calibri" panose="020F0502020204030204" pitchFamily="34" charset="0"/>
                <a:cs typeface="Aptos" panose="020B0004020202020204" pitchFamily="34" charset="0"/>
              </a:rPr>
              <a:t>Pussin’s</a:t>
            </a:r>
            <a:r>
              <a:rPr lang="en-AU" sz="1200" dirty="0">
                <a:solidFill>
                  <a:srgbClr val="111111"/>
                </a:solidFill>
                <a:effectLst/>
                <a:latin typeface="Roboto" panose="02000000000000000000" pitchFamily="2" charset="0"/>
                <a:ea typeface="Calibri" panose="020F0502020204030204" pitchFamily="34" charset="0"/>
                <a:cs typeface="Aptos" panose="020B0004020202020204" pitchFamily="34" charset="0"/>
              </a:rPr>
              <a:t> contributions in his writings, emphasising the importance of </a:t>
            </a:r>
            <a:r>
              <a:rPr lang="en-AU" sz="1200" dirty="0" err="1">
                <a:solidFill>
                  <a:srgbClr val="111111"/>
                </a:solidFill>
                <a:effectLst/>
                <a:latin typeface="Roboto" panose="02000000000000000000" pitchFamily="2" charset="0"/>
                <a:ea typeface="Calibri" panose="020F0502020204030204" pitchFamily="34" charset="0"/>
                <a:cs typeface="Aptos" panose="020B0004020202020204" pitchFamily="34" charset="0"/>
              </a:rPr>
              <a:t>Pussin’s</a:t>
            </a:r>
            <a:r>
              <a:rPr lang="en-AU" sz="1200" dirty="0">
                <a:solidFill>
                  <a:srgbClr val="111111"/>
                </a:solidFill>
                <a:effectLst/>
                <a:latin typeface="Roboto" panose="02000000000000000000" pitchFamily="2" charset="0"/>
                <a:ea typeface="Calibri" panose="020F0502020204030204" pitchFamily="34" charset="0"/>
                <a:cs typeface="Aptos" panose="020B0004020202020204" pitchFamily="34" charset="0"/>
              </a:rPr>
              <a:t> empirical observations and humane approach to psychiatric care.</a:t>
            </a:r>
            <a:endParaRPr lang="en-AU" sz="1200" dirty="0">
              <a:effectLst/>
              <a:latin typeface="Aptos" panose="020B0004020202020204" pitchFamily="34" charset="0"/>
              <a:ea typeface="Calibri" panose="020F0502020204030204" pitchFamily="34" charset="0"/>
              <a:cs typeface="Aptos" panose="020B0004020202020204" pitchFamily="34" charset="0"/>
            </a:endParaRPr>
          </a:p>
          <a:p>
            <a:pPr marL="0" indent="0">
              <a:buNone/>
            </a:pPr>
            <a:endParaRPr lang="en-AU" dirty="0"/>
          </a:p>
        </p:txBody>
      </p:sp>
      <p:sp>
        <p:nvSpPr>
          <p:cNvPr id="4" name="Slide Number Placeholder 3">
            <a:extLst>
              <a:ext uri="{FF2B5EF4-FFF2-40B4-BE49-F238E27FC236}">
                <a16:creationId xmlns:a16="http://schemas.microsoft.com/office/drawing/2014/main" id="{F98F2B7A-600B-AF01-A5D4-496C7DC110E9}"/>
              </a:ext>
            </a:extLst>
          </p:cNvPr>
          <p:cNvSpPr>
            <a:spLocks noGrp="1"/>
          </p:cNvSpPr>
          <p:nvPr>
            <p:ph type="sldNum" sz="quarter" idx="5"/>
          </p:nvPr>
        </p:nvSpPr>
        <p:spPr/>
        <p:txBody>
          <a:bodyPr/>
          <a:lstStyle/>
          <a:p>
            <a:fld id="{259F48C5-F811-4857-BD92-76DFBDBEC7A4}" type="slidenum">
              <a:rPr lang="en-AU" smtClean="0"/>
              <a:t>7</a:t>
            </a:fld>
            <a:endParaRPr lang="en-AU"/>
          </a:p>
        </p:txBody>
      </p:sp>
    </p:spTree>
    <p:extLst>
      <p:ext uri="{BB962C8B-B14F-4D97-AF65-F5344CB8AC3E}">
        <p14:creationId xmlns:p14="http://schemas.microsoft.com/office/powerpoint/2010/main" val="3658017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We know there are no magic wands for complex system reform or quickly resolving wicked social issues. We know legislation, policy and evidence don’t necessarily create change unless we change the cultures and attitudes that support the current systems. But we know we must collectively keep at it.</a:t>
            </a:r>
          </a:p>
          <a:p>
            <a:endParaRPr lang="en-AU" b="1" dirty="0"/>
          </a:p>
          <a:p>
            <a:r>
              <a:rPr lang="en-AU" b="0" dirty="0"/>
              <a:t>I have included a list of MHLEPQ resources that provide close to 100 recommendations oriented towards a Human Rights-based culture. If accountability for their implementation were embedded, a shift toward the person-centred, culturally safe, trauma-informed system that we all say we want would occur. Most importantly, more people’s dignity and autonomy would be respected and upheld. The most powerful lever is culture. An mental health system underpinned by human rights IS the alternative to an institutionalised coercive culture that consumers are demanding. And this where we need to go. </a:t>
            </a:r>
          </a:p>
        </p:txBody>
      </p:sp>
      <p:sp>
        <p:nvSpPr>
          <p:cNvPr id="4" name="Slide Number Placeholder 3"/>
          <p:cNvSpPr>
            <a:spLocks noGrp="1"/>
          </p:cNvSpPr>
          <p:nvPr>
            <p:ph type="sldNum" sz="quarter" idx="5"/>
          </p:nvPr>
        </p:nvSpPr>
        <p:spPr/>
        <p:txBody>
          <a:bodyPr/>
          <a:lstStyle/>
          <a:p>
            <a:fld id="{259F48C5-F811-4857-BD92-76DFBDBEC7A4}" type="slidenum">
              <a:rPr lang="en-AU" smtClean="0"/>
              <a:t>8</a:t>
            </a:fld>
            <a:endParaRPr lang="en-AU"/>
          </a:p>
        </p:txBody>
      </p:sp>
    </p:spTree>
    <p:extLst>
      <p:ext uri="{BB962C8B-B14F-4D97-AF65-F5344CB8AC3E}">
        <p14:creationId xmlns:p14="http://schemas.microsoft.com/office/powerpoint/2010/main" val="717631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a:t>
            </a:r>
            <a:r>
              <a:rPr lang="en-AU" dirty="0" err="1"/>
              <a:t>birdseye</a:t>
            </a:r>
            <a:r>
              <a:rPr lang="en-AU" dirty="0"/>
              <a:t> view of the system we’re talking about include these foundations</a:t>
            </a:r>
          </a:p>
          <a:p>
            <a:pPr marL="228600" indent="-228600">
              <a:buAutoNum type="arabicPeriod"/>
            </a:pPr>
            <a:r>
              <a:rPr lang="en-AU" dirty="0"/>
              <a:t>Fully embedded and operationalised </a:t>
            </a:r>
            <a:r>
              <a:rPr lang="en-AU" b="1" dirty="0"/>
              <a:t>human rights </a:t>
            </a:r>
            <a:r>
              <a:rPr lang="en-AU" dirty="0"/>
              <a:t>legislation, policy and practice at all levels of governance and service delivery</a:t>
            </a:r>
          </a:p>
          <a:p>
            <a:pPr marL="228600" indent="-228600">
              <a:buAutoNum type="arabicPeriod"/>
            </a:pPr>
            <a:r>
              <a:rPr lang="en-AU" dirty="0"/>
              <a:t>Collaboration between clinical and non-clinical groups to embed </a:t>
            </a:r>
            <a:r>
              <a:rPr lang="en-AU" b="1" dirty="0"/>
              <a:t>lived experience </a:t>
            </a:r>
            <a:r>
              <a:rPr lang="en-AU" dirty="0"/>
              <a:t>knowledges bases and expertise and holding space for and sharing power with lived experience leadership</a:t>
            </a:r>
          </a:p>
          <a:p>
            <a:pPr marL="228600" indent="-228600">
              <a:buAutoNum type="arabicPeriod"/>
            </a:pPr>
            <a:r>
              <a:rPr lang="en-AU" b="1" dirty="0"/>
              <a:t>Implementation</a:t>
            </a:r>
            <a:r>
              <a:rPr lang="en-AU" dirty="0"/>
              <a:t> of all that we know – we do not need to duplicate the work to implement what we know needs to happen </a:t>
            </a:r>
          </a:p>
          <a:p>
            <a:pPr marL="228600" indent="-228600">
              <a:buAutoNum type="arabicPeriod"/>
            </a:pPr>
            <a:r>
              <a:rPr lang="en-AU" dirty="0"/>
              <a:t>Addressing the intergenerational</a:t>
            </a:r>
            <a:r>
              <a:rPr lang="en-AU" b="1" dirty="0"/>
              <a:t> social determinants </a:t>
            </a:r>
            <a:r>
              <a:rPr lang="en-AU" dirty="0"/>
              <a:t>of mental ill-health, distress and suicidality that are the root causes (prevention), while addressing the current consumer need. We all know that this is bigger than the health sector – similar to the latest trauma strategy, this is about all-of-government enabling of communities to implement what they know works. </a:t>
            </a:r>
          </a:p>
        </p:txBody>
      </p:sp>
      <p:sp>
        <p:nvSpPr>
          <p:cNvPr id="4" name="Slide Number Placeholder 3"/>
          <p:cNvSpPr>
            <a:spLocks noGrp="1"/>
          </p:cNvSpPr>
          <p:nvPr>
            <p:ph type="sldNum" sz="quarter" idx="5"/>
          </p:nvPr>
        </p:nvSpPr>
        <p:spPr/>
        <p:txBody>
          <a:bodyPr/>
          <a:lstStyle/>
          <a:p>
            <a:fld id="{259F48C5-F811-4857-BD92-76DFBDBEC7A4}" type="slidenum">
              <a:rPr lang="en-AU" smtClean="0"/>
              <a:t>9</a:t>
            </a:fld>
            <a:endParaRPr lang="en-AU"/>
          </a:p>
        </p:txBody>
      </p:sp>
    </p:spTree>
    <p:extLst>
      <p:ext uri="{BB962C8B-B14F-4D97-AF65-F5344CB8AC3E}">
        <p14:creationId xmlns:p14="http://schemas.microsoft.com/office/powerpoint/2010/main" val="1856759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E3C8D-1A2B-8E39-1B36-6E2CC8F39B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B4CC85D-E5E1-F156-4DC1-D299D0D443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1E29912-F9EF-6E69-48B3-E59DAC3FC35B}"/>
              </a:ext>
            </a:extLst>
          </p:cNvPr>
          <p:cNvSpPr>
            <a:spLocks noGrp="1"/>
          </p:cNvSpPr>
          <p:nvPr>
            <p:ph type="dt" sz="half" idx="10"/>
          </p:nvPr>
        </p:nvSpPr>
        <p:spPr/>
        <p:txBody>
          <a:bodyPr/>
          <a:lstStyle/>
          <a:p>
            <a:fld id="{0A4F936D-E33D-4280-9DD5-6C5620C92FAD}" type="datetimeFigureOut">
              <a:rPr lang="en-AU" smtClean="0"/>
              <a:t>17/12/2024</a:t>
            </a:fld>
            <a:endParaRPr lang="en-AU"/>
          </a:p>
        </p:txBody>
      </p:sp>
      <p:sp>
        <p:nvSpPr>
          <p:cNvPr id="5" name="Footer Placeholder 4">
            <a:extLst>
              <a:ext uri="{FF2B5EF4-FFF2-40B4-BE49-F238E27FC236}">
                <a16:creationId xmlns:a16="http://schemas.microsoft.com/office/drawing/2014/main" id="{AC96D333-248F-9DF8-1809-EA9DD0F4D9E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A35F03C-57FC-88F4-857F-025F5C36D883}"/>
              </a:ext>
            </a:extLst>
          </p:cNvPr>
          <p:cNvSpPr>
            <a:spLocks noGrp="1"/>
          </p:cNvSpPr>
          <p:nvPr>
            <p:ph type="sldNum" sz="quarter" idx="12"/>
          </p:nvPr>
        </p:nvSpPr>
        <p:spPr/>
        <p:txBody>
          <a:bodyPr/>
          <a:lstStyle/>
          <a:p>
            <a:fld id="{D869F079-44B0-4E99-9730-107FA61F7F8A}" type="slidenum">
              <a:rPr lang="en-AU" smtClean="0"/>
              <a:t>‹#›</a:t>
            </a:fld>
            <a:endParaRPr lang="en-AU"/>
          </a:p>
        </p:txBody>
      </p:sp>
    </p:spTree>
    <p:extLst>
      <p:ext uri="{BB962C8B-B14F-4D97-AF65-F5344CB8AC3E}">
        <p14:creationId xmlns:p14="http://schemas.microsoft.com/office/powerpoint/2010/main" val="3382206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59FF7-B0E6-0B87-FDC9-C0C8BB3650B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F3EF42D-DB19-C094-98C5-A456C69D1B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E507893-2962-FC65-FC0E-0BED9D0E7B6F}"/>
              </a:ext>
            </a:extLst>
          </p:cNvPr>
          <p:cNvSpPr>
            <a:spLocks noGrp="1"/>
          </p:cNvSpPr>
          <p:nvPr>
            <p:ph type="dt" sz="half" idx="10"/>
          </p:nvPr>
        </p:nvSpPr>
        <p:spPr/>
        <p:txBody>
          <a:bodyPr/>
          <a:lstStyle/>
          <a:p>
            <a:fld id="{0A4F936D-E33D-4280-9DD5-6C5620C92FAD}" type="datetimeFigureOut">
              <a:rPr lang="en-AU" smtClean="0"/>
              <a:t>17/12/2024</a:t>
            </a:fld>
            <a:endParaRPr lang="en-AU"/>
          </a:p>
        </p:txBody>
      </p:sp>
      <p:sp>
        <p:nvSpPr>
          <p:cNvPr id="5" name="Footer Placeholder 4">
            <a:extLst>
              <a:ext uri="{FF2B5EF4-FFF2-40B4-BE49-F238E27FC236}">
                <a16:creationId xmlns:a16="http://schemas.microsoft.com/office/drawing/2014/main" id="{B9523159-3CC8-7FCE-0952-EB793FAA3AF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650023A-359C-EA53-4051-80D0A65BE0BB}"/>
              </a:ext>
            </a:extLst>
          </p:cNvPr>
          <p:cNvSpPr>
            <a:spLocks noGrp="1"/>
          </p:cNvSpPr>
          <p:nvPr>
            <p:ph type="sldNum" sz="quarter" idx="12"/>
          </p:nvPr>
        </p:nvSpPr>
        <p:spPr/>
        <p:txBody>
          <a:bodyPr/>
          <a:lstStyle/>
          <a:p>
            <a:fld id="{D869F079-44B0-4E99-9730-107FA61F7F8A}" type="slidenum">
              <a:rPr lang="en-AU" smtClean="0"/>
              <a:t>‹#›</a:t>
            </a:fld>
            <a:endParaRPr lang="en-AU"/>
          </a:p>
        </p:txBody>
      </p:sp>
    </p:spTree>
    <p:extLst>
      <p:ext uri="{BB962C8B-B14F-4D97-AF65-F5344CB8AC3E}">
        <p14:creationId xmlns:p14="http://schemas.microsoft.com/office/powerpoint/2010/main" val="171909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E9BE0-A0A5-D3E7-4573-D158A75FB4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31D27EA-3787-96FE-8244-4AD9184E6F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92294ED-4DB5-A1A2-93BD-6BEC3881BA85}"/>
              </a:ext>
            </a:extLst>
          </p:cNvPr>
          <p:cNvSpPr>
            <a:spLocks noGrp="1"/>
          </p:cNvSpPr>
          <p:nvPr>
            <p:ph type="dt" sz="half" idx="10"/>
          </p:nvPr>
        </p:nvSpPr>
        <p:spPr/>
        <p:txBody>
          <a:bodyPr/>
          <a:lstStyle/>
          <a:p>
            <a:fld id="{0A4F936D-E33D-4280-9DD5-6C5620C92FAD}" type="datetimeFigureOut">
              <a:rPr lang="en-AU" smtClean="0"/>
              <a:t>17/12/2024</a:t>
            </a:fld>
            <a:endParaRPr lang="en-AU"/>
          </a:p>
        </p:txBody>
      </p:sp>
      <p:sp>
        <p:nvSpPr>
          <p:cNvPr id="5" name="Footer Placeholder 4">
            <a:extLst>
              <a:ext uri="{FF2B5EF4-FFF2-40B4-BE49-F238E27FC236}">
                <a16:creationId xmlns:a16="http://schemas.microsoft.com/office/drawing/2014/main" id="{7361D75D-E88B-1935-5093-83E133F1E31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A88CF80-C901-B062-B296-9464D5635E73}"/>
              </a:ext>
            </a:extLst>
          </p:cNvPr>
          <p:cNvSpPr>
            <a:spLocks noGrp="1"/>
          </p:cNvSpPr>
          <p:nvPr>
            <p:ph type="sldNum" sz="quarter" idx="12"/>
          </p:nvPr>
        </p:nvSpPr>
        <p:spPr/>
        <p:txBody>
          <a:bodyPr/>
          <a:lstStyle/>
          <a:p>
            <a:fld id="{D869F079-44B0-4E99-9730-107FA61F7F8A}" type="slidenum">
              <a:rPr lang="en-AU" smtClean="0"/>
              <a:t>‹#›</a:t>
            </a:fld>
            <a:endParaRPr lang="en-AU"/>
          </a:p>
        </p:txBody>
      </p:sp>
    </p:spTree>
    <p:extLst>
      <p:ext uri="{BB962C8B-B14F-4D97-AF65-F5344CB8AC3E}">
        <p14:creationId xmlns:p14="http://schemas.microsoft.com/office/powerpoint/2010/main" val="313369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54E5-9849-FFDF-B69B-A9F978CA443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437A7AD-84CF-7869-692C-72581FE0C3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7D550B4-5692-4BAD-2EBF-A0A42BF09ADC}"/>
              </a:ext>
            </a:extLst>
          </p:cNvPr>
          <p:cNvSpPr>
            <a:spLocks noGrp="1"/>
          </p:cNvSpPr>
          <p:nvPr>
            <p:ph type="dt" sz="half" idx="10"/>
          </p:nvPr>
        </p:nvSpPr>
        <p:spPr/>
        <p:txBody>
          <a:bodyPr/>
          <a:lstStyle/>
          <a:p>
            <a:fld id="{0A4F936D-E33D-4280-9DD5-6C5620C92FAD}" type="datetimeFigureOut">
              <a:rPr lang="en-AU" smtClean="0"/>
              <a:t>17/12/2024</a:t>
            </a:fld>
            <a:endParaRPr lang="en-AU"/>
          </a:p>
        </p:txBody>
      </p:sp>
      <p:sp>
        <p:nvSpPr>
          <p:cNvPr id="5" name="Footer Placeholder 4">
            <a:extLst>
              <a:ext uri="{FF2B5EF4-FFF2-40B4-BE49-F238E27FC236}">
                <a16:creationId xmlns:a16="http://schemas.microsoft.com/office/drawing/2014/main" id="{ADC5EAE0-5143-54DD-65EF-0CCCFC407A4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49DD2FA-22EF-AE1F-472C-AB584BF65878}"/>
              </a:ext>
            </a:extLst>
          </p:cNvPr>
          <p:cNvSpPr>
            <a:spLocks noGrp="1"/>
          </p:cNvSpPr>
          <p:nvPr>
            <p:ph type="sldNum" sz="quarter" idx="12"/>
          </p:nvPr>
        </p:nvSpPr>
        <p:spPr/>
        <p:txBody>
          <a:bodyPr/>
          <a:lstStyle/>
          <a:p>
            <a:fld id="{D869F079-44B0-4E99-9730-107FA61F7F8A}" type="slidenum">
              <a:rPr lang="en-AU" smtClean="0"/>
              <a:t>‹#›</a:t>
            </a:fld>
            <a:endParaRPr lang="en-AU"/>
          </a:p>
        </p:txBody>
      </p:sp>
    </p:spTree>
    <p:extLst>
      <p:ext uri="{BB962C8B-B14F-4D97-AF65-F5344CB8AC3E}">
        <p14:creationId xmlns:p14="http://schemas.microsoft.com/office/powerpoint/2010/main" val="221070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9DBAE-FCD0-AC76-1B66-B5BC37BFCC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C53F0FC-8B6B-FECC-4E84-5AE1AC8EEA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DD79D3-D082-28C8-34EB-DEF269F25C32}"/>
              </a:ext>
            </a:extLst>
          </p:cNvPr>
          <p:cNvSpPr>
            <a:spLocks noGrp="1"/>
          </p:cNvSpPr>
          <p:nvPr>
            <p:ph type="dt" sz="half" idx="10"/>
          </p:nvPr>
        </p:nvSpPr>
        <p:spPr/>
        <p:txBody>
          <a:bodyPr/>
          <a:lstStyle/>
          <a:p>
            <a:fld id="{0A4F936D-E33D-4280-9DD5-6C5620C92FAD}" type="datetimeFigureOut">
              <a:rPr lang="en-AU" smtClean="0"/>
              <a:t>17/12/2024</a:t>
            </a:fld>
            <a:endParaRPr lang="en-AU"/>
          </a:p>
        </p:txBody>
      </p:sp>
      <p:sp>
        <p:nvSpPr>
          <p:cNvPr id="5" name="Footer Placeholder 4">
            <a:extLst>
              <a:ext uri="{FF2B5EF4-FFF2-40B4-BE49-F238E27FC236}">
                <a16:creationId xmlns:a16="http://schemas.microsoft.com/office/drawing/2014/main" id="{4E354202-CFA0-0B06-5E39-D49923C574C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16D809F-6CE7-1F95-93A0-0D310D5DD06C}"/>
              </a:ext>
            </a:extLst>
          </p:cNvPr>
          <p:cNvSpPr>
            <a:spLocks noGrp="1"/>
          </p:cNvSpPr>
          <p:nvPr>
            <p:ph type="sldNum" sz="quarter" idx="12"/>
          </p:nvPr>
        </p:nvSpPr>
        <p:spPr/>
        <p:txBody>
          <a:bodyPr/>
          <a:lstStyle/>
          <a:p>
            <a:fld id="{D869F079-44B0-4E99-9730-107FA61F7F8A}" type="slidenum">
              <a:rPr lang="en-AU" smtClean="0"/>
              <a:t>‹#›</a:t>
            </a:fld>
            <a:endParaRPr lang="en-AU"/>
          </a:p>
        </p:txBody>
      </p:sp>
    </p:spTree>
    <p:extLst>
      <p:ext uri="{BB962C8B-B14F-4D97-AF65-F5344CB8AC3E}">
        <p14:creationId xmlns:p14="http://schemas.microsoft.com/office/powerpoint/2010/main" val="953117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F65C9-C633-F731-6D7A-2A171016B43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46CB188-751C-9DE6-15F8-BE226907E4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A111B92-197C-D2C6-AF23-94AC78EC8E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77AC436-D570-0B8A-CA2D-D34E51235B32}"/>
              </a:ext>
            </a:extLst>
          </p:cNvPr>
          <p:cNvSpPr>
            <a:spLocks noGrp="1"/>
          </p:cNvSpPr>
          <p:nvPr>
            <p:ph type="dt" sz="half" idx="10"/>
          </p:nvPr>
        </p:nvSpPr>
        <p:spPr/>
        <p:txBody>
          <a:bodyPr/>
          <a:lstStyle/>
          <a:p>
            <a:fld id="{0A4F936D-E33D-4280-9DD5-6C5620C92FAD}" type="datetimeFigureOut">
              <a:rPr lang="en-AU" smtClean="0"/>
              <a:t>17/12/2024</a:t>
            </a:fld>
            <a:endParaRPr lang="en-AU"/>
          </a:p>
        </p:txBody>
      </p:sp>
      <p:sp>
        <p:nvSpPr>
          <p:cNvPr id="6" name="Footer Placeholder 5">
            <a:extLst>
              <a:ext uri="{FF2B5EF4-FFF2-40B4-BE49-F238E27FC236}">
                <a16:creationId xmlns:a16="http://schemas.microsoft.com/office/drawing/2014/main" id="{AEFAF656-BF51-F0D9-C378-F8417677B6A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361DDA9-4EA9-3BD6-ADA5-D18BAEFC0D8F}"/>
              </a:ext>
            </a:extLst>
          </p:cNvPr>
          <p:cNvSpPr>
            <a:spLocks noGrp="1"/>
          </p:cNvSpPr>
          <p:nvPr>
            <p:ph type="sldNum" sz="quarter" idx="12"/>
          </p:nvPr>
        </p:nvSpPr>
        <p:spPr/>
        <p:txBody>
          <a:bodyPr/>
          <a:lstStyle/>
          <a:p>
            <a:fld id="{D869F079-44B0-4E99-9730-107FA61F7F8A}" type="slidenum">
              <a:rPr lang="en-AU" smtClean="0"/>
              <a:t>‹#›</a:t>
            </a:fld>
            <a:endParaRPr lang="en-AU"/>
          </a:p>
        </p:txBody>
      </p:sp>
    </p:spTree>
    <p:extLst>
      <p:ext uri="{BB962C8B-B14F-4D97-AF65-F5344CB8AC3E}">
        <p14:creationId xmlns:p14="http://schemas.microsoft.com/office/powerpoint/2010/main" val="3475077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17370-CB77-7E76-D89E-2396DF3D9D3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D698398-4F9C-F0F5-B0D1-766678807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B88BBB-1F5D-066D-287E-B4D498D5F9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F0B6AED-2BBC-FFAA-39B7-3AF2D528EA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79DB0B-23CF-4EE8-2C8B-8637434F53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93EE615-CBC6-634B-146A-956610F73D87}"/>
              </a:ext>
            </a:extLst>
          </p:cNvPr>
          <p:cNvSpPr>
            <a:spLocks noGrp="1"/>
          </p:cNvSpPr>
          <p:nvPr>
            <p:ph type="dt" sz="half" idx="10"/>
          </p:nvPr>
        </p:nvSpPr>
        <p:spPr/>
        <p:txBody>
          <a:bodyPr/>
          <a:lstStyle/>
          <a:p>
            <a:fld id="{0A4F936D-E33D-4280-9DD5-6C5620C92FAD}" type="datetimeFigureOut">
              <a:rPr lang="en-AU" smtClean="0"/>
              <a:t>17/12/2024</a:t>
            </a:fld>
            <a:endParaRPr lang="en-AU"/>
          </a:p>
        </p:txBody>
      </p:sp>
      <p:sp>
        <p:nvSpPr>
          <p:cNvPr id="8" name="Footer Placeholder 7">
            <a:extLst>
              <a:ext uri="{FF2B5EF4-FFF2-40B4-BE49-F238E27FC236}">
                <a16:creationId xmlns:a16="http://schemas.microsoft.com/office/drawing/2014/main" id="{E021067C-8F33-31BE-A336-CBDD3C8E0A4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D81FCEE-E6A5-B976-95CF-55F548DBC5B5}"/>
              </a:ext>
            </a:extLst>
          </p:cNvPr>
          <p:cNvSpPr>
            <a:spLocks noGrp="1"/>
          </p:cNvSpPr>
          <p:nvPr>
            <p:ph type="sldNum" sz="quarter" idx="12"/>
          </p:nvPr>
        </p:nvSpPr>
        <p:spPr/>
        <p:txBody>
          <a:bodyPr/>
          <a:lstStyle/>
          <a:p>
            <a:fld id="{D869F079-44B0-4E99-9730-107FA61F7F8A}" type="slidenum">
              <a:rPr lang="en-AU" smtClean="0"/>
              <a:t>‹#›</a:t>
            </a:fld>
            <a:endParaRPr lang="en-AU"/>
          </a:p>
        </p:txBody>
      </p:sp>
    </p:spTree>
    <p:extLst>
      <p:ext uri="{BB962C8B-B14F-4D97-AF65-F5344CB8AC3E}">
        <p14:creationId xmlns:p14="http://schemas.microsoft.com/office/powerpoint/2010/main" val="2487345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BF514-AF24-D2AC-D978-789CB0AB165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9E33487-2EDB-473E-83B7-702B74DEA72B}"/>
              </a:ext>
            </a:extLst>
          </p:cNvPr>
          <p:cNvSpPr>
            <a:spLocks noGrp="1"/>
          </p:cNvSpPr>
          <p:nvPr>
            <p:ph type="dt" sz="half" idx="10"/>
          </p:nvPr>
        </p:nvSpPr>
        <p:spPr/>
        <p:txBody>
          <a:bodyPr/>
          <a:lstStyle/>
          <a:p>
            <a:fld id="{0A4F936D-E33D-4280-9DD5-6C5620C92FAD}" type="datetimeFigureOut">
              <a:rPr lang="en-AU" smtClean="0"/>
              <a:t>17/12/2024</a:t>
            </a:fld>
            <a:endParaRPr lang="en-AU"/>
          </a:p>
        </p:txBody>
      </p:sp>
      <p:sp>
        <p:nvSpPr>
          <p:cNvPr id="4" name="Footer Placeholder 3">
            <a:extLst>
              <a:ext uri="{FF2B5EF4-FFF2-40B4-BE49-F238E27FC236}">
                <a16:creationId xmlns:a16="http://schemas.microsoft.com/office/drawing/2014/main" id="{23D84047-3570-FFC8-BF19-B9D14355490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2099937-2EA0-CE4D-D164-4DF554E9900F}"/>
              </a:ext>
            </a:extLst>
          </p:cNvPr>
          <p:cNvSpPr>
            <a:spLocks noGrp="1"/>
          </p:cNvSpPr>
          <p:nvPr>
            <p:ph type="sldNum" sz="quarter" idx="12"/>
          </p:nvPr>
        </p:nvSpPr>
        <p:spPr/>
        <p:txBody>
          <a:bodyPr/>
          <a:lstStyle/>
          <a:p>
            <a:fld id="{D869F079-44B0-4E99-9730-107FA61F7F8A}" type="slidenum">
              <a:rPr lang="en-AU" smtClean="0"/>
              <a:t>‹#›</a:t>
            </a:fld>
            <a:endParaRPr lang="en-AU"/>
          </a:p>
        </p:txBody>
      </p:sp>
    </p:spTree>
    <p:extLst>
      <p:ext uri="{BB962C8B-B14F-4D97-AF65-F5344CB8AC3E}">
        <p14:creationId xmlns:p14="http://schemas.microsoft.com/office/powerpoint/2010/main" val="1943646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E217BC-854D-82A3-83B3-704B2BC15A3F}"/>
              </a:ext>
            </a:extLst>
          </p:cNvPr>
          <p:cNvSpPr>
            <a:spLocks noGrp="1"/>
          </p:cNvSpPr>
          <p:nvPr>
            <p:ph type="dt" sz="half" idx="10"/>
          </p:nvPr>
        </p:nvSpPr>
        <p:spPr/>
        <p:txBody>
          <a:bodyPr/>
          <a:lstStyle/>
          <a:p>
            <a:fld id="{0A4F936D-E33D-4280-9DD5-6C5620C92FAD}" type="datetimeFigureOut">
              <a:rPr lang="en-AU" smtClean="0"/>
              <a:t>17/12/2024</a:t>
            </a:fld>
            <a:endParaRPr lang="en-AU"/>
          </a:p>
        </p:txBody>
      </p:sp>
      <p:sp>
        <p:nvSpPr>
          <p:cNvPr id="3" name="Footer Placeholder 2">
            <a:extLst>
              <a:ext uri="{FF2B5EF4-FFF2-40B4-BE49-F238E27FC236}">
                <a16:creationId xmlns:a16="http://schemas.microsoft.com/office/drawing/2014/main" id="{53342DBC-02E4-3E03-C05C-8DD9C968D90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0F56765-5CB6-4EB2-32EF-1D69B8E37EC0}"/>
              </a:ext>
            </a:extLst>
          </p:cNvPr>
          <p:cNvSpPr>
            <a:spLocks noGrp="1"/>
          </p:cNvSpPr>
          <p:nvPr>
            <p:ph type="sldNum" sz="quarter" idx="12"/>
          </p:nvPr>
        </p:nvSpPr>
        <p:spPr/>
        <p:txBody>
          <a:bodyPr/>
          <a:lstStyle/>
          <a:p>
            <a:fld id="{D869F079-44B0-4E99-9730-107FA61F7F8A}" type="slidenum">
              <a:rPr lang="en-AU" smtClean="0"/>
              <a:t>‹#›</a:t>
            </a:fld>
            <a:endParaRPr lang="en-AU"/>
          </a:p>
        </p:txBody>
      </p:sp>
    </p:spTree>
    <p:extLst>
      <p:ext uri="{BB962C8B-B14F-4D97-AF65-F5344CB8AC3E}">
        <p14:creationId xmlns:p14="http://schemas.microsoft.com/office/powerpoint/2010/main" val="2508100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14EB7-5482-1429-70B9-76E69F8CE2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980A663-D721-B2AC-D3A5-D50BE5E9C3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E23B230-9148-7C24-7706-9898C8AD36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680EC1-4D20-A186-A77B-554BBEC1A425}"/>
              </a:ext>
            </a:extLst>
          </p:cNvPr>
          <p:cNvSpPr>
            <a:spLocks noGrp="1"/>
          </p:cNvSpPr>
          <p:nvPr>
            <p:ph type="dt" sz="half" idx="10"/>
          </p:nvPr>
        </p:nvSpPr>
        <p:spPr/>
        <p:txBody>
          <a:bodyPr/>
          <a:lstStyle/>
          <a:p>
            <a:fld id="{0A4F936D-E33D-4280-9DD5-6C5620C92FAD}" type="datetimeFigureOut">
              <a:rPr lang="en-AU" smtClean="0"/>
              <a:t>17/12/2024</a:t>
            </a:fld>
            <a:endParaRPr lang="en-AU"/>
          </a:p>
        </p:txBody>
      </p:sp>
      <p:sp>
        <p:nvSpPr>
          <p:cNvPr id="6" name="Footer Placeholder 5">
            <a:extLst>
              <a:ext uri="{FF2B5EF4-FFF2-40B4-BE49-F238E27FC236}">
                <a16:creationId xmlns:a16="http://schemas.microsoft.com/office/drawing/2014/main" id="{425B0BC8-E713-CD78-5C27-B6523690D90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E31DF52-BDE7-BF6C-A5DD-5869EAE7BAC7}"/>
              </a:ext>
            </a:extLst>
          </p:cNvPr>
          <p:cNvSpPr>
            <a:spLocks noGrp="1"/>
          </p:cNvSpPr>
          <p:nvPr>
            <p:ph type="sldNum" sz="quarter" idx="12"/>
          </p:nvPr>
        </p:nvSpPr>
        <p:spPr/>
        <p:txBody>
          <a:bodyPr/>
          <a:lstStyle/>
          <a:p>
            <a:fld id="{D869F079-44B0-4E99-9730-107FA61F7F8A}" type="slidenum">
              <a:rPr lang="en-AU" smtClean="0"/>
              <a:t>‹#›</a:t>
            </a:fld>
            <a:endParaRPr lang="en-AU"/>
          </a:p>
        </p:txBody>
      </p:sp>
    </p:spTree>
    <p:extLst>
      <p:ext uri="{BB962C8B-B14F-4D97-AF65-F5344CB8AC3E}">
        <p14:creationId xmlns:p14="http://schemas.microsoft.com/office/powerpoint/2010/main" val="2114880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9508B-3F0A-B648-21A0-B3121271C3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0692406-5968-F796-B045-51CC59A2FD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471C86E-AC47-2DB8-6796-F3DC2D8CA1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9740AB-35B3-5551-A744-6B44EBBA84E4}"/>
              </a:ext>
            </a:extLst>
          </p:cNvPr>
          <p:cNvSpPr>
            <a:spLocks noGrp="1"/>
          </p:cNvSpPr>
          <p:nvPr>
            <p:ph type="dt" sz="half" idx="10"/>
          </p:nvPr>
        </p:nvSpPr>
        <p:spPr/>
        <p:txBody>
          <a:bodyPr/>
          <a:lstStyle/>
          <a:p>
            <a:fld id="{0A4F936D-E33D-4280-9DD5-6C5620C92FAD}" type="datetimeFigureOut">
              <a:rPr lang="en-AU" smtClean="0"/>
              <a:t>17/12/2024</a:t>
            </a:fld>
            <a:endParaRPr lang="en-AU"/>
          </a:p>
        </p:txBody>
      </p:sp>
      <p:sp>
        <p:nvSpPr>
          <p:cNvPr id="6" name="Footer Placeholder 5">
            <a:extLst>
              <a:ext uri="{FF2B5EF4-FFF2-40B4-BE49-F238E27FC236}">
                <a16:creationId xmlns:a16="http://schemas.microsoft.com/office/drawing/2014/main" id="{5C4AA696-580B-1154-084F-07F46637B12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12416A4-FCD8-B33C-8874-830CFB014BCB}"/>
              </a:ext>
            </a:extLst>
          </p:cNvPr>
          <p:cNvSpPr>
            <a:spLocks noGrp="1"/>
          </p:cNvSpPr>
          <p:nvPr>
            <p:ph type="sldNum" sz="quarter" idx="12"/>
          </p:nvPr>
        </p:nvSpPr>
        <p:spPr/>
        <p:txBody>
          <a:bodyPr/>
          <a:lstStyle/>
          <a:p>
            <a:fld id="{D869F079-44B0-4E99-9730-107FA61F7F8A}" type="slidenum">
              <a:rPr lang="en-AU" smtClean="0"/>
              <a:t>‹#›</a:t>
            </a:fld>
            <a:endParaRPr lang="en-AU"/>
          </a:p>
        </p:txBody>
      </p:sp>
    </p:spTree>
    <p:extLst>
      <p:ext uri="{BB962C8B-B14F-4D97-AF65-F5344CB8AC3E}">
        <p14:creationId xmlns:p14="http://schemas.microsoft.com/office/powerpoint/2010/main" val="2376427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48500C-3D09-5FB2-38F4-5309828F22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5A5C93E-F040-6B98-F824-C1449ADD7D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7F41851-4C54-A6C3-1376-44A0C3FA40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F936D-E33D-4280-9DD5-6C5620C92FAD}" type="datetimeFigureOut">
              <a:rPr lang="en-AU" smtClean="0"/>
              <a:t>17/12/2024</a:t>
            </a:fld>
            <a:endParaRPr lang="en-AU"/>
          </a:p>
        </p:txBody>
      </p:sp>
      <p:sp>
        <p:nvSpPr>
          <p:cNvPr id="5" name="Footer Placeholder 4">
            <a:extLst>
              <a:ext uri="{FF2B5EF4-FFF2-40B4-BE49-F238E27FC236}">
                <a16:creationId xmlns:a16="http://schemas.microsoft.com/office/drawing/2014/main" id="{CE3DAF0B-A33E-D981-C91B-333BE6C025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57318E10-821E-5C2A-36A4-53D07A3EB2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69F079-44B0-4E99-9730-107FA61F7F8A}" type="slidenum">
              <a:rPr lang="en-AU" smtClean="0"/>
              <a:t>‹#›</a:t>
            </a:fld>
            <a:endParaRPr lang="en-AU"/>
          </a:p>
        </p:txBody>
      </p:sp>
    </p:spTree>
    <p:extLst>
      <p:ext uri="{BB962C8B-B14F-4D97-AF65-F5344CB8AC3E}">
        <p14:creationId xmlns:p14="http://schemas.microsoft.com/office/powerpoint/2010/main" val="3600716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hlepq.org.au/wp-content/uploads/2023/12/MHLEPQ-CP-report_Shining-a-light-FINAL.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hyperlink" Target="https://mhlepq.org.au/wp-content/uploads/2024/11/HR-Implementation-position-paper_-FINAL.pdf" TargetMode="External"/><Relationship Id="rId3" Type="http://schemas.openxmlformats.org/officeDocument/2006/relationships/hyperlink" Target="https://mhlepq.org.au/wp-content/uploads/2022/02/MHLEPQ-Submission-to-Improve-Mental-Health-Outcomes-for-Queenslands-Final.pdf" TargetMode="External"/><Relationship Id="rId7" Type="http://schemas.openxmlformats.org/officeDocument/2006/relationships/hyperlink" Target="https://mhlepq.org.au/wp-content/uploads/2024/07/MHLEPQ-Submission-to-the-Qld-Human-Rights-Act-Review-FINAL.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mhlepq.org.au/wp-content/uploads/2024/09/MHLEPQ-HR-Survey-Report_FINAL.pbp_.pdf" TargetMode="External"/><Relationship Id="rId5" Type="http://schemas.openxmlformats.org/officeDocument/2006/relationships/hyperlink" Target="https://mhlepq.org.au/position-statement-elimination-of-the-use-of-seclusion-and-restraints-in-the-queensland-mental-health-system/" TargetMode="External"/><Relationship Id="rId4" Type="http://schemas.openxmlformats.org/officeDocument/2006/relationships/hyperlink" Target="https://mhlepq.org.au/wp-content/uploads/2024/04/MHLEPQ2023_Statement-of-Advice-QH-RPPS-Final.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ambridge.org/core/journals/the-british-journal-of-psychiatry/article/man-behind-philippe-pinel-jeanbaptiste-pussin-17461811/814A05CAB575424F146D00339C26599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F4AD4D-BC7F-98DA-C73C-94FE4500FE8F}"/>
              </a:ext>
            </a:extLst>
          </p:cNvPr>
          <p:cNvSpPr/>
          <p:nvPr/>
        </p:nvSpPr>
        <p:spPr>
          <a:xfrm>
            <a:off x="-1" y="0"/>
            <a:ext cx="12192001" cy="6858001"/>
          </a:xfrm>
          <a:prstGeom prst="rect">
            <a:avLst/>
          </a:prstGeom>
          <a:solidFill>
            <a:srgbClr val="00B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ubtitle 2">
            <a:extLst>
              <a:ext uri="{FF2B5EF4-FFF2-40B4-BE49-F238E27FC236}">
                <a16:creationId xmlns:a16="http://schemas.microsoft.com/office/drawing/2014/main" id="{B0185895-1B32-19CD-198E-647EF62CD7DB}"/>
              </a:ext>
            </a:extLst>
          </p:cNvPr>
          <p:cNvSpPr txBox="1">
            <a:spLocks/>
          </p:cNvSpPr>
          <p:nvPr/>
        </p:nvSpPr>
        <p:spPr>
          <a:xfrm>
            <a:off x="934110" y="3789026"/>
            <a:ext cx="9144000" cy="1214252"/>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800" b="1" baseline="30000" dirty="0">
                <a:latin typeface="Poppins" panose="00000500000000000000" pitchFamily="2" charset="0"/>
                <a:cs typeface="Poppins" panose="00000500000000000000" pitchFamily="2" charset="0"/>
              </a:rPr>
              <a:t>Human Rights-Based perspectives about Eliminating Coercive and Restrictive Practices</a:t>
            </a:r>
          </a:p>
          <a:p>
            <a:pPr marL="0" indent="0">
              <a:buNone/>
            </a:pPr>
            <a:endParaRPr lang="en-GB" sz="4800" b="1" baseline="30000" dirty="0">
              <a:latin typeface="Poppins" panose="00000500000000000000" pitchFamily="2" charset="0"/>
              <a:cs typeface="Poppins" panose="00000500000000000000" pitchFamily="2" charset="0"/>
            </a:endParaRPr>
          </a:p>
          <a:p>
            <a:pPr marL="0" indent="0" algn="r">
              <a:buNone/>
            </a:pPr>
            <a:endParaRPr lang="en-GB" sz="4800" b="1" baseline="30000" dirty="0">
              <a:latin typeface="Poppins" panose="00000500000000000000" pitchFamily="2" charset="0"/>
              <a:cs typeface="Poppins" panose="00000500000000000000" pitchFamily="2" charset="0"/>
            </a:endParaRPr>
          </a:p>
          <a:p>
            <a:pPr marL="0" indent="0">
              <a:buNone/>
            </a:pPr>
            <a:endParaRPr lang="en-AU" dirty="0">
              <a:latin typeface="Arial Narrow" panose="020B0606020202030204" pitchFamily="34" charset="0"/>
            </a:endParaRPr>
          </a:p>
        </p:txBody>
      </p:sp>
      <p:pic>
        <p:nvPicPr>
          <p:cNvPr id="7" name="Picture 6" descr="A black and white logo&#10;&#10;Description automatically generated">
            <a:extLst>
              <a:ext uri="{FF2B5EF4-FFF2-40B4-BE49-F238E27FC236}">
                <a16:creationId xmlns:a16="http://schemas.microsoft.com/office/drawing/2014/main" id="{D82C888C-C941-BD40-530E-C145088BC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67" y="366215"/>
            <a:ext cx="4928351" cy="2071335"/>
          </a:xfrm>
          <a:prstGeom prst="rect">
            <a:avLst/>
          </a:prstGeom>
        </p:spPr>
      </p:pic>
      <p:sp>
        <p:nvSpPr>
          <p:cNvPr id="3" name="Title 1">
            <a:extLst>
              <a:ext uri="{FF2B5EF4-FFF2-40B4-BE49-F238E27FC236}">
                <a16:creationId xmlns:a16="http://schemas.microsoft.com/office/drawing/2014/main" id="{AADC4F08-6708-5B91-B5E7-6AE712C1A96D}"/>
              </a:ext>
            </a:extLst>
          </p:cNvPr>
          <p:cNvSpPr txBox="1">
            <a:spLocks/>
          </p:cNvSpPr>
          <p:nvPr/>
        </p:nvSpPr>
        <p:spPr>
          <a:xfrm>
            <a:off x="870467" y="2803765"/>
            <a:ext cx="9144000" cy="25128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0" baseline="30000" dirty="0">
                <a:solidFill>
                  <a:schemeClr val="bg1"/>
                </a:solidFill>
                <a:latin typeface="FrankGoth BT" panose="020B0804030702020204" pitchFamily="34" charset="0"/>
              </a:rPr>
              <a:t>shining a light.</a:t>
            </a:r>
            <a:r>
              <a:rPr lang="en-US" sz="11000" baseline="30000" dirty="0">
                <a:solidFill>
                  <a:srgbClr val="00BEAE"/>
                </a:solidFill>
                <a:latin typeface="FrankGoth BT" panose="020B0804030702020204" pitchFamily="34" charset="0"/>
              </a:rPr>
              <a:t>.</a:t>
            </a:r>
            <a:br>
              <a:rPr lang="en-US" sz="11000" baseline="30000" dirty="0">
                <a:solidFill>
                  <a:srgbClr val="56746A"/>
                </a:solidFill>
                <a:latin typeface="FrankGoth BT" panose="020B0804030702020204" pitchFamily="34" charset="0"/>
              </a:rPr>
            </a:br>
            <a:endParaRPr lang="en-AU" sz="11000" dirty="0">
              <a:latin typeface="Arial Rounded MT Bold" panose="020F0704030504030204" pitchFamily="34" charset="0"/>
            </a:endParaRPr>
          </a:p>
        </p:txBody>
      </p:sp>
      <p:sp>
        <p:nvSpPr>
          <p:cNvPr id="8" name="Subtitle 2">
            <a:extLst>
              <a:ext uri="{FF2B5EF4-FFF2-40B4-BE49-F238E27FC236}">
                <a16:creationId xmlns:a16="http://schemas.microsoft.com/office/drawing/2014/main" id="{4E78C544-240F-20F3-872A-9B313241BFE3}"/>
              </a:ext>
            </a:extLst>
          </p:cNvPr>
          <p:cNvSpPr txBox="1">
            <a:spLocks/>
          </p:cNvSpPr>
          <p:nvPr/>
        </p:nvSpPr>
        <p:spPr>
          <a:xfrm>
            <a:off x="2313785" y="5904198"/>
            <a:ext cx="9144000" cy="121425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4000" b="1" baseline="30000" dirty="0">
                <a:solidFill>
                  <a:srgbClr val="FFFFFF"/>
                </a:solidFill>
                <a:latin typeface="Poppins" panose="00000500000000000000" pitchFamily="2" charset="0"/>
                <a:cs typeface="Poppins" panose="00000500000000000000" pitchFamily="2" charset="0"/>
              </a:rPr>
              <a:t>QMHC</a:t>
            </a:r>
          </a:p>
          <a:p>
            <a:pPr marL="0" indent="0" algn="r">
              <a:buNone/>
            </a:pPr>
            <a:r>
              <a:rPr lang="en-GB" sz="4000" b="1" baseline="30000" dirty="0">
                <a:solidFill>
                  <a:srgbClr val="FFFFFF"/>
                </a:solidFill>
                <a:latin typeface="Poppins" panose="00000500000000000000" pitchFamily="2" charset="0"/>
                <a:cs typeface="Poppins" panose="00000500000000000000" pitchFamily="2" charset="0"/>
              </a:rPr>
              <a:t>Leading Reform 2024</a:t>
            </a:r>
          </a:p>
          <a:p>
            <a:pPr marL="0" indent="0">
              <a:buNone/>
            </a:pPr>
            <a:endParaRPr lang="en-GB" sz="4800" b="1" baseline="30000" dirty="0">
              <a:solidFill>
                <a:srgbClr val="FFFFFF"/>
              </a:solidFill>
              <a:latin typeface="Poppins" panose="00000500000000000000" pitchFamily="2" charset="0"/>
              <a:cs typeface="Poppins" panose="00000500000000000000" pitchFamily="2" charset="0"/>
            </a:endParaRPr>
          </a:p>
          <a:p>
            <a:pPr marL="0" indent="0" algn="r">
              <a:buNone/>
            </a:pPr>
            <a:endParaRPr lang="en-GB" sz="4800" b="1" baseline="30000" dirty="0">
              <a:solidFill>
                <a:srgbClr val="FFFFFF"/>
              </a:solidFill>
              <a:latin typeface="Poppins" panose="00000500000000000000" pitchFamily="2" charset="0"/>
              <a:cs typeface="Poppins" panose="00000500000000000000" pitchFamily="2" charset="0"/>
            </a:endParaRPr>
          </a:p>
          <a:p>
            <a:pPr marL="0" indent="0">
              <a:buNone/>
            </a:pPr>
            <a:endParaRPr lang="en-AU" dirty="0">
              <a:solidFill>
                <a:srgbClr val="FFFFFF"/>
              </a:solidFill>
              <a:latin typeface="Arial Narrow" panose="020B0606020202030204" pitchFamily="34" charset="0"/>
            </a:endParaRPr>
          </a:p>
        </p:txBody>
      </p:sp>
    </p:spTree>
    <p:extLst>
      <p:ext uri="{BB962C8B-B14F-4D97-AF65-F5344CB8AC3E}">
        <p14:creationId xmlns:p14="http://schemas.microsoft.com/office/powerpoint/2010/main" val="2899564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B4354A-A1AE-2E96-6BFB-BF0B68D48674}"/>
              </a:ext>
            </a:extLst>
          </p:cNvPr>
          <p:cNvSpPr/>
          <p:nvPr/>
        </p:nvSpPr>
        <p:spPr>
          <a:xfrm>
            <a:off x="0" y="0"/>
            <a:ext cx="7981406" cy="6858000"/>
          </a:xfrm>
          <a:prstGeom prst="rect">
            <a:avLst/>
          </a:prstGeom>
          <a:solidFill>
            <a:srgbClr val="00B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extBox 3">
            <a:extLst>
              <a:ext uri="{FF2B5EF4-FFF2-40B4-BE49-F238E27FC236}">
                <a16:creationId xmlns:a16="http://schemas.microsoft.com/office/drawing/2014/main" id="{FF3A9476-E7E2-AFCA-B9D7-502DA33D3B65}"/>
              </a:ext>
            </a:extLst>
          </p:cNvPr>
          <p:cNvSpPr txBox="1"/>
          <p:nvPr/>
        </p:nvSpPr>
        <p:spPr>
          <a:xfrm>
            <a:off x="614598" y="3142343"/>
            <a:ext cx="7366808" cy="3005951"/>
          </a:xfrm>
          <a:prstGeom prst="rect">
            <a:avLst/>
          </a:prstGeom>
          <a:noFill/>
        </p:spPr>
        <p:txBody>
          <a:bodyPr wrap="square">
            <a:spAutoFit/>
          </a:bodyPr>
          <a:lstStyle/>
          <a:p>
            <a:r>
              <a:rPr lang="en-US" sz="8800" baseline="30000" dirty="0">
                <a:solidFill>
                  <a:schemeClr val="bg1"/>
                </a:solidFill>
                <a:latin typeface="FrankGoth BT" panose="020B0804030702020204" pitchFamily="34" charset="0"/>
              </a:rPr>
              <a:t>Invitation &amp; </a:t>
            </a:r>
          </a:p>
          <a:p>
            <a:r>
              <a:rPr lang="en-US" sz="8800" baseline="30000" dirty="0">
                <a:solidFill>
                  <a:schemeClr val="bg1"/>
                </a:solidFill>
                <a:latin typeface="FrankGoth BT" panose="020B0804030702020204" pitchFamily="34" charset="0"/>
              </a:rPr>
              <a:t>call to action</a:t>
            </a:r>
            <a:r>
              <a:rPr lang="en-US" sz="8800" b="0" i="0" u="none" strike="noStrike" baseline="30000" dirty="0">
                <a:solidFill>
                  <a:schemeClr val="bg1"/>
                </a:solidFill>
                <a:latin typeface="FrankGoth BT" panose="020B0804030702020204" pitchFamily="34" charset="0"/>
              </a:rPr>
              <a:t>.</a:t>
            </a:r>
          </a:p>
          <a:p>
            <a:endParaRPr lang="en-AU" sz="7200" dirty="0">
              <a:solidFill>
                <a:schemeClr val="bg1"/>
              </a:solidFill>
            </a:endParaRPr>
          </a:p>
        </p:txBody>
      </p:sp>
      <p:sp>
        <p:nvSpPr>
          <p:cNvPr id="2" name="TextBox 1">
            <a:extLst>
              <a:ext uri="{FF2B5EF4-FFF2-40B4-BE49-F238E27FC236}">
                <a16:creationId xmlns:a16="http://schemas.microsoft.com/office/drawing/2014/main" id="{159123FD-322F-235D-0520-D2B253992C5B}"/>
              </a:ext>
            </a:extLst>
          </p:cNvPr>
          <p:cNvSpPr txBox="1"/>
          <p:nvPr/>
        </p:nvSpPr>
        <p:spPr>
          <a:xfrm>
            <a:off x="8091162" y="205131"/>
            <a:ext cx="850936" cy="1569660"/>
          </a:xfrm>
          <a:prstGeom prst="rect">
            <a:avLst/>
          </a:prstGeom>
          <a:noFill/>
        </p:spPr>
        <p:txBody>
          <a:bodyPr wrap="square">
            <a:spAutoFit/>
            <a:scene3d>
              <a:camera prst="orthographicFront"/>
              <a:lightRig rig="threePt" dir="t"/>
            </a:scene3d>
            <a:sp3d extrusionH="57150">
              <a:bevelT w="38100" h="38100" prst="relaxedInset"/>
            </a:sp3d>
          </a:bodyPr>
          <a:lstStyle/>
          <a:p>
            <a:r>
              <a:rPr lang="en-AU" sz="9600" b="1" dirty="0">
                <a:solidFill>
                  <a:srgbClr val="00BEAE"/>
                </a:solidFill>
                <a:latin typeface="Lisbeth display"/>
                <a:cs typeface="Poppins" panose="00000500000000000000" pitchFamily="2" charset="0"/>
              </a:rPr>
              <a:t>“</a:t>
            </a:r>
            <a:endParaRPr lang="en-AU" sz="9600" dirty="0">
              <a:solidFill>
                <a:srgbClr val="00BEAE"/>
              </a:solidFill>
              <a:latin typeface="Lisbeth display"/>
            </a:endParaRPr>
          </a:p>
        </p:txBody>
      </p:sp>
      <p:sp>
        <p:nvSpPr>
          <p:cNvPr id="3" name="TextBox 2">
            <a:extLst>
              <a:ext uri="{FF2B5EF4-FFF2-40B4-BE49-F238E27FC236}">
                <a16:creationId xmlns:a16="http://schemas.microsoft.com/office/drawing/2014/main" id="{8C9C1CDA-DA80-D828-2D4B-8A672F5A3A3A}"/>
              </a:ext>
            </a:extLst>
          </p:cNvPr>
          <p:cNvSpPr txBox="1"/>
          <p:nvPr/>
        </p:nvSpPr>
        <p:spPr>
          <a:xfrm flipV="1">
            <a:off x="10888346" y="4751471"/>
            <a:ext cx="850936" cy="1569660"/>
          </a:xfrm>
          <a:prstGeom prst="rect">
            <a:avLst/>
          </a:prstGeom>
          <a:noFill/>
        </p:spPr>
        <p:txBody>
          <a:bodyPr wrap="square">
            <a:spAutoFit/>
            <a:scene3d>
              <a:camera prst="orthographicFront"/>
              <a:lightRig rig="threePt" dir="t"/>
            </a:scene3d>
            <a:sp3d extrusionH="57150">
              <a:bevelT w="38100" h="38100" prst="relaxedInset"/>
            </a:sp3d>
          </a:bodyPr>
          <a:lstStyle/>
          <a:p>
            <a:r>
              <a:rPr lang="en-AU" sz="9600" b="1" dirty="0">
                <a:solidFill>
                  <a:srgbClr val="00BEAE"/>
                </a:solidFill>
                <a:latin typeface="Lisbeth display"/>
                <a:cs typeface="Poppins" panose="00000500000000000000" pitchFamily="2" charset="0"/>
              </a:rPr>
              <a:t>“</a:t>
            </a:r>
            <a:endParaRPr lang="en-AU" sz="9600" dirty="0">
              <a:solidFill>
                <a:srgbClr val="00BEAE"/>
              </a:solidFill>
              <a:latin typeface="Lisbeth display"/>
            </a:endParaRPr>
          </a:p>
        </p:txBody>
      </p:sp>
      <p:sp>
        <p:nvSpPr>
          <p:cNvPr id="7" name="TextBox 6">
            <a:extLst>
              <a:ext uri="{FF2B5EF4-FFF2-40B4-BE49-F238E27FC236}">
                <a16:creationId xmlns:a16="http://schemas.microsoft.com/office/drawing/2014/main" id="{EBF657A0-D540-54D5-0C37-99D64502AA8A}"/>
              </a:ext>
            </a:extLst>
          </p:cNvPr>
          <p:cNvSpPr txBox="1"/>
          <p:nvPr/>
        </p:nvSpPr>
        <p:spPr>
          <a:xfrm>
            <a:off x="8417859" y="843677"/>
            <a:ext cx="3267635" cy="5755422"/>
          </a:xfrm>
          <a:prstGeom prst="rect">
            <a:avLst/>
          </a:prstGeom>
          <a:noFill/>
        </p:spPr>
        <p:txBody>
          <a:bodyPr wrap="square">
            <a:spAutoFit/>
          </a:bodyPr>
          <a:lstStyle/>
          <a:p>
            <a:pPr algn="ctr"/>
            <a:r>
              <a:rPr lang="en-AU" sz="2000" b="1" i="1" dirty="0">
                <a:latin typeface="Poppins" panose="00000500000000000000" pitchFamily="2" charset="0"/>
                <a:cs typeface="Poppins" panose="00000500000000000000" pitchFamily="2" charset="0"/>
              </a:rPr>
              <a:t>Any use of coercive practice within the mental health system is traumatising and infringes on individual human rights, autonomy and dignity…</a:t>
            </a:r>
          </a:p>
          <a:p>
            <a:pPr algn="ctr"/>
            <a:endParaRPr lang="en-AU" sz="2000" b="1" i="1" dirty="0">
              <a:latin typeface="Poppins" panose="00000500000000000000" pitchFamily="2" charset="0"/>
              <a:cs typeface="Poppins" panose="00000500000000000000" pitchFamily="2" charset="0"/>
            </a:endParaRPr>
          </a:p>
          <a:p>
            <a:pPr algn="ctr"/>
            <a:r>
              <a:rPr lang="en-AU" sz="2000" b="1" i="1" dirty="0">
                <a:latin typeface="Poppins" panose="00000500000000000000" pitchFamily="2" charset="0"/>
                <a:cs typeface="Poppins" panose="00000500000000000000" pitchFamily="2" charset="0"/>
              </a:rPr>
              <a:t>They are systemic failures of care that cause harm to people subjected to them, people applying them, and people witnessing them</a:t>
            </a:r>
          </a:p>
          <a:p>
            <a:pPr algn="ctr"/>
            <a:endParaRPr lang="en-AU" b="1" i="1" dirty="0">
              <a:latin typeface="Poppins" panose="00000500000000000000" pitchFamily="2" charset="0"/>
              <a:cs typeface="Poppins" panose="00000500000000000000" pitchFamily="2" charset="0"/>
            </a:endParaRPr>
          </a:p>
          <a:p>
            <a:pPr algn="ctr"/>
            <a:endParaRPr lang="en-AU" b="1" i="1" dirty="0">
              <a:solidFill>
                <a:schemeClr val="bg1"/>
              </a:solidFill>
              <a:latin typeface="Poppins" panose="00000500000000000000" pitchFamily="2" charset="0"/>
              <a:cs typeface="Poppins" panose="00000500000000000000" pitchFamily="2" charset="0"/>
            </a:endParaRPr>
          </a:p>
          <a:p>
            <a:r>
              <a:rPr lang="en-AU" sz="1100" dirty="0">
                <a:solidFill>
                  <a:schemeClr val="bg1"/>
                </a:solidFill>
                <a:latin typeface="Poppins" panose="00000500000000000000" pitchFamily="2" charset="0"/>
                <a:cs typeface="Poppins" panose="00000500000000000000" pitchFamily="2" charset="0"/>
              </a:rPr>
              <a:t> </a:t>
            </a:r>
            <a:r>
              <a:rPr lang="en-AU" sz="1200" b="1" dirty="0">
                <a:latin typeface="Poppins" panose="00000500000000000000" pitchFamily="2" charset="0"/>
                <a:cs typeface="Poppins" panose="00000500000000000000" pitchFamily="2" charset="0"/>
              </a:rPr>
              <a:t>Key messages, Shining a Light, pp.6-7</a:t>
            </a:r>
            <a:endParaRPr lang="en-AU" sz="1100" b="1"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290944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FF766-B49D-4407-0677-87854D5BE11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F0D6A87-1917-2F74-3BB2-B62D895FCAF2}"/>
              </a:ext>
            </a:extLst>
          </p:cNvPr>
          <p:cNvSpPr/>
          <p:nvPr/>
        </p:nvSpPr>
        <p:spPr>
          <a:xfrm>
            <a:off x="0" y="0"/>
            <a:ext cx="7981406" cy="6858000"/>
          </a:xfrm>
          <a:prstGeom prst="rect">
            <a:avLst/>
          </a:prstGeom>
          <a:solidFill>
            <a:srgbClr val="00B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extBox 3">
            <a:extLst>
              <a:ext uri="{FF2B5EF4-FFF2-40B4-BE49-F238E27FC236}">
                <a16:creationId xmlns:a16="http://schemas.microsoft.com/office/drawing/2014/main" id="{CD57222D-805A-67DE-EE43-A8F50F0ED1B1}"/>
              </a:ext>
            </a:extLst>
          </p:cNvPr>
          <p:cNvSpPr txBox="1"/>
          <p:nvPr/>
        </p:nvSpPr>
        <p:spPr>
          <a:xfrm>
            <a:off x="614598" y="3142343"/>
            <a:ext cx="7366808" cy="1692771"/>
          </a:xfrm>
          <a:prstGeom prst="rect">
            <a:avLst/>
          </a:prstGeom>
          <a:noFill/>
        </p:spPr>
        <p:txBody>
          <a:bodyPr wrap="square">
            <a:spAutoFit/>
          </a:bodyPr>
          <a:lstStyle/>
          <a:p>
            <a:r>
              <a:rPr lang="en-US" sz="9600" baseline="30000" dirty="0">
                <a:solidFill>
                  <a:schemeClr val="bg1"/>
                </a:solidFill>
                <a:latin typeface="FrankGoth BT" panose="020B0804030702020204" pitchFamily="34" charset="0"/>
              </a:rPr>
              <a:t>shining a light.</a:t>
            </a:r>
            <a:r>
              <a:rPr lang="en-US" sz="9600" baseline="30000" dirty="0">
                <a:solidFill>
                  <a:srgbClr val="00BEAE"/>
                </a:solidFill>
                <a:latin typeface="FrankGoth BT" panose="020B0804030702020204" pitchFamily="34" charset="0"/>
              </a:rPr>
              <a:t>.</a:t>
            </a:r>
            <a:endParaRPr lang="en-US" sz="8800" b="0" i="0" u="none" strike="noStrike" baseline="30000" dirty="0">
              <a:solidFill>
                <a:schemeClr val="bg1"/>
              </a:solidFill>
              <a:latin typeface="FrankGoth BT" panose="020B0804030702020204" pitchFamily="34" charset="0"/>
            </a:endParaRPr>
          </a:p>
          <a:p>
            <a:r>
              <a:rPr lang="en-AU" sz="2000" dirty="0">
                <a:solidFill>
                  <a:schemeClr val="bg1"/>
                </a:solidFill>
                <a:hlinkClick r:id="rId3"/>
              </a:rPr>
              <a:t>https://mhlepq.org.au/wp-content/uploads/2023/12/MHLEPQ-CP-report_Shining-a-light-FINAL.pdf</a:t>
            </a:r>
            <a:r>
              <a:rPr lang="en-AU" sz="2000" dirty="0">
                <a:solidFill>
                  <a:schemeClr val="bg1"/>
                </a:solidFill>
              </a:rPr>
              <a:t> </a:t>
            </a:r>
          </a:p>
        </p:txBody>
      </p:sp>
      <p:pic>
        <p:nvPicPr>
          <p:cNvPr id="11" name="Picture 10">
            <a:extLst>
              <a:ext uri="{FF2B5EF4-FFF2-40B4-BE49-F238E27FC236}">
                <a16:creationId xmlns:a16="http://schemas.microsoft.com/office/drawing/2014/main" id="{B37210AE-BFE7-278C-4E59-F1BF1C2E2070}"/>
              </a:ext>
            </a:extLst>
          </p:cNvPr>
          <p:cNvPicPr>
            <a:picLocks noChangeAspect="1"/>
          </p:cNvPicPr>
          <p:nvPr/>
        </p:nvPicPr>
        <p:blipFill>
          <a:blip r:embed="rId4"/>
          <a:stretch>
            <a:fillRect/>
          </a:stretch>
        </p:blipFill>
        <p:spPr>
          <a:xfrm>
            <a:off x="8923431" y="1841300"/>
            <a:ext cx="2198455" cy="2144291"/>
          </a:xfrm>
          <a:prstGeom prst="rect">
            <a:avLst/>
          </a:prstGeom>
        </p:spPr>
      </p:pic>
    </p:spTree>
    <p:extLst>
      <p:ext uri="{BB962C8B-B14F-4D97-AF65-F5344CB8AC3E}">
        <p14:creationId xmlns:p14="http://schemas.microsoft.com/office/powerpoint/2010/main" val="1466502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8AB68-F66A-D435-862C-1835A2BE11A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9DFBB59-CEB6-0ED9-CBC5-B1095EEBBB9F}"/>
              </a:ext>
            </a:extLst>
          </p:cNvPr>
          <p:cNvSpPr/>
          <p:nvPr/>
        </p:nvSpPr>
        <p:spPr>
          <a:xfrm>
            <a:off x="-32524" y="-1"/>
            <a:ext cx="4677921" cy="6858000"/>
          </a:xfrm>
          <a:prstGeom prst="rect">
            <a:avLst/>
          </a:prstGeom>
          <a:solidFill>
            <a:srgbClr val="00B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extBox 3">
            <a:extLst>
              <a:ext uri="{FF2B5EF4-FFF2-40B4-BE49-F238E27FC236}">
                <a16:creationId xmlns:a16="http://schemas.microsoft.com/office/drawing/2014/main" id="{37D4A61C-77E3-7037-6EC6-6B0F1F3F5C76}"/>
              </a:ext>
            </a:extLst>
          </p:cNvPr>
          <p:cNvSpPr txBox="1"/>
          <p:nvPr/>
        </p:nvSpPr>
        <p:spPr>
          <a:xfrm>
            <a:off x="453232" y="2201048"/>
            <a:ext cx="3917061" cy="2062103"/>
          </a:xfrm>
          <a:prstGeom prst="rect">
            <a:avLst/>
          </a:prstGeom>
          <a:noFill/>
        </p:spPr>
        <p:txBody>
          <a:bodyPr wrap="square">
            <a:spAutoFit/>
          </a:bodyPr>
          <a:lstStyle/>
          <a:p>
            <a:r>
              <a:rPr lang="en-US" sz="9600" baseline="30000" dirty="0">
                <a:solidFill>
                  <a:schemeClr val="bg1"/>
                </a:solidFill>
                <a:latin typeface="FrankGoth BT" panose="020B0804030702020204" pitchFamily="34" charset="0"/>
              </a:rPr>
              <a:t>MHLEPQ</a:t>
            </a:r>
          </a:p>
          <a:p>
            <a:r>
              <a:rPr lang="en-US" sz="9600" baseline="30000" dirty="0">
                <a:solidFill>
                  <a:schemeClr val="bg1"/>
                </a:solidFill>
                <a:latin typeface="FrankGoth BT" panose="020B0804030702020204" pitchFamily="34" charset="0"/>
              </a:rPr>
              <a:t>resources.</a:t>
            </a:r>
            <a:r>
              <a:rPr lang="en-US" sz="9600" baseline="30000" dirty="0">
                <a:solidFill>
                  <a:srgbClr val="00BEAE"/>
                </a:solidFill>
                <a:latin typeface="FrankGoth BT" panose="020B0804030702020204" pitchFamily="34" charset="0"/>
              </a:rPr>
              <a:t>.</a:t>
            </a:r>
            <a:endParaRPr lang="en-US" sz="8800" b="0" i="0" u="none" strike="noStrike" baseline="30000" dirty="0">
              <a:solidFill>
                <a:schemeClr val="bg1"/>
              </a:solidFill>
              <a:latin typeface="FrankGoth BT" panose="020B0804030702020204" pitchFamily="34" charset="0"/>
            </a:endParaRPr>
          </a:p>
        </p:txBody>
      </p:sp>
      <p:sp>
        <p:nvSpPr>
          <p:cNvPr id="2" name="TextBox 1">
            <a:extLst>
              <a:ext uri="{FF2B5EF4-FFF2-40B4-BE49-F238E27FC236}">
                <a16:creationId xmlns:a16="http://schemas.microsoft.com/office/drawing/2014/main" id="{37724F00-1EAD-86D3-7690-D4760DBD5592}"/>
              </a:ext>
            </a:extLst>
          </p:cNvPr>
          <p:cNvSpPr txBox="1"/>
          <p:nvPr/>
        </p:nvSpPr>
        <p:spPr>
          <a:xfrm>
            <a:off x="4761919" y="359938"/>
            <a:ext cx="7232857" cy="7292189"/>
          </a:xfrm>
          <a:prstGeom prst="rect">
            <a:avLst/>
          </a:prstGeom>
          <a:noFill/>
        </p:spPr>
        <p:txBody>
          <a:bodyPr wrap="square" rtlCol="0">
            <a:spAutoFit/>
          </a:bodyPr>
          <a:lstStyle/>
          <a:p>
            <a:pPr marL="342900" indent="-342900">
              <a:lnSpc>
                <a:spcPct val="107000"/>
              </a:lnSpc>
              <a:spcAft>
                <a:spcPts val="800"/>
              </a:spcAft>
              <a:buFont typeface="+mj-lt"/>
              <a:buAutoNum type="arabicPeriod"/>
              <a:tabLst>
                <a:tab pos="457200" algn="l"/>
              </a:tabLst>
            </a:pPr>
            <a:r>
              <a:rPr lang="en-AU" sz="1400" kern="0" dirty="0">
                <a:latin typeface="Poppins" panose="00000500000000000000" pitchFamily="2" charset="0"/>
                <a:ea typeface="Calibri" panose="020F0502020204030204" pitchFamily="34" charset="0"/>
                <a:cs typeface="Poppins" panose="00000500000000000000" pitchFamily="2" charset="0"/>
              </a:rPr>
              <a:t>MHLEPQ (2022). </a:t>
            </a:r>
            <a:r>
              <a:rPr lang="en-AU" sz="1400" i="1" kern="0" dirty="0">
                <a:latin typeface="Poppins" panose="00000500000000000000" pitchFamily="2" charset="0"/>
                <a:ea typeface="Calibri" panose="020F0502020204030204" pitchFamily="34" charset="0"/>
                <a:cs typeface="Poppins" panose="00000500000000000000" pitchFamily="2" charset="0"/>
              </a:rPr>
              <a:t>Submission to the Queensland Parliament Mental Health Select Committee. </a:t>
            </a:r>
            <a:r>
              <a:rPr lang="en-AU" sz="1400" kern="0" dirty="0">
                <a:latin typeface="Poppins" panose="00000500000000000000" pitchFamily="2" charset="0"/>
                <a:ea typeface="Calibri" panose="020F0502020204030204" pitchFamily="34" charset="0"/>
                <a:cs typeface="Poppins" panose="00000500000000000000" pitchFamily="2" charset="0"/>
                <a:hlinkClick r:id="rId3"/>
              </a:rPr>
              <a:t>https://mhlepq.org.au/wp-content/uploads/2022/02/MHLEPQ-Submission-to-Improve-Mental-Health-Outcomes-for-Queenslands-Final.pdf</a:t>
            </a:r>
            <a:r>
              <a:rPr lang="en-AU" sz="1400" kern="0" dirty="0">
                <a:latin typeface="Poppins" panose="00000500000000000000" pitchFamily="2" charset="0"/>
                <a:ea typeface="Calibri" panose="020F0502020204030204" pitchFamily="34" charset="0"/>
                <a:cs typeface="Poppins" panose="00000500000000000000" pitchFamily="2" charset="0"/>
              </a:rPr>
              <a:t> </a:t>
            </a:r>
          </a:p>
          <a:p>
            <a:pPr marL="342900" indent="-342900">
              <a:lnSpc>
                <a:spcPct val="107000"/>
              </a:lnSpc>
              <a:spcAft>
                <a:spcPts val="800"/>
              </a:spcAft>
              <a:buFont typeface="+mj-lt"/>
              <a:buAutoNum type="arabicPeriod"/>
              <a:tabLst>
                <a:tab pos="457200" algn="l"/>
              </a:tabLst>
            </a:pPr>
            <a:r>
              <a:rPr lang="en-AU" sz="1400" kern="0" dirty="0">
                <a:latin typeface="Poppins" panose="00000500000000000000" pitchFamily="2" charset="0"/>
                <a:ea typeface="Calibri" panose="020F0502020204030204" pitchFamily="34" charset="0"/>
                <a:cs typeface="Poppins" panose="00000500000000000000" pitchFamily="2" charset="0"/>
              </a:rPr>
              <a:t>MHLEPQ (2022). </a:t>
            </a:r>
            <a:r>
              <a:rPr lang="en-AU" sz="1400" i="1" kern="0" dirty="0">
                <a:latin typeface="Poppins" panose="00000500000000000000" pitchFamily="2" charset="0"/>
                <a:ea typeface="Calibri" panose="020F0502020204030204" pitchFamily="34" charset="0"/>
                <a:cs typeface="Poppins" panose="00000500000000000000" pitchFamily="2" charset="0"/>
              </a:rPr>
              <a:t>Statement of Advice: Responses to Queensland Health Restrictive Practices Policy Statement Discussion Paper</a:t>
            </a:r>
            <a:r>
              <a:rPr lang="en-AU" sz="1400" kern="0" dirty="0">
                <a:latin typeface="Poppins" panose="00000500000000000000" pitchFamily="2" charset="0"/>
                <a:ea typeface="Calibri" panose="020F0502020204030204" pitchFamily="34" charset="0"/>
                <a:cs typeface="Poppins" panose="00000500000000000000" pitchFamily="2" charset="0"/>
              </a:rPr>
              <a:t>. </a:t>
            </a:r>
            <a:r>
              <a:rPr lang="en-AU" sz="1400" kern="0" dirty="0">
                <a:latin typeface="Poppins" panose="00000500000000000000" pitchFamily="2" charset="0"/>
                <a:ea typeface="Calibri" panose="020F0502020204030204" pitchFamily="34" charset="0"/>
                <a:cs typeface="Poppins" panose="00000500000000000000" pitchFamily="2" charset="0"/>
                <a:hlinkClick r:id="rId4"/>
              </a:rPr>
              <a:t>https://mhlepq.org.au/wp-content/uploads/2024/04/MHLEPQ2023_Statement-of-Advice-QH-RPPS-Final.pdf</a:t>
            </a:r>
            <a:r>
              <a:rPr lang="en-AU" sz="1400" kern="0" dirty="0">
                <a:latin typeface="Poppins" panose="00000500000000000000" pitchFamily="2" charset="0"/>
                <a:ea typeface="Calibri" panose="020F0502020204030204" pitchFamily="34" charset="0"/>
                <a:cs typeface="Poppins" panose="00000500000000000000" pitchFamily="2" charset="0"/>
              </a:rPr>
              <a:t> </a:t>
            </a:r>
          </a:p>
          <a:p>
            <a:pPr marL="342900" indent="-342900">
              <a:lnSpc>
                <a:spcPct val="107000"/>
              </a:lnSpc>
              <a:spcAft>
                <a:spcPts val="800"/>
              </a:spcAft>
              <a:buFont typeface="+mj-lt"/>
              <a:buAutoNum type="arabicPeriod"/>
              <a:tabLst>
                <a:tab pos="457200" algn="l"/>
              </a:tabLst>
            </a:pPr>
            <a:r>
              <a:rPr lang="en-AU" sz="1400" kern="0" dirty="0">
                <a:latin typeface="Poppins" panose="00000500000000000000" pitchFamily="2" charset="0"/>
                <a:ea typeface="Calibri" panose="020F0502020204030204" pitchFamily="34" charset="0"/>
                <a:cs typeface="Poppins" panose="00000500000000000000" pitchFamily="2" charset="0"/>
              </a:rPr>
              <a:t>MHLEPQ Position Statement (2023). </a:t>
            </a:r>
            <a:r>
              <a:rPr lang="en-AU" sz="1400" i="1" kern="0" dirty="0">
                <a:latin typeface="Poppins" panose="00000500000000000000" pitchFamily="2" charset="0"/>
                <a:ea typeface="Calibri" panose="020F0502020204030204" pitchFamily="34" charset="0"/>
                <a:cs typeface="Poppins" panose="00000500000000000000" pitchFamily="2" charset="0"/>
              </a:rPr>
              <a:t>Elimination of the Use of Seclusion and Restraints in the Qld MH System. </a:t>
            </a:r>
            <a:r>
              <a:rPr lang="en-AU" sz="1400" kern="0" dirty="0">
                <a:latin typeface="Poppins" panose="00000500000000000000" pitchFamily="2" charset="0"/>
                <a:ea typeface="Calibri" panose="020F0502020204030204" pitchFamily="34" charset="0"/>
                <a:cs typeface="Poppins" panose="00000500000000000000" pitchFamily="2" charset="0"/>
                <a:hlinkClick r:id="rId5"/>
              </a:rPr>
              <a:t>https://mhlepq.org.au/position-statement-elimination-of-the-use-of-seclusion-and-restraints-in-the-queensland-mental-health-system/</a:t>
            </a:r>
            <a:r>
              <a:rPr lang="en-AU" sz="1400" kern="0" dirty="0">
                <a:latin typeface="Poppins" panose="00000500000000000000" pitchFamily="2" charset="0"/>
                <a:ea typeface="Calibri" panose="020F0502020204030204" pitchFamily="34" charset="0"/>
                <a:cs typeface="Poppins" panose="00000500000000000000" pitchFamily="2" charset="0"/>
              </a:rPr>
              <a:t> </a:t>
            </a:r>
          </a:p>
          <a:p>
            <a:pPr marL="342900" indent="-342900">
              <a:lnSpc>
                <a:spcPct val="107000"/>
              </a:lnSpc>
              <a:spcAft>
                <a:spcPts val="800"/>
              </a:spcAft>
              <a:buFont typeface="+mj-lt"/>
              <a:buAutoNum type="arabicPeriod"/>
              <a:tabLst>
                <a:tab pos="457200" algn="l"/>
              </a:tabLst>
            </a:pPr>
            <a:r>
              <a:rPr lang="en-AU" sz="1400" kern="0" dirty="0">
                <a:latin typeface="Poppins" panose="00000500000000000000" pitchFamily="2" charset="0"/>
                <a:ea typeface="Calibri" panose="020F0502020204030204" pitchFamily="34" charset="0"/>
                <a:cs typeface="Poppins" panose="00000500000000000000" pitchFamily="2" charset="0"/>
              </a:rPr>
              <a:t>MHLEPQ (2024). </a:t>
            </a:r>
            <a:r>
              <a:rPr lang="en-AU" sz="1400" i="1" kern="0" dirty="0">
                <a:latin typeface="Poppins" panose="00000500000000000000" pitchFamily="2" charset="0"/>
                <a:ea typeface="Calibri" panose="020F0502020204030204" pitchFamily="34" charset="0"/>
                <a:cs typeface="Poppins" panose="00000500000000000000" pitchFamily="2" charset="0"/>
              </a:rPr>
              <a:t>Human Rights in Mental Health: Survey Report</a:t>
            </a:r>
            <a:r>
              <a:rPr lang="en-AU" sz="1400" kern="0" dirty="0">
                <a:latin typeface="Poppins" panose="00000500000000000000" pitchFamily="2" charset="0"/>
                <a:ea typeface="Calibri" panose="020F0502020204030204" pitchFamily="34" charset="0"/>
                <a:cs typeface="Poppins" panose="00000500000000000000" pitchFamily="2" charset="0"/>
              </a:rPr>
              <a:t>. </a:t>
            </a:r>
            <a:r>
              <a:rPr lang="en-AU" sz="1400" kern="100" dirty="0">
                <a:effectLst/>
                <a:latin typeface="Poppins" panose="00000500000000000000" pitchFamily="2" charset="0"/>
                <a:ea typeface="Calibri" panose="020F0502020204030204" pitchFamily="34" charset="0"/>
                <a:cs typeface="Poppins" panose="00000500000000000000" pitchFamily="2" charset="0"/>
                <a:hlinkClick r:id="rId6"/>
              </a:rPr>
              <a:t>https://mhlepq.org.au/wp-content/uploads/2024/09/MHLEPQ-HR-Survey-Report_FINAL.pbp_.pdf</a:t>
            </a:r>
            <a:r>
              <a:rPr lang="en-AU" sz="1400" kern="0" dirty="0">
                <a:effectLst/>
                <a:latin typeface="Poppins" panose="00000500000000000000" pitchFamily="2" charset="0"/>
                <a:ea typeface="Calibri" panose="020F0502020204030204" pitchFamily="34" charset="0"/>
                <a:cs typeface="Poppins" panose="00000500000000000000" pitchFamily="2" charset="0"/>
              </a:rPr>
              <a:t> </a:t>
            </a:r>
          </a:p>
          <a:p>
            <a:pPr marL="342900" indent="-342900">
              <a:lnSpc>
                <a:spcPct val="107000"/>
              </a:lnSpc>
              <a:spcAft>
                <a:spcPts val="800"/>
              </a:spcAft>
              <a:buFont typeface="+mj-lt"/>
              <a:buAutoNum type="arabicPeriod"/>
              <a:tabLst>
                <a:tab pos="457200" algn="l"/>
              </a:tabLst>
            </a:pPr>
            <a:r>
              <a:rPr lang="en-AU" sz="1400" kern="0" dirty="0">
                <a:latin typeface="Poppins" panose="00000500000000000000" pitchFamily="2" charset="0"/>
                <a:ea typeface="Calibri" panose="020F0502020204030204" pitchFamily="34" charset="0"/>
                <a:cs typeface="Poppins" panose="00000500000000000000" pitchFamily="2" charset="0"/>
              </a:rPr>
              <a:t>MHLEPQ (2024) &amp; Simon Katterl Consulting. </a:t>
            </a:r>
            <a:r>
              <a:rPr lang="en-AU" sz="1400" i="1" kern="0" dirty="0">
                <a:latin typeface="Poppins" panose="00000500000000000000" pitchFamily="2" charset="0"/>
                <a:ea typeface="Calibri" panose="020F0502020204030204" pitchFamily="34" charset="0"/>
                <a:cs typeface="Poppins" panose="00000500000000000000" pitchFamily="2" charset="0"/>
              </a:rPr>
              <a:t>Submission to the First Review of the Queensland Human Rights Act 2019.</a:t>
            </a:r>
            <a:r>
              <a:rPr lang="en-AU" sz="1400" kern="0" dirty="0">
                <a:latin typeface="Poppins" panose="00000500000000000000" pitchFamily="2" charset="0"/>
                <a:ea typeface="Calibri" panose="020F0502020204030204" pitchFamily="34" charset="0"/>
                <a:cs typeface="Poppins" panose="00000500000000000000" pitchFamily="2" charset="0"/>
              </a:rPr>
              <a:t> </a:t>
            </a:r>
            <a:r>
              <a:rPr lang="en-AU" sz="1400" kern="0" dirty="0">
                <a:latin typeface="Poppins" panose="00000500000000000000" pitchFamily="2" charset="0"/>
                <a:ea typeface="Calibri" panose="020F0502020204030204" pitchFamily="34" charset="0"/>
                <a:cs typeface="Poppins" panose="00000500000000000000" pitchFamily="2" charset="0"/>
                <a:hlinkClick r:id="rId7"/>
              </a:rPr>
              <a:t>https://mhlepq.org.au/wp-content/uploads/2024/07/MHLEPQ-Submission-to-the-Qld-Human-Rights-Act-Review-FINAL.pdf</a:t>
            </a:r>
            <a:r>
              <a:rPr lang="en-AU" sz="1400" kern="0" dirty="0">
                <a:latin typeface="Poppins" panose="00000500000000000000" pitchFamily="2" charset="0"/>
                <a:ea typeface="Calibri" panose="020F0502020204030204" pitchFamily="34" charset="0"/>
                <a:cs typeface="Poppins" panose="00000500000000000000" pitchFamily="2" charset="0"/>
              </a:rPr>
              <a:t> </a:t>
            </a:r>
          </a:p>
          <a:p>
            <a:pPr marL="342900" indent="-342900">
              <a:lnSpc>
                <a:spcPct val="107000"/>
              </a:lnSpc>
              <a:spcAft>
                <a:spcPts val="800"/>
              </a:spcAft>
              <a:buFont typeface="+mj-lt"/>
              <a:buAutoNum type="arabicPeriod"/>
              <a:tabLst>
                <a:tab pos="457200" algn="l"/>
              </a:tabLst>
            </a:pPr>
            <a:r>
              <a:rPr lang="en-AU" sz="1400" kern="0" dirty="0">
                <a:latin typeface="Poppins" panose="00000500000000000000" pitchFamily="2" charset="0"/>
                <a:ea typeface="Calibri" panose="020F0502020204030204" pitchFamily="34" charset="0"/>
                <a:cs typeface="Poppins" panose="00000500000000000000" pitchFamily="2" charset="0"/>
              </a:rPr>
              <a:t>MHLEPQ Position Paper (2024). </a:t>
            </a:r>
            <a:r>
              <a:rPr lang="en-AU" sz="1400" i="1" kern="0" dirty="0">
                <a:latin typeface="Poppins" panose="00000500000000000000" pitchFamily="2" charset="0"/>
                <a:ea typeface="Calibri" panose="020F0502020204030204" pitchFamily="34" charset="0"/>
                <a:cs typeface="Poppins" panose="00000500000000000000" pitchFamily="2" charset="0"/>
              </a:rPr>
              <a:t>Implementing Human Rights in the Queensland Mental Health System. </a:t>
            </a:r>
            <a:r>
              <a:rPr lang="en-AU" sz="1400" kern="0" dirty="0">
                <a:latin typeface="Poppins" panose="00000500000000000000" pitchFamily="2" charset="0"/>
                <a:ea typeface="Calibri" panose="020F0502020204030204" pitchFamily="34" charset="0"/>
                <a:cs typeface="Poppins" panose="00000500000000000000" pitchFamily="2" charset="0"/>
                <a:hlinkClick r:id="rId8"/>
              </a:rPr>
              <a:t>https://mhlepq.org.au/wp-content/uploads/2024/11/HR-Implementation-position-paper_-FINAL.pdf</a:t>
            </a:r>
            <a:r>
              <a:rPr lang="en-AU" sz="1400" kern="0" dirty="0">
                <a:latin typeface="Poppins" panose="00000500000000000000" pitchFamily="2" charset="0"/>
                <a:ea typeface="Calibri" panose="020F0502020204030204" pitchFamily="34" charset="0"/>
                <a:cs typeface="Poppins" panose="00000500000000000000" pitchFamily="2" charset="0"/>
              </a:rPr>
              <a:t> </a:t>
            </a:r>
          </a:p>
          <a:p>
            <a:pPr marL="342900" indent="-342900">
              <a:lnSpc>
                <a:spcPct val="107000"/>
              </a:lnSpc>
              <a:spcAft>
                <a:spcPts val="800"/>
              </a:spcAft>
              <a:buFont typeface="+mj-lt"/>
              <a:buAutoNum type="arabicPeriod"/>
              <a:tabLst>
                <a:tab pos="457200" algn="l"/>
              </a:tabLst>
            </a:pPr>
            <a:endParaRPr lang="en-AU" sz="1400" kern="0" dirty="0">
              <a:latin typeface="Poppins" panose="00000500000000000000" pitchFamily="2" charset="0"/>
              <a:ea typeface="Calibri" panose="020F0502020204030204" pitchFamily="34" charset="0"/>
              <a:cs typeface="Poppins" panose="00000500000000000000" pitchFamily="2" charset="0"/>
            </a:endParaRPr>
          </a:p>
          <a:p>
            <a:pPr marL="342900" indent="-342900">
              <a:lnSpc>
                <a:spcPct val="107000"/>
              </a:lnSpc>
              <a:spcAft>
                <a:spcPts val="800"/>
              </a:spcAft>
              <a:buFont typeface="+mj-lt"/>
              <a:buAutoNum type="arabicPeriod"/>
              <a:tabLst>
                <a:tab pos="457200" algn="l"/>
              </a:tabLst>
            </a:pPr>
            <a:endParaRPr lang="en-AU" sz="1400" kern="0" dirty="0">
              <a:latin typeface="Poppins" panose="00000500000000000000" pitchFamily="2" charset="0"/>
              <a:ea typeface="Calibri" panose="020F0502020204030204" pitchFamily="34" charset="0"/>
              <a:cs typeface="Poppins" panose="00000500000000000000" pitchFamily="2" charset="0"/>
            </a:endParaRPr>
          </a:p>
          <a:p>
            <a:pPr marL="342900" indent="-342900">
              <a:lnSpc>
                <a:spcPct val="107000"/>
              </a:lnSpc>
              <a:spcAft>
                <a:spcPts val="800"/>
              </a:spcAft>
              <a:buFont typeface="+mj-lt"/>
              <a:buAutoNum type="arabicPeriod"/>
              <a:tabLst>
                <a:tab pos="457200" algn="l"/>
              </a:tabLst>
            </a:pPr>
            <a:endParaRPr lang="en-AU" sz="1400" kern="100" dirty="0">
              <a:effectLst/>
              <a:latin typeface="Poppins" panose="00000500000000000000" pitchFamily="2" charset="0"/>
              <a:ea typeface="Calibri" panose="020F0502020204030204" pitchFamily="34" charset="0"/>
              <a:cs typeface="Poppins" panose="00000500000000000000" pitchFamily="2" charset="0"/>
            </a:endParaRPr>
          </a:p>
          <a:p>
            <a:pPr marL="342900" lvl="0" indent="-342900">
              <a:lnSpc>
                <a:spcPct val="107000"/>
              </a:lnSpc>
              <a:spcAft>
                <a:spcPts val="800"/>
              </a:spcAft>
              <a:buFont typeface="+mj-lt"/>
              <a:buAutoNum type="arabicPeriod"/>
              <a:tabLst>
                <a:tab pos="457200" algn="l"/>
              </a:tabLst>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6093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D5AE5-F325-7A69-5DE6-E92F84C3803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B1A2B98-66AA-E42F-EAEE-CAB28B1BD074}"/>
              </a:ext>
            </a:extLst>
          </p:cNvPr>
          <p:cNvSpPr/>
          <p:nvPr/>
        </p:nvSpPr>
        <p:spPr>
          <a:xfrm>
            <a:off x="1" y="0"/>
            <a:ext cx="4677921" cy="6858000"/>
          </a:xfrm>
          <a:prstGeom prst="rect">
            <a:avLst/>
          </a:prstGeom>
          <a:solidFill>
            <a:srgbClr val="00B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extBox 3">
            <a:extLst>
              <a:ext uri="{FF2B5EF4-FFF2-40B4-BE49-F238E27FC236}">
                <a16:creationId xmlns:a16="http://schemas.microsoft.com/office/drawing/2014/main" id="{7AECDDC8-9C96-351E-9F40-225FA763E0A1}"/>
              </a:ext>
            </a:extLst>
          </p:cNvPr>
          <p:cNvSpPr txBox="1"/>
          <p:nvPr/>
        </p:nvSpPr>
        <p:spPr>
          <a:xfrm>
            <a:off x="614598" y="3142343"/>
            <a:ext cx="7366808" cy="1077218"/>
          </a:xfrm>
          <a:prstGeom prst="rect">
            <a:avLst/>
          </a:prstGeom>
          <a:noFill/>
        </p:spPr>
        <p:txBody>
          <a:bodyPr wrap="square">
            <a:spAutoFit/>
          </a:bodyPr>
          <a:lstStyle/>
          <a:p>
            <a:r>
              <a:rPr lang="en-US" sz="9600" baseline="30000" dirty="0">
                <a:solidFill>
                  <a:schemeClr val="bg1"/>
                </a:solidFill>
                <a:latin typeface="FrankGoth BT" panose="020B0804030702020204" pitchFamily="34" charset="0"/>
              </a:rPr>
              <a:t>references.</a:t>
            </a:r>
            <a:r>
              <a:rPr lang="en-US" sz="9600" baseline="30000" dirty="0">
                <a:solidFill>
                  <a:srgbClr val="00BEAE"/>
                </a:solidFill>
                <a:latin typeface="FrankGoth BT" panose="020B0804030702020204" pitchFamily="34" charset="0"/>
              </a:rPr>
              <a:t>.</a:t>
            </a:r>
            <a:endParaRPr lang="en-US" sz="8800" b="0" i="0" u="none" strike="noStrike" baseline="30000" dirty="0">
              <a:solidFill>
                <a:schemeClr val="bg1"/>
              </a:solidFill>
              <a:latin typeface="FrankGoth BT" panose="020B0804030702020204" pitchFamily="34" charset="0"/>
            </a:endParaRPr>
          </a:p>
        </p:txBody>
      </p:sp>
      <p:sp>
        <p:nvSpPr>
          <p:cNvPr id="2" name="TextBox 1">
            <a:extLst>
              <a:ext uri="{FF2B5EF4-FFF2-40B4-BE49-F238E27FC236}">
                <a16:creationId xmlns:a16="http://schemas.microsoft.com/office/drawing/2014/main" id="{DA4183F3-1696-67D1-D083-D1DD76DBF12B}"/>
              </a:ext>
            </a:extLst>
          </p:cNvPr>
          <p:cNvSpPr txBox="1"/>
          <p:nvPr/>
        </p:nvSpPr>
        <p:spPr>
          <a:xfrm>
            <a:off x="5163672" y="516952"/>
            <a:ext cx="6413730" cy="5824095"/>
          </a:xfrm>
          <a:prstGeom prst="rect">
            <a:avLst/>
          </a:prstGeom>
          <a:noFill/>
        </p:spPr>
        <p:txBody>
          <a:bodyPr wrap="square" rtlCol="0">
            <a:spAutoFit/>
          </a:bodyPr>
          <a:lstStyle/>
          <a:p>
            <a:pPr marL="342900" lvl="0" indent="-342900">
              <a:lnSpc>
                <a:spcPct val="107000"/>
              </a:lnSpc>
              <a:spcAft>
                <a:spcPts val="800"/>
              </a:spcAft>
              <a:buFont typeface="+mj-lt"/>
              <a:buAutoNum type="arabicPeriod"/>
              <a:tabLst>
                <a:tab pos="457200" algn="l"/>
              </a:tabLst>
            </a:pPr>
            <a:r>
              <a:rPr lang="en-AU" sz="1800" kern="0" dirty="0">
                <a:effectLst/>
                <a:latin typeface="Poppins" panose="00000500000000000000" pitchFamily="2" charset="0"/>
                <a:ea typeface="Times New Roman" panose="02020603050405020304" pitchFamily="18" charset="0"/>
                <a:cs typeface="Poppins" panose="00000500000000000000" pitchFamily="2" charset="0"/>
              </a:rPr>
              <a:t>Schuster, Jean-Pierre, Nicolas </a:t>
            </a:r>
            <a:r>
              <a:rPr lang="en-AU" sz="1800" kern="0" dirty="0" err="1">
                <a:effectLst/>
                <a:latin typeface="Poppins" panose="00000500000000000000" pitchFamily="2" charset="0"/>
                <a:ea typeface="Times New Roman" panose="02020603050405020304" pitchFamily="18" charset="0"/>
                <a:cs typeface="Poppins" panose="00000500000000000000" pitchFamily="2" charset="0"/>
              </a:rPr>
              <a:t>Hoertel</a:t>
            </a:r>
            <a:r>
              <a:rPr lang="en-AU" sz="1800" kern="0" dirty="0">
                <a:effectLst/>
                <a:latin typeface="Poppins" panose="00000500000000000000" pitchFamily="2" charset="0"/>
                <a:ea typeface="Times New Roman" panose="02020603050405020304" pitchFamily="18" charset="0"/>
                <a:cs typeface="Poppins" panose="00000500000000000000" pitchFamily="2" charset="0"/>
              </a:rPr>
              <a:t>, and Frédéric </a:t>
            </a:r>
            <a:r>
              <a:rPr lang="en-AU" sz="1800" kern="0" dirty="0" err="1">
                <a:effectLst/>
                <a:latin typeface="Poppins" panose="00000500000000000000" pitchFamily="2" charset="0"/>
                <a:ea typeface="Times New Roman" panose="02020603050405020304" pitchFamily="18" charset="0"/>
                <a:cs typeface="Poppins" panose="00000500000000000000" pitchFamily="2" charset="0"/>
              </a:rPr>
              <a:t>Limosin</a:t>
            </a:r>
            <a:r>
              <a:rPr lang="en-AU" sz="1800" kern="0" dirty="0">
                <a:effectLst/>
                <a:latin typeface="Poppins" panose="00000500000000000000" pitchFamily="2" charset="0"/>
                <a:ea typeface="Times New Roman" panose="02020603050405020304" pitchFamily="18" charset="0"/>
                <a:cs typeface="Poppins" panose="00000500000000000000" pitchFamily="2" charset="0"/>
              </a:rPr>
              <a:t>. “The man behind Philippe Pinel: Jean-Baptiste </a:t>
            </a:r>
            <a:r>
              <a:rPr lang="en-AU" sz="1800" kern="0" dirty="0" err="1">
                <a:effectLst/>
                <a:latin typeface="Poppins" panose="00000500000000000000" pitchFamily="2" charset="0"/>
                <a:ea typeface="Times New Roman" panose="02020603050405020304" pitchFamily="18" charset="0"/>
                <a:cs typeface="Poppins" panose="00000500000000000000" pitchFamily="2" charset="0"/>
              </a:rPr>
              <a:t>Pussin</a:t>
            </a:r>
            <a:r>
              <a:rPr lang="en-AU" sz="1800" kern="0" dirty="0">
                <a:effectLst/>
                <a:latin typeface="Poppins" panose="00000500000000000000" pitchFamily="2" charset="0"/>
                <a:ea typeface="Times New Roman" panose="02020603050405020304" pitchFamily="18" charset="0"/>
                <a:cs typeface="Poppins" panose="00000500000000000000" pitchFamily="2" charset="0"/>
              </a:rPr>
              <a:t> (1746–1811).” </a:t>
            </a:r>
            <a:r>
              <a:rPr lang="en-AU" sz="1800" i="1" kern="0" dirty="0">
                <a:effectLst/>
                <a:latin typeface="Poppins" panose="00000500000000000000" pitchFamily="2" charset="0"/>
                <a:ea typeface="Times New Roman" panose="02020603050405020304" pitchFamily="18" charset="0"/>
                <a:cs typeface="Poppins" panose="00000500000000000000" pitchFamily="2" charset="0"/>
              </a:rPr>
              <a:t>The British Journal of Psychiatry</a:t>
            </a:r>
            <a:r>
              <a:rPr lang="en-AU" u="sng" kern="0" dirty="0">
                <a:solidFill>
                  <a:srgbClr val="0000FF"/>
                </a:solidFill>
                <a:latin typeface="Poppins" panose="00000500000000000000" pitchFamily="2" charset="0"/>
                <a:ea typeface="Times New Roman" panose="02020603050405020304" pitchFamily="18" charset="0"/>
                <a:cs typeface="Poppins" panose="00000500000000000000" pitchFamily="2" charset="0"/>
              </a:rPr>
              <a:t>, Volume 198, Issue 3, March 2011Link</a:t>
            </a:r>
            <a:r>
              <a:rPr lang="en-AU" sz="1800" kern="0" dirty="0">
                <a:effectLst/>
                <a:latin typeface="Poppins" panose="00000500000000000000" pitchFamily="2" charset="0"/>
                <a:ea typeface="Times New Roman" panose="02020603050405020304" pitchFamily="18" charset="0"/>
                <a:cs typeface="Poppins" panose="00000500000000000000" pitchFamily="2" charset="0"/>
              </a:rPr>
              <a:t>.</a:t>
            </a:r>
          </a:p>
          <a:p>
            <a:pPr marL="342900" indent="-342900">
              <a:lnSpc>
                <a:spcPct val="107000"/>
              </a:lnSpc>
              <a:spcAft>
                <a:spcPts val="800"/>
              </a:spcAft>
              <a:buFont typeface="+mj-lt"/>
              <a:buAutoNum type="arabicPeriod"/>
              <a:tabLst>
                <a:tab pos="457200" algn="l"/>
              </a:tabLst>
            </a:pPr>
            <a:r>
              <a:rPr lang="en-AU" sz="1800" kern="0" dirty="0">
                <a:effectLst/>
                <a:latin typeface="Poppins" panose="00000500000000000000" pitchFamily="2" charset="0"/>
                <a:ea typeface="Times New Roman" panose="02020603050405020304" pitchFamily="18" charset="0"/>
                <a:cs typeface="Poppins" panose="00000500000000000000" pitchFamily="2" charset="0"/>
              </a:rPr>
              <a:t>O’Neal, John C. “Understanding and Interpreting Confusion: Philippe Pinel and the Invention of Psychiatry.” </a:t>
            </a:r>
            <a:r>
              <a:rPr lang="en-AU" sz="1800" i="1" kern="0" dirty="0">
                <a:effectLst/>
                <a:latin typeface="Poppins" panose="00000500000000000000" pitchFamily="2" charset="0"/>
                <a:ea typeface="Times New Roman" panose="02020603050405020304" pitchFamily="18" charset="0"/>
                <a:cs typeface="Poppins" panose="00000500000000000000" pitchFamily="2" charset="0"/>
              </a:rPr>
              <a:t>Lumen</a:t>
            </a:r>
            <a:r>
              <a:rPr lang="en-AU" sz="1800" u="sng" kern="0" dirty="0">
                <a:solidFill>
                  <a:srgbClr val="0000FF"/>
                </a:solidFill>
                <a:effectLst/>
                <a:latin typeface="Poppins" panose="00000500000000000000" pitchFamily="2" charset="0"/>
                <a:ea typeface="Times New Roman" panose="02020603050405020304" pitchFamily="18" charset="0"/>
                <a:cs typeface="Poppins" panose="00000500000000000000" pitchFamily="2" charset="0"/>
                <a:hlinkClick r:id="rId3"/>
              </a:rPr>
              <a:t>, Volume 26, 2007</a:t>
            </a:r>
            <a:r>
              <a:rPr lang="en-AU" u="sng" kern="0" dirty="0">
                <a:solidFill>
                  <a:srgbClr val="0000FF"/>
                </a:solidFill>
                <a:latin typeface="Poppins" panose="00000500000000000000" pitchFamily="2" charset="0"/>
                <a:ea typeface="Times New Roman" panose="02020603050405020304" pitchFamily="18" charset="0"/>
                <a:cs typeface="Poppins" panose="00000500000000000000" pitchFamily="2" charset="0"/>
              </a:rPr>
              <a:t>Link</a:t>
            </a:r>
            <a:r>
              <a:rPr lang="en-AU" sz="1800" kern="0" dirty="0">
                <a:effectLst/>
                <a:latin typeface="Poppins" panose="00000500000000000000" pitchFamily="2" charset="0"/>
                <a:ea typeface="Times New Roman" panose="02020603050405020304" pitchFamily="18" charset="0"/>
                <a:cs typeface="Poppins" panose="00000500000000000000" pitchFamily="2" charset="0"/>
              </a:rPr>
              <a:t>.</a:t>
            </a:r>
            <a:endParaRPr lang="en-AU" sz="1800" kern="100" dirty="0">
              <a:effectLst/>
              <a:latin typeface="Poppins" panose="00000500000000000000" pitchFamily="2" charset="0"/>
              <a:ea typeface="Calibri" panose="020F0502020204030204" pitchFamily="34" charset="0"/>
              <a:cs typeface="Poppins" panose="00000500000000000000" pitchFamily="2" charset="0"/>
            </a:endParaRPr>
          </a:p>
          <a:p>
            <a:pPr marL="342900" lvl="0" indent="-342900">
              <a:lnSpc>
                <a:spcPct val="107000"/>
              </a:lnSpc>
              <a:spcAft>
                <a:spcPts val="800"/>
              </a:spcAft>
              <a:buFont typeface="+mj-lt"/>
              <a:buAutoNum type="arabicPeriod"/>
              <a:tabLst>
                <a:tab pos="457200" algn="l"/>
              </a:tabLst>
            </a:pPr>
            <a:r>
              <a:rPr lang="en-AU" sz="1800" kern="0" dirty="0">
                <a:effectLst/>
                <a:latin typeface="Poppins" panose="00000500000000000000" pitchFamily="2" charset="0"/>
                <a:ea typeface="Times New Roman" panose="02020603050405020304" pitchFamily="18" charset="0"/>
                <a:cs typeface="Poppins" panose="00000500000000000000" pitchFamily="2" charset="0"/>
              </a:rPr>
              <a:t>Weiner, Dora B. “Health and Mental Health in the Thought of Philippe Pinel: The Emergence of Psychiatry during the French Revolution.” In </a:t>
            </a:r>
            <a:r>
              <a:rPr lang="en-AU" sz="1800" i="1" kern="0" dirty="0">
                <a:effectLst/>
                <a:latin typeface="Poppins" panose="00000500000000000000" pitchFamily="2" charset="0"/>
                <a:ea typeface="Times New Roman" panose="02020603050405020304" pitchFamily="18" charset="0"/>
                <a:cs typeface="Poppins" panose="00000500000000000000" pitchFamily="2" charset="0"/>
              </a:rPr>
              <a:t>Healing and History: Essays for George Rosen</a:t>
            </a:r>
            <a:r>
              <a:rPr lang="en-AU" sz="1800" kern="0" dirty="0">
                <a:effectLst/>
                <a:latin typeface="Poppins" panose="00000500000000000000" pitchFamily="2" charset="0"/>
                <a:ea typeface="Times New Roman" panose="02020603050405020304" pitchFamily="18" charset="0"/>
                <a:cs typeface="Poppins" panose="00000500000000000000" pitchFamily="2" charset="0"/>
              </a:rPr>
              <a:t>, edited by Charles E. Rosenberg, 75-76. </a:t>
            </a:r>
            <a:r>
              <a:rPr lang="en-AU" u="sng" kern="0" dirty="0">
                <a:solidFill>
                  <a:srgbClr val="0000FF"/>
                </a:solidFill>
                <a:latin typeface="Poppins" panose="00000500000000000000" pitchFamily="2" charset="0"/>
                <a:ea typeface="Times New Roman" panose="02020603050405020304" pitchFamily="18" charset="0"/>
                <a:cs typeface="Poppins" panose="00000500000000000000" pitchFamily="2" charset="0"/>
              </a:rPr>
              <a:t>New York: Science History Publications, 1979.</a:t>
            </a:r>
          </a:p>
          <a:p>
            <a:pPr marL="342900" lvl="0" indent="-342900">
              <a:lnSpc>
                <a:spcPct val="107000"/>
              </a:lnSpc>
              <a:spcAft>
                <a:spcPts val="800"/>
              </a:spcAft>
              <a:buFont typeface="+mj-lt"/>
              <a:buAutoNum type="arabicPeriod"/>
              <a:tabLst>
                <a:tab pos="457200" algn="l"/>
              </a:tabLst>
            </a:pPr>
            <a:r>
              <a:rPr lang="en-AU" sz="1800" kern="0" dirty="0">
                <a:effectLst/>
                <a:latin typeface="Poppins" panose="00000500000000000000" pitchFamily="2" charset="0"/>
                <a:ea typeface="Times New Roman" panose="02020603050405020304" pitchFamily="18" charset="0"/>
                <a:cs typeface="Poppins" panose="00000500000000000000" pitchFamily="2" charset="0"/>
              </a:rPr>
              <a:t>Mackler, Bernard, and Elinor Bernstein. “Contributions to the History of Psychology: II. Philippe Pinel: The Man and His Time.” </a:t>
            </a:r>
            <a:r>
              <a:rPr lang="en-AU" sz="1800" i="1" kern="0" dirty="0">
                <a:effectLst/>
                <a:latin typeface="Poppins" panose="00000500000000000000" pitchFamily="2" charset="0"/>
                <a:ea typeface="Times New Roman" panose="02020603050405020304" pitchFamily="18" charset="0"/>
                <a:cs typeface="Poppins" panose="00000500000000000000" pitchFamily="2" charset="0"/>
              </a:rPr>
              <a:t>Psychological Reports</a:t>
            </a:r>
            <a:r>
              <a:rPr lang="en-AU" sz="1800" kern="0" dirty="0">
                <a:effectLst/>
                <a:latin typeface="Poppins" panose="00000500000000000000" pitchFamily="2" charset="0"/>
                <a:ea typeface="Times New Roman" panose="02020603050405020304" pitchFamily="18" charset="0"/>
                <a:cs typeface="Poppins" panose="00000500000000000000" pitchFamily="2" charset="0"/>
              </a:rPr>
              <a:t>, Volume 19, no. 3, 1966, pp. </a:t>
            </a:r>
            <a:r>
              <a:rPr lang="en-AU" sz="1800" u="sng" kern="0" dirty="0">
                <a:solidFill>
                  <a:srgbClr val="0000FF"/>
                </a:solidFill>
                <a:effectLst/>
                <a:latin typeface="Poppins" panose="00000500000000000000" pitchFamily="2" charset="0"/>
                <a:ea typeface="Times New Roman" panose="02020603050405020304" pitchFamily="18" charset="0"/>
                <a:cs typeface="Poppins" panose="00000500000000000000" pitchFamily="2" charset="0"/>
                <a:hlinkClick r:id="rId3"/>
              </a:rPr>
              <a:t>711-712 </a:t>
            </a:r>
            <a:endParaRPr lang="en-AU" sz="1800" u="sng" kern="0" dirty="0">
              <a:solidFill>
                <a:srgbClr val="0000FF"/>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a:lnSpc>
                <a:spcPct val="107000"/>
              </a:lnSpc>
              <a:spcAft>
                <a:spcPts val="800"/>
              </a:spcAft>
              <a:buFont typeface="+mj-lt"/>
              <a:buAutoNum type="arabicPeriod"/>
              <a:tabLst>
                <a:tab pos="457200" algn="l"/>
              </a:tabLst>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6374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CE631FE-D5C1-385D-5B3E-9602881FF66E}"/>
              </a:ext>
            </a:extLst>
          </p:cNvPr>
          <p:cNvSpPr/>
          <p:nvPr/>
        </p:nvSpPr>
        <p:spPr>
          <a:xfrm>
            <a:off x="0" y="1"/>
            <a:ext cx="7140895" cy="6858000"/>
          </a:xfrm>
          <a:prstGeom prst="rect">
            <a:avLst/>
          </a:prstGeom>
          <a:solidFill>
            <a:srgbClr val="00B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Content Placeholder 4" descr="Qr code&#10;&#10;Description automatically generated">
            <a:extLst>
              <a:ext uri="{FF2B5EF4-FFF2-40B4-BE49-F238E27FC236}">
                <a16:creationId xmlns:a16="http://schemas.microsoft.com/office/drawing/2014/main" id="{41DEE36D-6F34-FBFA-0CE5-AE3AC65C667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5821" t="12231" r="49482" b="26817"/>
          <a:stretch/>
        </p:blipFill>
        <p:spPr>
          <a:xfrm>
            <a:off x="8311419" y="1896072"/>
            <a:ext cx="2838561" cy="2804961"/>
          </a:xfrm>
        </p:spPr>
      </p:pic>
      <p:sp>
        <p:nvSpPr>
          <p:cNvPr id="6" name="TextBox 5">
            <a:extLst>
              <a:ext uri="{FF2B5EF4-FFF2-40B4-BE49-F238E27FC236}">
                <a16:creationId xmlns:a16="http://schemas.microsoft.com/office/drawing/2014/main" id="{E36B6747-54B1-C4AB-2299-EC538B7182BD}"/>
              </a:ext>
            </a:extLst>
          </p:cNvPr>
          <p:cNvSpPr txBox="1"/>
          <p:nvPr/>
        </p:nvSpPr>
        <p:spPr>
          <a:xfrm>
            <a:off x="7758162" y="1201946"/>
            <a:ext cx="4353288" cy="923330"/>
          </a:xfrm>
          <a:prstGeom prst="rect">
            <a:avLst/>
          </a:prstGeom>
          <a:noFill/>
        </p:spPr>
        <p:txBody>
          <a:bodyPr wrap="square">
            <a:spAutoFit/>
          </a:bodyPr>
          <a:lstStyle/>
          <a:p>
            <a:r>
              <a:rPr lang="en-US" sz="5400" baseline="30000" dirty="0">
                <a:latin typeface="FrankGoth BT" panose="020B0804030702020204" pitchFamily="34" charset="0"/>
              </a:rPr>
              <a:t>connect with us. </a:t>
            </a:r>
            <a:endParaRPr lang="en-AU" sz="5400" dirty="0"/>
          </a:p>
        </p:txBody>
      </p:sp>
      <p:sp>
        <p:nvSpPr>
          <p:cNvPr id="8" name="TextBox 7">
            <a:extLst>
              <a:ext uri="{FF2B5EF4-FFF2-40B4-BE49-F238E27FC236}">
                <a16:creationId xmlns:a16="http://schemas.microsoft.com/office/drawing/2014/main" id="{47D95A8F-1EC6-8CB1-4881-124FA75C8CF0}"/>
              </a:ext>
            </a:extLst>
          </p:cNvPr>
          <p:cNvSpPr txBox="1"/>
          <p:nvPr/>
        </p:nvSpPr>
        <p:spPr>
          <a:xfrm>
            <a:off x="8033397" y="5644401"/>
            <a:ext cx="4077788" cy="369332"/>
          </a:xfrm>
          <a:prstGeom prst="rect">
            <a:avLst/>
          </a:prstGeom>
          <a:noFill/>
        </p:spPr>
        <p:txBody>
          <a:bodyPr wrap="square">
            <a:spAutoFit/>
          </a:bodyPr>
          <a:lstStyle/>
          <a:p>
            <a:pPr algn="ctr"/>
            <a:r>
              <a:rPr lang="en-GB" b="1" dirty="0">
                <a:latin typeface="Poppins" panose="00000500000000000000" pitchFamily="2" charset="0"/>
                <a:cs typeface="Poppins" panose="00000500000000000000" pitchFamily="2" charset="0"/>
              </a:rPr>
              <a:t>engagement@mhlepq.org.au</a:t>
            </a:r>
            <a:endParaRPr lang="en-AU" b="1" dirty="0">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4AA3CF34-D56A-0D60-65FE-49829AB14972}"/>
              </a:ext>
            </a:extLst>
          </p:cNvPr>
          <p:cNvSpPr txBox="1"/>
          <p:nvPr/>
        </p:nvSpPr>
        <p:spPr>
          <a:xfrm>
            <a:off x="8581712" y="5051936"/>
            <a:ext cx="2706188" cy="369332"/>
          </a:xfrm>
          <a:prstGeom prst="rect">
            <a:avLst/>
          </a:prstGeom>
          <a:noFill/>
        </p:spPr>
        <p:txBody>
          <a:bodyPr wrap="square">
            <a:spAutoFit/>
          </a:bodyPr>
          <a:lstStyle/>
          <a:p>
            <a:pPr algn="ctr"/>
            <a:r>
              <a:rPr lang="en-GB" b="1" dirty="0">
                <a:latin typeface="Poppins" panose="00000500000000000000" pitchFamily="2" charset="0"/>
                <a:cs typeface="Poppins" panose="00000500000000000000" pitchFamily="2" charset="0"/>
              </a:rPr>
              <a:t>www.mhlepq.org.au</a:t>
            </a:r>
            <a:endParaRPr lang="en-AU" b="1" dirty="0">
              <a:latin typeface="Poppins" panose="00000500000000000000" pitchFamily="2" charset="0"/>
              <a:cs typeface="Poppins" panose="00000500000000000000" pitchFamily="2" charset="0"/>
            </a:endParaRPr>
          </a:p>
        </p:txBody>
      </p:sp>
      <p:pic>
        <p:nvPicPr>
          <p:cNvPr id="11" name="Picture 10">
            <a:extLst>
              <a:ext uri="{FF2B5EF4-FFF2-40B4-BE49-F238E27FC236}">
                <a16:creationId xmlns:a16="http://schemas.microsoft.com/office/drawing/2014/main" id="{9DBA1B2C-E152-66CA-B525-784939C1498F}"/>
              </a:ext>
            </a:extLst>
          </p:cNvPr>
          <p:cNvPicPr>
            <a:picLocks noChangeAspect="1"/>
          </p:cNvPicPr>
          <p:nvPr/>
        </p:nvPicPr>
        <p:blipFill rotWithShape="1">
          <a:blip r:embed="rId4">
            <a:extLst>
              <a:ext uri="{28A0092B-C50C-407E-A947-70E740481C1C}">
                <a14:useLocalDpi xmlns:a14="http://schemas.microsoft.com/office/drawing/2010/main" val="0"/>
              </a:ext>
            </a:extLst>
          </a:blip>
          <a:srcRect l="59039" t="28097" r="32253" b="52819"/>
          <a:stretch/>
        </p:blipFill>
        <p:spPr>
          <a:xfrm>
            <a:off x="8041127" y="4933494"/>
            <a:ext cx="540585" cy="557037"/>
          </a:xfrm>
          <a:prstGeom prst="ellipse">
            <a:avLst/>
          </a:prstGeom>
        </p:spPr>
      </p:pic>
      <p:pic>
        <p:nvPicPr>
          <p:cNvPr id="13" name="Picture 12" descr="A group of icons in circles&#10;&#10;Description automatically generated">
            <a:extLst>
              <a:ext uri="{FF2B5EF4-FFF2-40B4-BE49-F238E27FC236}">
                <a16:creationId xmlns:a16="http://schemas.microsoft.com/office/drawing/2014/main" id="{C38B8D87-2676-31D9-0DD8-EA5E2884AD38}"/>
              </a:ext>
            </a:extLst>
          </p:cNvPr>
          <p:cNvPicPr>
            <a:picLocks noChangeAspect="1"/>
          </p:cNvPicPr>
          <p:nvPr/>
        </p:nvPicPr>
        <p:blipFill rotWithShape="1">
          <a:blip r:embed="rId5">
            <a:extLst>
              <a:ext uri="{28A0092B-C50C-407E-A947-70E740481C1C}">
                <a14:useLocalDpi xmlns:a14="http://schemas.microsoft.com/office/drawing/2010/main" val="0"/>
              </a:ext>
            </a:extLst>
          </a:blip>
          <a:srcRect l="72510" t="29197" r="18876" b="54761"/>
          <a:stretch/>
        </p:blipFill>
        <p:spPr>
          <a:xfrm>
            <a:off x="7626271" y="5567466"/>
            <a:ext cx="604051" cy="523202"/>
          </a:xfrm>
          <a:prstGeom prst="rect">
            <a:avLst/>
          </a:prstGeom>
        </p:spPr>
      </p:pic>
      <p:pic>
        <p:nvPicPr>
          <p:cNvPr id="19" name="Picture 18" descr="A black and white logo&#10;&#10;Description automatically generated">
            <a:extLst>
              <a:ext uri="{FF2B5EF4-FFF2-40B4-BE49-F238E27FC236}">
                <a16:creationId xmlns:a16="http://schemas.microsoft.com/office/drawing/2014/main" id="{EECE40AC-22CB-0321-3515-6D05471F14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020" y="2262884"/>
            <a:ext cx="4928351" cy="2071335"/>
          </a:xfrm>
          <a:prstGeom prst="rect">
            <a:avLst/>
          </a:prstGeom>
        </p:spPr>
      </p:pic>
    </p:spTree>
    <p:extLst>
      <p:ext uri="{BB962C8B-B14F-4D97-AF65-F5344CB8AC3E}">
        <p14:creationId xmlns:p14="http://schemas.microsoft.com/office/powerpoint/2010/main" val="4143615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5E976-1F0D-C6B3-EA73-3EB096BE84AF}"/>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6386"/>
          <a:stretch/>
        </p:blipFill>
        <p:spPr>
          <a:xfrm>
            <a:off x="0" y="0"/>
            <a:ext cx="4417056" cy="6858000"/>
          </a:xfrm>
          <a:prstGeom prst="rect">
            <a:avLst/>
          </a:prstGeom>
        </p:spPr>
      </p:pic>
      <p:sp>
        <p:nvSpPr>
          <p:cNvPr id="3" name="TextBox 2">
            <a:extLst>
              <a:ext uri="{FF2B5EF4-FFF2-40B4-BE49-F238E27FC236}">
                <a16:creationId xmlns:a16="http://schemas.microsoft.com/office/drawing/2014/main" id="{55CA50CB-CA9A-CB80-4875-0B176144849E}"/>
              </a:ext>
            </a:extLst>
          </p:cNvPr>
          <p:cNvSpPr txBox="1"/>
          <p:nvPr/>
        </p:nvSpPr>
        <p:spPr>
          <a:xfrm>
            <a:off x="3739851" y="253572"/>
            <a:ext cx="7858967" cy="1200329"/>
          </a:xfrm>
          <a:prstGeom prst="rect">
            <a:avLst/>
          </a:prstGeom>
          <a:noFill/>
        </p:spPr>
        <p:txBody>
          <a:bodyPr wrap="square">
            <a:spAutoFit/>
          </a:bodyPr>
          <a:lstStyle/>
          <a:p>
            <a:r>
              <a:rPr lang="en-US" sz="7200" b="0" i="0" u="none" strike="noStrike" baseline="30000" dirty="0">
                <a:solidFill>
                  <a:srgbClr val="00BEAE"/>
                </a:solidFill>
                <a:latin typeface="FrankGoth BT" panose="020B0804030702020204" pitchFamily="34" charset="0"/>
              </a:rPr>
              <a:t>Acknowledgment of country.</a:t>
            </a:r>
            <a:endParaRPr lang="en-AU" sz="1200" dirty="0"/>
          </a:p>
        </p:txBody>
      </p:sp>
      <p:sp>
        <p:nvSpPr>
          <p:cNvPr id="5" name="Rectangle 4">
            <a:extLst>
              <a:ext uri="{FF2B5EF4-FFF2-40B4-BE49-F238E27FC236}">
                <a16:creationId xmlns:a16="http://schemas.microsoft.com/office/drawing/2014/main" id="{BF86B2BE-E247-C85B-4D05-8A638EBBD2BB}"/>
              </a:ext>
            </a:extLst>
          </p:cNvPr>
          <p:cNvSpPr/>
          <p:nvPr/>
        </p:nvSpPr>
        <p:spPr>
          <a:xfrm>
            <a:off x="1" y="6357230"/>
            <a:ext cx="12192000" cy="500770"/>
          </a:xfrm>
          <a:prstGeom prst="rect">
            <a:avLst/>
          </a:prstGeom>
          <a:solidFill>
            <a:srgbClr val="00B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2756CE05-06D3-79FD-99DF-9FE938EF0D81}"/>
              </a:ext>
            </a:extLst>
          </p:cNvPr>
          <p:cNvSpPr/>
          <p:nvPr/>
        </p:nvSpPr>
        <p:spPr>
          <a:xfrm rot="16200000">
            <a:off x="8641368" y="3307368"/>
            <a:ext cx="6858000" cy="243263"/>
          </a:xfrm>
          <a:prstGeom prst="rect">
            <a:avLst/>
          </a:prstGeom>
          <a:solidFill>
            <a:srgbClr val="00B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3CB9D45-D91B-9129-5082-B543CA71311A}"/>
              </a:ext>
            </a:extLst>
          </p:cNvPr>
          <p:cNvSpPr txBox="1"/>
          <p:nvPr/>
        </p:nvSpPr>
        <p:spPr>
          <a:xfrm>
            <a:off x="4529158" y="1453901"/>
            <a:ext cx="6280355" cy="4708981"/>
          </a:xfrm>
          <a:prstGeom prst="rect">
            <a:avLst/>
          </a:prstGeom>
          <a:noFill/>
        </p:spPr>
        <p:txBody>
          <a:bodyPr wrap="square">
            <a:spAutoFit/>
          </a:bodyPr>
          <a:lstStyle/>
          <a:p>
            <a:pPr algn="ctr"/>
            <a:r>
              <a:rPr lang="en-AU" sz="2000" i="1" dirty="0">
                <a:solidFill>
                  <a:srgbClr val="000000"/>
                </a:solidFill>
                <a:effectLst/>
                <a:latin typeface="Poppins" panose="00000500000000000000" pitchFamily="2" charset="0"/>
                <a:ea typeface="Aptos" panose="020B0004020202020204" pitchFamily="34" charset="0"/>
                <a:cs typeface="Poppins" panose="00000500000000000000" pitchFamily="2" charset="0"/>
              </a:rPr>
              <a:t>The Mental Health Lived Experience Peak Queensland acknowledges the Traditional Custodians of the Lands and Waters throughout Queensland. We pay our respects to Elders past, present, and emerging for their wisdom and survivorship. We acknowledge that First Nations peoples have a unique experience of the Queensland mental health system and have human rights including cultural rights that should be protected, promoted, and upheld. The MHLEPQ recognises First Nations’ rights to cultural self-determination and healing according to their cultural beliefs and customs, including their connectedness to Country, Waters, Kin, and Spirit.</a:t>
            </a:r>
            <a:endParaRPr lang="en-AU" dirty="0">
              <a:effectLst/>
              <a:latin typeface="Poppins" panose="00000500000000000000" pitchFamily="2" charset="0"/>
              <a:ea typeface="Aptos" panose="020B0004020202020204" pitchFamily="34" charset="0"/>
              <a:cs typeface="Poppins" panose="00000500000000000000" pitchFamily="2" charset="0"/>
            </a:endParaRPr>
          </a:p>
        </p:txBody>
      </p:sp>
    </p:spTree>
    <p:extLst>
      <p:ext uri="{BB962C8B-B14F-4D97-AF65-F5344CB8AC3E}">
        <p14:creationId xmlns:p14="http://schemas.microsoft.com/office/powerpoint/2010/main" val="2639745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5E976-1F0D-C6B3-EA73-3EB096BE84AF}"/>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6386"/>
          <a:stretch/>
        </p:blipFill>
        <p:spPr>
          <a:xfrm>
            <a:off x="0" y="0"/>
            <a:ext cx="4417056" cy="6858000"/>
          </a:xfrm>
          <a:prstGeom prst="rect">
            <a:avLst/>
          </a:prstGeom>
        </p:spPr>
      </p:pic>
      <p:sp>
        <p:nvSpPr>
          <p:cNvPr id="5" name="Rectangle 4">
            <a:extLst>
              <a:ext uri="{FF2B5EF4-FFF2-40B4-BE49-F238E27FC236}">
                <a16:creationId xmlns:a16="http://schemas.microsoft.com/office/drawing/2014/main" id="{BF86B2BE-E247-C85B-4D05-8A638EBBD2BB}"/>
              </a:ext>
            </a:extLst>
          </p:cNvPr>
          <p:cNvSpPr/>
          <p:nvPr/>
        </p:nvSpPr>
        <p:spPr>
          <a:xfrm>
            <a:off x="1" y="6357230"/>
            <a:ext cx="12192000" cy="500770"/>
          </a:xfrm>
          <a:prstGeom prst="rect">
            <a:avLst/>
          </a:prstGeom>
          <a:solidFill>
            <a:srgbClr val="00B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2756CE05-06D3-79FD-99DF-9FE938EF0D81}"/>
              </a:ext>
            </a:extLst>
          </p:cNvPr>
          <p:cNvSpPr/>
          <p:nvPr/>
        </p:nvSpPr>
        <p:spPr>
          <a:xfrm rot="16200000">
            <a:off x="8641368" y="3307368"/>
            <a:ext cx="6858000" cy="243263"/>
          </a:xfrm>
          <a:prstGeom prst="rect">
            <a:avLst/>
          </a:prstGeom>
          <a:solidFill>
            <a:srgbClr val="00B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D5CE2C44-7737-557D-1CF5-E680D6A742AD}"/>
              </a:ext>
            </a:extLst>
          </p:cNvPr>
          <p:cNvSpPr txBox="1"/>
          <p:nvPr/>
        </p:nvSpPr>
        <p:spPr>
          <a:xfrm>
            <a:off x="3845462" y="313333"/>
            <a:ext cx="7858967" cy="1200329"/>
          </a:xfrm>
          <a:prstGeom prst="rect">
            <a:avLst/>
          </a:prstGeom>
          <a:noFill/>
        </p:spPr>
        <p:txBody>
          <a:bodyPr wrap="square">
            <a:spAutoFit/>
          </a:bodyPr>
          <a:lstStyle/>
          <a:p>
            <a:r>
              <a:rPr lang="en-US" sz="7200" b="0" i="0" u="none" strike="noStrike" baseline="30000" dirty="0">
                <a:solidFill>
                  <a:srgbClr val="00BEAE"/>
                </a:solidFill>
                <a:latin typeface="FrankGoth BT" panose="020B0804030702020204" pitchFamily="34" charset="0"/>
              </a:rPr>
              <a:t>Lived experience solidarity</a:t>
            </a:r>
            <a:r>
              <a:rPr lang="en-US" sz="1200" b="0" i="0" u="none" strike="noStrike" baseline="30000" dirty="0">
                <a:solidFill>
                  <a:srgbClr val="00BEAE"/>
                </a:solidFill>
                <a:latin typeface="FrankGoth BT" panose="020B0804030702020204" pitchFamily="34" charset="0"/>
              </a:rPr>
              <a:t> </a:t>
            </a:r>
            <a:r>
              <a:rPr lang="en-US" sz="7200" b="0" i="0" u="none" strike="noStrike" baseline="30000" dirty="0">
                <a:solidFill>
                  <a:srgbClr val="00BEAE"/>
                </a:solidFill>
                <a:latin typeface="FrankGoth BT" panose="020B0804030702020204" pitchFamily="34" charset="0"/>
              </a:rPr>
              <a:t>.</a:t>
            </a:r>
            <a:endParaRPr lang="en-AU" sz="7200" dirty="0"/>
          </a:p>
        </p:txBody>
      </p:sp>
      <p:sp>
        <p:nvSpPr>
          <p:cNvPr id="4" name="TextBox 3">
            <a:extLst>
              <a:ext uri="{FF2B5EF4-FFF2-40B4-BE49-F238E27FC236}">
                <a16:creationId xmlns:a16="http://schemas.microsoft.com/office/drawing/2014/main" id="{867BC583-7515-4385-FBB8-D74648ECEA88}"/>
              </a:ext>
            </a:extLst>
          </p:cNvPr>
          <p:cNvSpPr txBox="1"/>
          <p:nvPr/>
        </p:nvSpPr>
        <p:spPr>
          <a:xfrm>
            <a:off x="4524633" y="1345422"/>
            <a:ext cx="6096000" cy="4414542"/>
          </a:xfrm>
          <a:prstGeom prst="rect">
            <a:avLst/>
          </a:prstGeom>
          <a:noFill/>
        </p:spPr>
        <p:txBody>
          <a:bodyPr wrap="square">
            <a:spAutoFit/>
          </a:bodyPr>
          <a:lstStyle/>
          <a:p>
            <a:pPr algn="ctr">
              <a:lnSpc>
                <a:spcPct val="115000"/>
              </a:lnSpc>
              <a:spcAft>
                <a:spcPts val="800"/>
              </a:spcAft>
            </a:pPr>
            <a:r>
              <a:rPr lang="en-AU" sz="2000" i="1" kern="12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We stand in solidarity and value the perspectives of the consumers, carers, families, and Kin of our community.</a:t>
            </a:r>
            <a:endParaRPr lang="en-AU" sz="2000" i="1" kern="100" dirty="0">
              <a:effectLst/>
              <a:latin typeface="Poppins" panose="00000500000000000000" pitchFamily="2" charset="0"/>
              <a:ea typeface="Calibri" panose="020F0502020204030204" pitchFamily="34" charset="0"/>
              <a:cs typeface="Poppins" panose="00000500000000000000" pitchFamily="2" charset="0"/>
            </a:endParaRPr>
          </a:p>
          <a:p>
            <a:pPr algn="ctr">
              <a:lnSpc>
                <a:spcPct val="107000"/>
              </a:lnSpc>
              <a:spcAft>
                <a:spcPts val="800"/>
              </a:spcAft>
            </a:pPr>
            <a:r>
              <a:rPr lang="en-AU" sz="2000" i="1" kern="12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All people with lived or living mental health complexities, trauma, suicidality, and substance use challenges.</a:t>
            </a:r>
            <a:endParaRPr lang="en-AU" sz="2000" i="1" kern="100" dirty="0">
              <a:effectLst/>
              <a:latin typeface="Poppins" panose="00000500000000000000" pitchFamily="2" charset="0"/>
              <a:ea typeface="Calibri" panose="020F0502020204030204" pitchFamily="34" charset="0"/>
              <a:cs typeface="Poppins" panose="00000500000000000000" pitchFamily="2" charset="0"/>
            </a:endParaRPr>
          </a:p>
          <a:p>
            <a:pPr algn="ctr">
              <a:lnSpc>
                <a:spcPct val="107000"/>
              </a:lnSpc>
              <a:spcAft>
                <a:spcPts val="800"/>
              </a:spcAft>
            </a:pPr>
            <a:r>
              <a:rPr lang="en-AU" sz="2000" i="1" kern="12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We recognise those who share their valuable lived and living wisdom, and expertise to inform, shape and improve mental health and alcohol and other drugs services. </a:t>
            </a:r>
            <a:endParaRPr lang="en-AU" sz="2000" i="1" kern="100" dirty="0">
              <a:effectLst/>
              <a:latin typeface="Poppins" panose="00000500000000000000" pitchFamily="2" charset="0"/>
              <a:ea typeface="Calibri" panose="020F0502020204030204" pitchFamily="34" charset="0"/>
              <a:cs typeface="Poppins" panose="00000500000000000000" pitchFamily="2" charset="0"/>
            </a:endParaRPr>
          </a:p>
          <a:p>
            <a:pPr algn="ctr">
              <a:lnSpc>
                <a:spcPct val="107000"/>
              </a:lnSpc>
              <a:spcAft>
                <a:spcPts val="800"/>
              </a:spcAft>
            </a:pPr>
            <a:r>
              <a:rPr lang="en-AU" sz="2000" i="1" kern="12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We recognise the pioneers before us, that paved the way and those no longer with us. </a:t>
            </a:r>
            <a:endParaRPr lang="en-AU" sz="2000" i="1" kern="100" dirty="0">
              <a:effectLst/>
              <a:latin typeface="Poppins" panose="00000500000000000000" pitchFamily="2" charset="0"/>
              <a:ea typeface="Calibri" panose="020F0502020204030204" pitchFamily="34" charset="0"/>
              <a:cs typeface="Poppins" panose="00000500000000000000" pitchFamily="2" charset="0"/>
            </a:endParaRPr>
          </a:p>
        </p:txBody>
      </p:sp>
    </p:spTree>
    <p:extLst>
      <p:ext uri="{BB962C8B-B14F-4D97-AF65-F5344CB8AC3E}">
        <p14:creationId xmlns:p14="http://schemas.microsoft.com/office/powerpoint/2010/main" val="4285782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5E976-1F0D-C6B3-EA73-3EB096BE84AF}"/>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6386"/>
          <a:stretch/>
        </p:blipFill>
        <p:spPr>
          <a:xfrm>
            <a:off x="0" y="0"/>
            <a:ext cx="4417056" cy="6858000"/>
          </a:xfrm>
          <a:prstGeom prst="rect">
            <a:avLst/>
          </a:prstGeom>
        </p:spPr>
      </p:pic>
      <p:sp>
        <p:nvSpPr>
          <p:cNvPr id="3" name="TextBox 2">
            <a:extLst>
              <a:ext uri="{FF2B5EF4-FFF2-40B4-BE49-F238E27FC236}">
                <a16:creationId xmlns:a16="http://schemas.microsoft.com/office/drawing/2014/main" id="{55CA50CB-CA9A-CB80-4875-0B176144849E}"/>
              </a:ext>
            </a:extLst>
          </p:cNvPr>
          <p:cNvSpPr txBox="1"/>
          <p:nvPr/>
        </p:nvSpPr>
        <p:spPr>
          <a:xfrm>
            <a:off x="4616244" y="485343"/>
            <a:ext cx="6164826" cy="1569660"/>
          </a:xfrm>
          <a:prstGeom prst="rect">
            <a:avLst/>
          </a:prstGeom>
          <a:noFill/>
        </p:spPr>
        <p:txBody>
          <a:bodyPr wrap="square">
            <a:spAutoFit/>
          </a:bodyPr>
          <a:lstStyle/>
          <a:p>
            <a:r>
              <a:rPr lang="en-US" sz="9600" b="0" i="0" u="none" strike="noStrike" baseline="30000" dirty="0">
                <a:solidFill>
                  <a:srgbClr val="00BEAE"/>
                </a:solidFill>
                <a:latin typeface="FrankGoth BT" panose="020B0804030702020204" pitchFamily="34" charset="0"/>
              </a:rPr>
              <a:t>about us.</a:t>
            </a:r>
            <a:endParaRPr lang="en-AU" dirty="0"/>
          </a:p>
        </p:txBody>
      </p:sp>
      <p:sp>
        <p:nvSpPr>
          <p:cNvPr id="4" name="TextBox 3">
            <a:extLst>
              <a:ext uri="{FF2B5EF4-FFF2-40B4-BE49-F238E27FC236}">
                <a16:creationId xmlns:a16="http://schemas.microsoft.com/office/drawing/2014/main" id="{091BC447-C188-3364-D343-D542EC83C715}"/>
              </a:ext>
            </a:extLst>
          </p:cNvPr>
          <p:cNvSpPr txBox="1"/>
          <p:nvPr/>
        </p:nvSpPr>
        <p:spPr>
          <a:xfrm>
            <a:off x="4616244" y="2500774"/>
            <a:ext cx="7133303" cy="2964914"/>
          </a:xfrm>
          <a:prstGeom prst="rect">
            <a:avLst/>
          </a:prstGeom>
          <a:noFill/>
        </p:spPr>
        <p:txBody>
          <a:bodyPr wrap="square">
            <a:spAutoFit/>
          </a:bodyPr>
          <a:lstStyle/>
          <a:p>
            <a:r>
              <a:rPr lang="en-GB" sz="4000" b="1" baseline="30000" dirty="0">
                <a:latin typeface="Poppins" panose="00000500000000000000" pitchFamily="2" charset="0"/>
                <a:cs typeface="Poppins" panose="00000500000000000000" pitchFamily="2" charset="0"/>
              </a:rPr>
              <a:t>The Mental Health Lived Experience Peak Queensland (MHLEPQ) is the Peak Body for mental health consumers in Queensland.  We provide policy advice and systemic advocacy for Queensland consumers of all ages who access mental health services.</a:t>
            </a:r>
            <a:endParaRPr lang="en-GB" sz="4000" b="1" i="0" u="none" strike="noStrike" baseline="30000" dirty="0">
              <a:latin typeface="Poppins" panose="00000500000000000000" pitchFamily="2" charset="0"/>
              <a:cs typeface="Poppins" panose="00000500000000000000" pitchFamily="2" charset="0"/>
            </a:endParaRPr>
          </a:p>
        </p:txBody>
      </p:sp>
      <p:sp>
        <p:nvSpPr>
          <p:cNvPr id="5" name="Rectangle 4">
            <a:extLst>
              <a:ext uri="{FF2B5EF4-FFF2-40B4-BE49-F238E27FC236}">
                <a16:creationId xmlns:a16="http://schemas.microsoft.com/office/drawing/2014/main" id="{BF86B2BE-E247-C85B-4D05-8A638EBBD2BB}"/>
              </a:ext>
            </a:extLst>
          </p:cNvPr>
          <p:cNvSpPr/>
          <p:nvPr/>
        </p:nvSpPr>
        <p:spPr>
          <a:xfrm>
            <a:off x="1" y="6357230"/>
            <a:ext cx="12192000" cy="500770"/>
          </a:xfrm>
          <a:prstGeom prst="rect">
            <a:avLst/>
          </a:prstGeom>
          <a:solidFill>
            <a:srgbClr val="00B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2756CE05-06D3-79FD-99DF-9FE938EF0D81}"/>
              </a:ext>
            </a:extLst>
          </p:cNvPr>
          <p:cNvSpPr/>
          <p:nvPr/>
        </p:nvSpPr>
        <p:spPr>
          <a:xfrm rot="16200000">
            <a:off x="8641368" y="3307368"/>
            <a:ext cx="6858000" cy="243263"/>
          </a:xfrm>
          <a:prstGeom prst="rect">
            <a:avLst/>
          </a:prstGeom>
          <a:solidFill>
            <a:srgbClr val="00B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98181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B4354A-A1AE-2E96-6BFB-BF0B68D48674}"/>
              </a:ext>
            </a:extLst>
          </p:cNvPr>
          <p:cNvSpPr/>
          <p:nvPr/>
        </p:nvSpPr>
        <p:spPr>
          <a:xfrm>
            <a:off x="0" y="-475556"/>
            <a:ext cx="12232598" cy="7333556"/>
          </a:xfrm>
          <a:prstGeom prst="rect">
            <a:avLst/>
          </a:prstGeom>
          <a:solidFill>
            <a:srgbClr val="00B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extBox 3">
            <a:extLst>
              <a:ext uri="{FF2B5EF4-FFF2-40B4-BE49-F238E27FC236}">
                <a16:creationId xmlns:a16="http://schemas.microsoft.com/office/drawing/2014/main" id="{FF3A9476-E7E2-AFCA-B9D7-502DA33D3B65}"/>
              </a:ext>
            </a:extLst>
          </p:cNvPr>
          <p:cNvSpPr txBox="1"/>
          <p:nvPr/>
        </p:nvSpPr>
        <p:spPr>
          <a:xfrm>
            <a:off x="264974" y="237778"/>
            <a:ext cx="11743249" cy="830997"/>
          </a:xfrm>
          <a:prstGeom prst="rect">
            <a:avLst/>
          </a:prstGeom>
          <a:noFill/>
        </p:spPr>
        <p:txBody>
          <a:bodyPr wrap="square">
            <a:spAutoFit/>
          </a:bodyPr>
          <a:lstStyle/>
          <a:p>
            <a:r>
              <a:rPr lang="en-US" sz="7200" b="1" baseline="30000" dirty="0">
                <a:solidFill>
                  <a:schemeClr val="bg1"/>
                </a:solidFill>
                <a:latin typeface="FrankGoth BT" panose="020B0804030702020204" pitchFamily="34" charset="0"/>
              </a:rPr>
              <a:t>Compassionate Care in Psychiatry: a timeline</a:t>
            </a:r>
            <a:endParaRPr lang="en-US" sz="6600" b="1" i="0" u="none" strike="noStrike" baseline="30000" dirty="0">
              <a:solidFill>
                <a:schemeClr val="bg1"/>
              </a:solidFill>
              <a:latin typeface="FrankGoth BT" panose="020B0804030702020204" pitchFamily="34" charset="0"/>
            </a:endParaRPr>
          </a:p>
        </p:txBody>
      </p:sp>
      <p:sp>
        <p:nvSpPr>
          <p:cNvPr id="7" name="Rectangle: Rounded Corners 6">
            <a:extLst>
              <a:ext uri="{FF2B5EF4-FFF2-40B4-BE49-F238E27FC236}">
                <a16:creationId xmlns:a16="http://schemas.microsoft.com/office/drawing/2014/main" id="{803DCDEC-0BF4-F82B-F301-1844CFD9FCEA}"/>
              </a:ext>
            </a:extLst>
          </p:cNvPr>
          <p:cNvSpPr/>
          <p:nvPr/>
        </p:nvSpPr>
        <p:spPr>
          <a:xfrm>
            <a:off x="4137884" y="1694177"/>
            <a:ext cx="1810872" cy="914400"/>
          </a:xfrm>
          <a:prstGeom prst="roundRect">
            <a:avLst/>
          </a:prstGeom>
          <a:solidFill>
            <a:srgbClr val="C9FF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i-NZ" dirty="0">
                <a:solidFill>
                  <a:schemeClr val="tx1"/>
                </a:solidFill>
              </a:rPr>
              <a:t>Becomes superintendent of the MH ward</a:t>
            </a:r>
            <a:endParaRPr lang="en-AU" dirty="0">
              <a:solidFill>
                <a:schemeClr val="tx1"/>
              </a:solidFill>
            </a:endParaRPr>
          </a:p>
        </p:txBody>
      </p:sp>
      <p:sp>
        <p:nvSpPr>
          <p:cNvPr id="8" name="Rectangle: Rounded Corners 7">
            <a:extLst>
              <a:ext uri="{FF2B5EF4-FFF2-40B4-BE49-F238E27FC236}">
                <a16:creationId xmlns:a16="http://schemas.microsoft.com/office/drawing/2014/main" id="{A2273533-D265-92EF-D77B-26AFFCC8110C}"/>
              </a:ext>
            </a:extLst>
          </p:cNvPr>
          <p:cNvSpPr/>
          <p:nvPr/>
        </p:nvSpPr>
        <p:spPr>
          <a:xfrm>
            <a:off x="6118551" y="1712818"/>
            <a:ext cx="2357835" cy="914400"/>
          </a:xfrm>
          <a:prstGeom prst="roundRect">
            <a:avLst/>
          </a:prstGeom>
          <a:solidFill>
            <a:srgbClr val="C9FF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i-NZ" dirty="0">
                <a:solidFill>
                  <a:schemeClr val="tx1"/>
                </a:solidFill>
              </a:rPr>
              <a:t>Advocates for and bans the use of chains to restrain people</a:t>
            </a:r>
            <a:endParaRPr lang="en-AU" dirty="0">
              <a:solidFill>
                <a:schemeClr val="tx1"/>
              </a:solidFill>
            </a:endParaRPr>
          </a:p>
        </p:txBody>
      </p:sp>
      <p:sp>
        <p:nvSpPr>
          <p:cNvPr id="9" name="Rectangle: Rounded Corners 8">
            <a:extLst>
              <a:ext uri="{FF2B5EF4-FFF2-40B4-BE49-F238E27FC236}">
                <a16:creationId xmlns:a16="http://schemas.microsoft.com/office/drawing/2014/main" id="{328137E6-1920-5A2B-0396-FAC9F10D0BBD}"/>
              </a:ext>
            </a:extLst>
          </p:cNvPr>
          <p:cNvSpPr/>
          <p:nvPr/>
        </p:nvSpPr>
        <p:spPr>
          <a:xfrm>
            <a:off x="9242595" y="1102885"/>
            <a:ext cx="1288517" cy="914400"/>
          </a:xfrm>
          <a:prstGeom prst="roundRect">
            <a:avLst/>
          </a:prstGeom>
          <a:solidFill>
            <a:srgbClr val="C9FF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i-NZ" dirty="0">
                <a:solidFill>
                  <a:schemeClr val="tx1"/>
                </a:solidFill>
              </a:rPr>
              <a:t>Pussin died</a:t>
            </a:r>
          </a:p>
          <a:p>
            <a:pPr algn="ctr"/>
            <a:r>
              <a:rPr lang="mi-NZ" dirty="0">
                <a:solidFill>
                  <a:schemeClr val="tx1"/>
                </a:solidFill>
              </a:rPr>
              <a:t>Aged 65</a:t>
            </a:r>
            <a:endParaRPr lang="en-AU" dirty="0">
              <a:solidFill>
                <a:schemeClr val="tx1"/>
              </a:solidFill>
            </a:endParaRPr>
          </a:p>
        </p:txBody>
      </p:sp>
      <p:sp>
        <p:nvSpPr>
          <p:cNvPr id="10" name="Rectangle: Rounded Corners 9">
            <a:extLst>
              <a:ext uri="{FF2B5EF4-FFF2-40B4-BE49-F238E27FC236}">
                <a16:creationId xmlns:a16="http://schemas.microsoft.com/office/drawing/2014/main" id="{C10E020C-8A4E-3170-9BD6-4535CBA3D9D9}"/>
              </a:ext>
            </a:extLst>
          </p:cNvPr>
          <p:cNvSpPr/>
          <p:nvPr/>
        </p:nvSpPr>
        <p:spPr>
          <a:xfrm>
            <a:off x="8490978" y="2073914"/>
            <a:ext cx="3517245" cy="1126486"/>
          </a:xfrm>
          <a:prstGeom prst="roundRect">
            <a:avLst/>
          </a:prstGeom>
          <a:solidFill>
            <a:srgbClr val="C9FF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i-NZ" dirty="0">
                <a:solidFill>
                  <a:schemeClr val="tx1"/>
                </a:solidFill>
              </a:rPr>
              <a:t>Pussin acknowledged by Pinel, esp. empirical observations and a humane approach to psychiatric care</a:t>
            </a:r>
            <a:endParaRPr lang="en-AU" dirty="0">
              <a:solidFill>
                <a:schemeClr val="tx1"/>
              </a:solidFill>
            </a:endParaRPr>
          </a:p>
        </p:txBody>
      </p:sp>
      <p:sp>
        <p:nvSpPr>
          <p:cNvPr id="12" name="Rectangle 11">
            <a:extLst>
              <a:ext uri="{FF2B5EF4-FFF2-40B4-BE49-F238E27FC236}">
                <a16:creationId xmlns:a16="http://schemas.microsoft.com/office/drawing/2014/main" id="{69C466AB-B805-82CD-16F0-DEAD3B8561C6}"/>
              </a:ext>
            </a:extLst>
          </p:cNvPr>
          <p:cNvSpPr/>
          <p:nvPr/>
        </p:nvSpPr>
        <p:spPr>
          <a:xfrm>
            <a:off x="215151" y="1104847"/>
            <a:ext cx="2474259" cy="9144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mi-NZ" b="1" dirty="0"/>
              <a:t>Jean-Baptiste Pussin</a:t>
            </a:r>
          </a:p>
          <a:p>
            <a:pPr algn="ctr"/>
            <a:r>
              <a:rPr lang="mi-NZ" b="1" dirty="0"/>
              <a:t>b. 1746 d. 1811</a:t>
            </a:r>
            <a:endParaRPr lang="en-AU" b="1" dirty="0"/>
          </a:p>
        </p:txBody>
      </p:sp>
      <p:sp>
        <p:nvSpPr>
          <p:cNvPr id="14" name="Rectangle: Rounded Corners 13">
            <a:extLst>
              <a:ext uri="{FF2B5EF4-FFF2-40B4-BE49-F238E27FC236}">
                <a16:creationId xmlns:a16="http://schemas.microsoft.com/office/drawing/2014/main" id="{77AA0C4A-F704-A0D6-E42D-3FE3717401BF}"/>
              </a:ext>
            </a:extLst>
          </p:cNvPr>
          <p:cNvSpPr/>
          <p:nvPr/>
        </p:nvSpPr>
        <p:spPr>
          <a:xfrm>
            <a:off x="3154216" y="2734329"/>
            <a:ext cx="914400" cy="361096"/>
          </a:xfrm>
          <a:prstGeom prst="roundRect">
            <a:avLst/>
          </a:prstGeom>
          <a:gradFill flip="none" rotWithShape="1">
            <a:gsLst>
              <a:gs pos="0">
                <a:srgbClr val="00BEAE">
                  <a:tint val="66000"/>
                  <a:satMod val="160000"/>
                </a:srgbClr>
              </a:gs>
              <a:gs pos="50000">
                <a:srgbClr val="00BEAE">
                  <a:tint val="44500"/>
                  <a:satMod val="160000"/>
                </a:srgbClr>
              </a:gs>
              <a:gs pos="100000">
                <a:srgbClr val="00BEAE">
                  <a:tint val="23500"/>
                  <a:satMod val="160000"/>
                </a:srgbClr>
              </a:gs>
            </a:gsLst>
            <a:lin ang="135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i-NZ" b="1" dirty="0">
                <a:solidFill>
                  <a:schemeClr val="tx1"/>
                </a:solidFill>
              </a:rPr>
              <a:t>1780</a:t>
            </a:r>
            <a:endParaRPr lang="en-AU" b="1" dirty="0">
              <a:solidFill>
                <a:schemeClr val="tx1"/>
              </a:solidFill>
            </a:endParaRPr>
          </a:p>
        </p:txBody>
      </p:sp>
      <p:sp>
        <p:nvSpPr>
          <p:cNvPr id="3" name="Rectangle: Rounded Corners 2">
            <a:extLst>
              <a:ext uri="{FF2B5EF4-FFF2-40B4-BE49-F238E27FC236}">
                <a16:creationId xmlns:a16="http://schemas.microsoft.com/office/drawing/2014/main" id="{8DCBB780-2C59-3E93-7651-CD24A861AF76}"/>
              </a:ext>
            </a:extLst>
          </p:cNvPr>
          <p:cNvSpPr/>
          <p:nvPr/>
        </p:nvSpPr>
        <p:spPr>
          <a:xfrm>
            <a:off x="712698" y="1893366"/>
            <a:ext cx="1568824" cy="914400"/>
          </a:xfrm>
          <a:prstGeom prst="roundRect">
            <a:avLst/>
          </a:prstGeom>
          <a:solidFill>
            <a:srgbClr val="C9FF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i-NZ" dirty="0">
                <a:solidFill>
                  <a:schemeClr val="tx1"/>
                </a:solidFill>
              </a:rPr>
              <a:t>Hospitalised with TB</a:t>
            </a:r>
          </a:p>
          <a:p>
            <a:pPr algn="ctr"/>
            <a:r>
              <a:rPr lang="mi-NZ" dirty="0">
                <a:solidFill>
                  <a:schemeClr val="tx1"/>
                </a:solidFill>
              </a:rPr>
              <a:t>Aged 25</a:t>
            </a:r>
            <a:endParaRPr lang="en-AU" dirty="0">
              <a:solidFill>
                <a:schemeClr val="tx1"/>
              </a:solidFill>
            </a:endParaRPr>
          </a:p>
        </p:txBody>
      </p:sp>
      <p:sp>
        <p:nvSpPr>
          <p:cNvPr id="19" name="Rectangle: Rounded Corners 18">
            <a:extLst>
              <a:ext uri="{FF2B5EF4-FFF2-40B4-BE49-F238E27FC236}">
                <a16:creationId xmlns:a16="http://schemas.microsoft.com/office/drawing/2014/main" id="{56F85DD0-95A3-6483-1BAF-1E80BF366301}"/>
              </a:ext>
            </a:extLst>
          </p:cNvPr>
          <p:cNvSpPr/>
          <p:nvPr/>
        </p:nvSpPr>
        <p:spPr>
          <a:xfrm>
            <a:off x="4128920" y="2741256"/>
            <a:ext cx="914400" cy="361096"/>
          </a:xfrm>
          <a:prstGeom prst="roundRect">
            <a:avLst/>
          </a:prstGeom>
          <a:gradFill flip="none" rotWithShape="1">
            <a:gsLst>
              <a:gs pos="0">
                <a:srgbClr val="00BEAE">
                  <a:tint val="66000"/>
                  <a:satMod val="160000"/>
                </a:srgbClr>
              </a:gs>
              <a:gs pos="50000">
                <a:srgbClr val="00BEAE">
                  <a:tint val="44500"/>
                  <a:satMod val="160000"/>
                </a:srgbClr>
              </a:gs>
              <a:gs pos="100000">
                <a:srgbClr val="00BEAE">
                  <a:tint val="23500"/>
                  <a:satMod val="160000"/>
                </a:srgbClr>
              </a:gs>
            </a:gsLst>
            <a:lin ang="135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i-NZ" b="1" dirty="0">
                <a:solidFill>
                  <a:schemeClr val="tx1"/>
                </a:solidFill>
              </a:rPr>
              <a:t>1781</a:t>
            </a:r>
            <a:endParaRPr lang="en-AU" b="1" dirty="0">
              <a:solidFill>
                <a:schemeClr val="tx1"/>
              </a:solidFill>
            </a:endParaRPr>
          </a:p>
        </p:txBody>
      </p:sp>
      <p:sp>
        <p:nvSpPr>
          <p:cNvPr id="20" name="Rectangle: Rounded Corners 19">
            <a:extLst>
              <a:ext uri="{FF2B5EF4-FFF2-40B4-BE49-F238E27FC236}">
                <a16:creationId xmlns:a16="http://schemas.microsoft.com/office/drawing/2014/main" id="{1FA686B7-4340-B835-EC71-39465A25BF8D}"/>
              </a:ext>
            </a:extLst>
          </p:cNvPr>
          <p:cNvSpPr/>
          <p:nvPr/>
        </p:nvSpPr>
        <p:spPr>
          <a:xfrm>
            <a:off x="6807807" y="2720882"/>
            <a:ext cx="914400" cy="361096"/>
          </a:xfrm>
          <a:prstGeom prst="roundRect">
            <a:avLst/>
          </a:prstGeom>
          <a:gradFill flip="none" rotWithShape="1">
            <a:gsLst>
              <a:gs pos="0">
                <a:srgbClr val="00BEAE">
                  <a:tint val="66000"/>
                  <a:satMod val="160000"/>
                </a:srgbClr>
              </a:gs>
              <a:gs pos="50000">
                <a:srgbClr val="00BEAE">
                  <a:tint val="44500"/>
                  <a:satMod val="160000"/>
                </a:srgbClr>
              </a:gs>
              <a:gs pos="100000">
                <a:srgbClr val="00BEAE">
                  <a:tint val="23500"/>
                  <a:satMod val="160000"/>
                </a:srgbClr>
              </a:gs>
            </a:gsLst>
            <a:lin ang="135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i-NZ" b="1" dirty="0">
                <a:solidFill>
                  <a:schemeClr val="tx1"/>
                </a:solidFill>
              </a:rPr>
              <a:t>1797</a:t>
            </a:r>
            <a:endParaRPr lang="en-AU" b="1" dirty="0">
              <a:solidFill>
                <a:schemeClr val="tx1"/>
              </a:solidFill>
            </a:endParaRPr>
          </a:p>
        </p:txBody>
      </p:sp>
      <p:sp>
        <p:nvSpPr>
          <p:cNvPr id="21" name="Rectangle: Rounded Corners 20">
            <a:extLst>
              <a:ext uri="{FF2B5EF4-FFF2-40B4-BE49-F238E27FC236}">
                <a16:creationId xmlns:a16="http://schemas.microsoft.com/office/drawing/2014/main" id="{66D19A11-6567-845B-734E-67C8E8315C06}"/>
              </a:ext>
            </a:extLst>
          </p:cNvPr>
          <p:cNvSpPr/>
          <p:nvPr/>
        </p:nvSpPr>
        <p:spPr>
          <a:xfrm>
            <a:off x="10454622" y="1753087"/>
            <a:ext cx="914400" cy="361096"/>
          </a:xfrm>
          <a:prstGeom prst="roundRect">
            <a:avLst/>
          </a:prstGeom>
          <a:gradFill flip="none" rotWithShape="1">
            <a:gsLst>
              <a:gs pos="0">
                <a:srgbClr val="00BEAE">
                  <a:tint val="66000"/>
                  <a:satMod val="160000"/>
                </a:srgbClr>
              </a:gs>
              <a:gs pos="50000">
                <a:srgbClr val="00BEAE">
                  <a:tint val="44500"/>
                  <a:satMod val="160000"/>
                </a:srgbClr>
              </a:gs>
              <a:gs pos="100000">
                <a:srgbClr val="00BEAE">
                  <a:tint val="23500"/>
                  <a:satMod val="160000"/>
                </a:srgbClr>
              </a:gs>
            </a:gsLst>
            <a:lin ang="135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i-NZ" b="1" dirty="0">
                <a:solidFill>
                  <a:schemeClr val="tx1"/>
                </a:solidFill>
              </a:rPr>
              <a:t>1811</a:t>
            </a:r>
            <a:endParaRPr lang="en-AU" b="1" dirty="0">
              <a:solidFill>
                <a:schemeClr val="tx1"/>
              </a:solidFill>
            </a:endParaRPr>
          </a:p>
        </p:txBody>
      </p:sp>
      <p:sp>
        <p:nvSpPr>
          <p:cNvPr id="13" name="Rectangle: Rounded Corners 12">
            <a:extLst>
              <a:ext uri="{FF2B5EF4-FFF2-40B4-BE49-F238E27FC236}">
                <a16:creationId xmlns:a16="http://schemas.microsoft.com/office/drawing/2014/main" id="{37F9D233-9284-E474-552D-FD0BC6628E07}"/>
              </a:ext>
            </a:extLst>
          </p:cNvPr>
          <p:cNvSpPr/>
          <p:nvPr/>
        </p:nvSpPr>
        <p:spPr>
          <a:xfrm>
            <a:off x="1735277" y="2732796"/>
            <a:ext cx="914400" cy="361096"/>
          </a:xfrm>
          <a:prstGeom prst="roundRect">
            <a:avLst/>
          </a:prstGeom>
          <a:gradFill flip="none" rotWithShape="1">
            <a:gsLst>
              <a:gs pos="0">
                <a:srgbClr val="00BEAE">
                  <a:tint val="66000"/>
                  <a:satMod val="160000"/>
                </a:srgbClr>
              </a:gs>
              <a:gs pos="50000">
                <a:srgbClr val="00BEAE">
                  <a:tint val="44500"/>
                  <a:satMod val="160000"/>
                </a:srgbClr>
              </a:gs>
              <a:gs pos="100000">
                <a:srgbClr val="00BEAE">
                  <a:tint val="23500"/>
                  <a:satMod val="160000"/>
                </a:srgbClr>
              </a:gs>
            </a:gsLst>
            <a:lin ang="135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i-NZ" b="1" dirty="0">
                <a:solidFill>
                  <a:schemeClr val="tx1"/>
                </a:solidFill>
              </a:rPr>
              <a:t>1771</a:t>
            </a:r>
            <a:endParaRPr lang="en-AU" b="1" dirty="0">
              <a:solidFill>
                <a:schemeClr val="tx1"/>
              </a:solidFill>
            </a:endParaRPr>
          </a:p>
        </p:txBody>
      </p:sp>
      <p:sp>
        <p:nvSpPr>
          <p:cNvPr id="6" name="Rectangle: Rounded Corners 5">
            <a:extLst>
              <a:ext uri="{FF2B5EF4-FFF2-40B4-BE49-F238E27FC236}">
                <a16:creationId xmlns:a16="http://schemas.microsoft.com/office/drawing/2014/main" id="{0B19735F-F727-0291-FD88-07551B727593}"/>
              </a:ext>
            </a:extLst>
          </p:cNvPr>
          <p:cNvSpPr/>
          <p:nvPr/>
        </p:nvSpPr>
        <p:spPr>
          <a:xfrm>
            <a:off x="2541502" y="1680856"/>
            <a:ext cx="1568823" cy="914400"/>
          </a:xfrm>
          <a:prstGeom prst="roundRect">
            <a:avLst/>
          </a:prstGeom>
          <a:solidFill>
            <a:srgbClr val="C9FF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i-NZ" dirty="0">
                <a:solidFill>
                  <a:schemeClr val="tx1"/>
                </a:solidFill>
              </a:rPr>
              <a:t>Begins work at Bicêtre Hospital</a:t>
            </a:r>
            <a:endParaRPr lang="en-AU" dirty="0">
              <a:solidFill>
                <a:schemeClr val="tx1"/>
              </a:solidFill>
            </a:endParaRPr>
          </a:p>
        </p:txBody>
      </p:sp>
      <p:sp>
        <p:nvSpPr>
          <p:cNvPr id="23" name="Rectangle 22">
            <a:extLst>
              <a:ext uri="{FF2B5EF4-FFF2-40B4-BE49-F238E27FC236}">
                <a16:creationId xmlns:a16="http://schemas.microsoft.com/office/drawing/2014/main" id="{0FBFB043-E1FC-15E7-6D75-2AC65E9C5339}"/>
              </a:ext>
            </a:extLst>
          </p:cNvPr>
          <p:cNvSpPr/>
          <p:nvPr/>
        </p:nvSpPr>
        <p:spPr>
          <a:xfrm>
            <a:off x="498147" y="3639741"/>
            <a:ext cx="2474259" cy="9144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mi-NZ" b="1" dirty="0"/>
              <a:t>Philippe Pinel</a:t>
            </a:r>
          </a:p>
          <a:p>
            <a:pPr algn="ctr"/>
            <a:r>
              <a:rPr lang="mi-NZ" b="1" dirty="0"/>
              <a:t>b. 1745 d. 1826</a:t>
            </a:r>
            <a:endParaRPr lang="en-AU" b="1" dirty="0"/>
          </a:p>
        </p:txBody>
      </p:sp>
      <p:sp>
        <p:nvSpPr>
          <p:cNvPr id="24" name="Rectangle 23">
            <a:extLst>
              <a:ext uri="{FF2B5EF4-FFF2-40B4-BE49-F238E27FC236}">
                <a16:creationId xmlns:a16="http://schemas.microsoft.com/office/drawing/2014/main" id="{6D2C9426-C234-9ACD-EB14-2AA1E627C72D}"/>
              </a:ext>
            </a:extLst>
          </p:cNvPr>
          <p:cNvSpPr/>
          <p:nvPr/>
        </p:nvSpPr>
        <p:spPr>
          <a:xfrm>
            <a:off x="1409675" y="4431256"/>
            <a:ext cx="1568822" cy="914400"/>
          </a:xfrm>
          <a:prstGeom prst="rect">
            <a:avLst/>
          </a:prstGeom>
          <a:solidFill>
            <a:srgbClr val="153F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i-NZ" dirty="0">
                <a:solidFill>
                  <a:schemeClr val="bg1"/>
                </a:solidFill>
              </a:rPr>
              <a:t>Pinel graduates medical school</a:t>
            </a:r>
          </a:p>
        </p:txBody>
      </p:sp>
      <p:sp>
        <p:nvSpPr>
          <p:cNvPr id="25" name="Rectangle 24">
            <a:extLst>
              <a:ext uri="{FF2B5EF4-FFF2-40B4-BE49-F238E27FC236}">
                <a16:creationId xmlns:a16="http://schemas.microsoft.com/office/drawing/2014/main" id="{D8A20D70-CE86-6DD9-299C-2AD5689674FC}"/>
              </a:ext>
            </a:extLst>
          </p:cNvPr>
          <p:cNvSpPr/>
          <p:nvPr/>
        </p:nvSpPr>
        <p:spPr>
          <a:xfrm>
            <a:off x="4073351" y="4130016"/>
            <a:ext cx="2108070" cy="914400"/>
          </a:xfrm>
          <a:prstGeom prst="rect">
            <a:avLst/>
          </a:prstGeom>
          <a:solidFill>
            <a:srgbClr val="153F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i-NZ" dirty="0">
                <a:solidFill>
                  <a:schemeClr val="bg1"/>
                </a:solidFill>
              </a:rPr>
              <a:t>Pinel works at a private “madhouse”</a:t>
            </a:r>
          </a:p>
        </p:txBody>
      </p:sp>
      <p:sp>
        <p:nvSpPr>
          <p:cNvPr id="26" name="Rectangle 25">
            <a:extLst>
              <a:ext uri="{FF2B5EF4-FFF2-40B4-BE49-F238E27FC236}">
                <a16:creationId xmlns:a16="http://schemas.microsoft.com/office/drawing/2014/main" id="{AB1B17F0-63B7-9CFE-3CB6-37F4A61531F7}"/>
              </a:ext>
            </a:extLst>
          </p:cNvPr>
          <p:cNvSpPr/>
          <p:nvPr/>
        </p:nvSpPr>
        <p:spPr>
          <a:xfrm>
            <a:off x="6246383" y="4111089"/>
            <a:ext cx="1568822" cy="1100042"/>
          </a:xfrm>
          <a:prstGeom prst="rect">
            <a:avLst/>
          </a:prstGeom>
          <a:solidFill>
            <a:srgbClr val="153F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i-NZ" dirty="0">
                <a:solidFill>
                  <a:schemeClr val="bg1"/>
                </a:solidFill>
              </a:rPr>
              <a:t>Pinel becomes “physician of the infirmaries</a:t>
            </a:r>
          </a:p>
          <a:p>
            <a:pPr algn="ctr"/>
            <a:r>
              <a:rPr lang="mi-NZ" dirty="0">
                <a:solidFill>
                  <a:schemeClr val="bg1"/>
                </a:solidFill>
              </a:rPr>
              <a:t>at Bicêtre</a:t>
            </a:r>
          </a:p>
        </p:txBody>
      </p:sp>
      <p:sp>
        <p:nvSpPr>
          <p:cNvPr id="27" name="Rectangle 26">
            <a:extLst>
              <a:ext uri="{FF2B5EF4-FFF2-40B4-BE49-F238E27FC236}">
                <a16:creationId xmlns:a16="http://schemas.microsoft.com/office/drawing/2014/main" id="{AD8141B4-186F-EE8B-A940-219C094897DE}"/>
              </a:ext>
            </a:extLst>
          </p:cNvPr>
          <p:cNvSpPr/>
          <p:nvPr/>
        </p:nvSpPr>
        <p:spPr>
          <a:xfrm>
            <a:off x="7874440" y="3826426"/>
            <a:ext cx="1568822" cy="1789152"/>
          </a:xfrm>
          <a:prstGeom prst="rect">
            <a:avLst/>
          </a:prstGeom>
          <a:solidFill>
            <a:srgbClr val="153F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i-NZ" dirty="0">
                <a:solidFill>
                  <a:schemeClr val="bg1"/>
                </a:solidFill>
              </a:rPr>
              <a:t>Chief physician at Salpêtrière,</a:t>
            </a:r>
          </a:p>
          <a:p>
            <a:pPr algn="ctr"/>
            <a:r>
              <a:rPr lang="mi-NZ" dirty="0">
                <a:solidFill>
                  <a:schemeClr val="bg1"/>
                </a:solidFill>
              </a:rPr>
              <a:t>unchaining patients</a:t>
            </a:r>
          </a:p>
        </p:txBody>
      </p:sp>
      <p:sp>
        <p:nvSpPr>
          <p:cNvPr id="28" name="Rectangle 27">
            <a:extLst>
              <a:ext uri="{FF2B5EF4-FFF2-40B4-BE49-F238E27FC236}">
                <a16:creationId xmlns:a16="http://schemas.microsoft.com/office/drawing/2014/main" id="{FD8FE57E-039C-188C-3F57-B8AF75FCCE1B}"/>
              </a:ext>
            </a:extLst>
          </p:cNvPr>
          <p:cNvSpPr/>
          <p:nvPr/>
        </p:nvSpPr>
        <p:spPr>
          <a:xfrm>
            <a:off x="9504855" y="4150537"/>
            <a:ext cx="2554940" cy="914400"/>
          </a:xfrm>
          <a:prstGeom prst="rect">
            <a:avLst/>
          </a:prstGeom>
          <a:solidFill>
            <a:srgbClr val="153F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i-NZ" dirty="0">
                <a:solidFill>
                  <a:schemeClr val="bg1"/>
                </a:solidFill>
              </a:rPr>
              <a:t>Pinel’s work marks the beginning of “Modern Psychiatry”</a:t>
            </a:r>
          </a:p>
        </p:txBody>
      </p:sp>
      <p:sp>
        <p:nvSpPr>
          <p:cNvPr id="29" name="Rectangle 28">
            <a:extLst>
              <a:ext uri="{FF2B5EF4-FFF2-40B4-BE49-F238E27FC236}">
                <a16:creationId xmlns:a16="http://schemas.microsoft.com/office/drawing/2014/main" id="{925B1A63-0EEB-7989-C4BC-F16FEB69E00E}"/>
              </a:ext>
            </a:extLst>
          </p:cNvPr>
          <p:cNvSpPr/>
          <p:nvPr/>
        </p:nvSpPr>
        <p:spPr>
          <a:xfrm>
            <a:off x="1221698" y="5824642"/>
            <a:ext cx="9829799" cy="914400"/>
          </a:xfrm>
          <a:prstGeom prst="rect">
            <a:avLst/>
          </a:prstGeom>
          <a:solidFill>
            <a:srgbClr val="153F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mi-NZ" b="1" dirty="0">
                <a:solidFill>
                  <a:schemeClr val="bg1"/>
                </a:solidFill>
              </a:rPr>
              <a:t>Post-revolutionary France</a:t>
            </a:r>
            <a:r>
              <a:rPr lang="mi-NZ" dirty="0">
                <a:solidFill>
                  <a:schemeClr val="bg1"/>
                </a:solidFill>
              </a:rPr>
              <a:t>: Pinel and English reformer William Tuke pioneer the “moral management” method of treating patients with kindness, patience and therapy, rather than physical abuse. </a:t>
            </a:r>
          </a:p>
        </p:txBody>
      </p:sp>
      <p:sp>
        <p:nvSpPr>
          <p:cNvPr id="30" name="Rectangle: Rounded Corners 29">
            <a:extLst>
              <a:ext uri="{FF2B5EF4-FFF2-40B4-BE49-F238E27FC236}">
                <a16:creationId xmlns:a16="http://schemas.microsoft.com/office/drawing/2014/main" id="{2CE93280-27A8-A111-9247-0CD0B66A0E31}"/>
              </a:ext>
            </a:extLst>
          </p:cNvPr>
          <p:cNvSpPr/>
          <p:nvPr/>
        </p:nvSpPr>
        <p:spPr>
          <a:xfrm>
            <a:off x="2474247" y="4176841"/>
            <a:ext cx="914400" cy="361096"/>
          </a:xfrm>
          <a:prstGeom prst="roundRect">
            <a:avLst/>
          </a:prstGeom>
          <a:gradFill flip="none" rotWithShape="1">
            <a:gsLst>
              <a:gs pos="0">
                <a:srgbClr val="153F5B">
                  <a:tint val="66000"/>
                  <a:satMod val="160000"/>
                </a:srgbClr>
              </a:gs>
              <a:gs pos="50000">
                <a:srgbClr val="153F5B">
                  <a:tint val="44500"/>
                  <a:satMod val="160000"/>
                </a:srgbClr>
              </a:gs>
              <a:gs pos="100000">
                <a:srgbClr val="153F5B">
                  <a:tint val="23500"/>
                  <a:satMod val="160000"/>
                </a:srgbClr>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i-NZ" b="1" dirty="0">
                <a:solidFill>
                  <a:schemeClr val="tx1"/>
                </a:solidFill>
              </a:rPr>
              <a:t>1773</a:t>
            </a:r>
            <a:endParaRPr lang="en-AU" b="1" dirty="0">
              <a:solidFill>
                <a:schemeClr val="tx1"/>
              </a:solidFill>
            </a:endParaRPr>
          </a:p>
        </p:txBody>
      </p:sp>
      <p:sp>
        <p:nvSpPr>
          <p:cNvPr id="31" name="Rectangle: Rounded Corners 30">
            <a:extLst>
              <a:ext uri="{FF2B5EF4-FFF2-40B4-BE49-F238E27FC236}">
                <a16:creationId xmlns:a16="http://schemas.microsoft.com/office/drawing/2014/main" id="{C97F7613-E231-A89E-0E30-0797A8999467}"/>
              </a:ext>
            </a:extLst>
          </p:cNvPr>
          <p:cNvSpPr/>
          <p:nvPr/>
        </p:nvSpPr>
        <p:spPr>
          <a:xfrm>
            <a:off x="4612599" y="3554691"/>
            <a:ext cx="1568822" cy="499348"/>
          </a:xfrm>
          <a:prstGeom prst="roundRect">
            <a:avLst/>
          </a:prstGeom>
          <a:gradFill flip="none" rotWithShape="1">
            <a:gsLst>
              <a:gs pos="0">
                <a:srgbClr val="153F5B">
                  <a:tint val="66000"/>
                  <a:satMod val="160000"/>
                </a:srgbClr>
              </a:gs>
              <a:gs pos="50000">
                <a:srgbClr val="153F5B">
                  <a:tint val="44500"/>
                  <a:satMod val="160000"/>
                </a:srgbClr>
              </a:gs>
              <a:gs pos="100000">
                <a:srgbClr val="153F5B">
                  <a:tint val="23500"/>
                  <a:satMod val="160000"/>
                </a:srgbClr>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i-NZ" b="1" dirty="0">
                <a:solidFill>
                  <a:schemeClr val="tx1"/>
                </a:solidFill>
              </a:rPr>
              <a:t>1786-1793</a:t>
            </a:r>
            <a:endParaRPr lang="en-AU" b="1" dirty="0">
              <a:solidFill>
                <a:schemeClr val="tx1"/>
              </a:solidFill>
            </a:endParaRPr>
          </a:p>
        </p:txBody>
      </p:sp>
      <p:sp>
        <p:nvSpPr>
          <p:cNvPr id="32" name="Rectangle: Rounded Corners 31">
            <a:extLst>
              <a:ext uri="{FF2B5EF4-FFF2-40B4-BE49-F238E27FC236}">
                <a16:creationId xmlns:a16="http://schemas.microsoft.com/office/drawing/2014/main" id="{2A08B776-4202-789F-E723-C3E0EA695AEC}"/>
              </a:ext>
            </a:extLst>
          </p:cNvPr>
          <p:cNvSpPr/>
          <p:nvPr/>
        </p:nvSpPr>
        <p:spPr>
          <a:xfrm>
            <a:off x="6260471" y="3617444"/>
            <a:ext cx="914400" cy="361096"/>
          </a:xfrm>
          <a:prstGeom prst="roundRect">
            <a:avLst/>
          </a:prstGeom>
          <a:gradFill flip="none" rotWithShape="1">
            <a:gsLst>
              <a:gs pos="0">
                <a:srgbClr val="153F5B">
                  <a:tint val="66000"/>
                  <a:satMod val="160000"/>
                </a:srgbClr>
              </a:gs>
              <a:gs pos="50000">
                <a:srgbClr val="153F5B">
                  <a:tint val="44500"/>
                  <a:satMod val="160000"/>
                </a:srgbClr>
              </a:gs>
              <a:gs pos="100000">
                <a:srgbClr val="153F5B">
                  <a:tint val="23500"/>
                  <a:satMod val="160000"/>
                </a:srgbClr>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i-NZ" b="1" dirty="0">
                <a:solidFill>
                  <a:schemeClr val="tx1"/>
                </a:solidFill>
              </a:rPr>
              <a:t>1794</a:t>
            </a:r>
            <a:endParaRPr lang="en-AU" b="1" dirty="0">
              <a:solidFill>
                <a:schemeClr val="tx1"/>
              </a:solidFill>
            </a:endParaRPr>
          </a:p>
        </p:txBody>
      </p:sp>
      <p:sp>
        <p:nvSpPr>
          <p:cNvPr id="33" name="Rectangle: Rounded Corners 32">
            <a:extLst>
              <a:ext uri="{FF2B5EF4-FFF2-40B4-BE49-F238E27FC236}">
                <a16:creationId xmlns:a16="http://schemas.microsoft.com/office/drawing/2014/main" id="{CA08C425-A2AB-1FCD-4FBD-6DF8761951AD}"/>
              </a:ext>
            </a:extLst>
          </p:cNvPr>
          <p:cNvSpPr/>
          <p:nvPr/>
        </p:nvSpPr>
        <p:spPr>
          <a:xfrm>
            <a:off x="7385605" y="3633940"/>
            <a:ext cx="914400" cy="361096"/>
          </a:xfrm>
          <a:prstGeom prst="roundRect">
            <a:avLst/>
          </a:prstGeom>
          <a:gradFill flip="none" rotWithShape="1">
            <a:gsLst>
              <a:gs pos="0">
                <a:srgbClr val="153F5B">
                  <a:tint val="66000"/>
                  <a:satMod val="160000"/>
                </a:srgbClr>
              </a:gs>
              <a:gs pos="50000">
                <a:srgbClr val="153F5B">
                  <a:tint val="44500"/>
                  <a:satMod val="160000"/>
                </a:srgbClr>
              </a:gs>
              <a:gs pos="100000">
                <a:srgbClr val="153F5B">
                  <a:tint val="23500"/>
                  <a:satMod val="160000"/>
                </a:srgbClr>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i-NZ" b="1" dirty="0">
                <a:solidFill>
                  <a:schemeClr val="tx1"/>
                </a:solidFill>
              </a:rPr>
              <a:t>1795</a:t>
            </a:r>
            <a:endParaRPr lang="en-AU" b="1" dirty="0">
              <a:solidFill>
                <a:schemeClr val="tx1"/>
              </a:solidFill>
            </a:endParaRPr>
          </a:p>
        </p:txBody>
      </p:sp>
      <p:sp>
        <p:nvSpPr>
          <p:cNvPr id="34" name="Rectangle: Rounded Corners 33">
            <a:extLst>
              <a:ext uri="{FF2B5EF4-FFF2-40B4-BE49-F238E27FC236}">
                <a16:creationId xmlns:a16="http://schemas.microsoft.com/office/drawing/2014/main" id="{5EE6AEB6-19F9-2F16-8F1B-AFA562B578F6}"/>
              </a:ext>
            </a:extLst>
          </p:cNvPr>
          <p:cNvSpPr/>
          <p:nvPr/>
        </p:nvSpPr>
        <p:spPr>
          <a:xfrm>
            <a:off x="9616712" y="5116229"/>
            <a:ext cx="914400" cy="499348"/>
          </a:xfrm>
          <a:prstGeom prst="roundRect">
            <a:avLst/>
          </a:prstGeom>
          <a:gradFill flip="none" rotWithShape="1">
            <a:gsLst>
              <a:gs pos="0">
                <a:srgbClr val="153F5B">
                  <a:tint val="66000"/>
                  <a:satMod val="160000"/>
                </a:srgbClr>
              </a:gs>
              <a:gs pos="50000">
                <a:srgbClr val="153F5B">
                  <a:tint val="44500"/>
                  <a:satMod val="160000"/>
                </a:srgbClr>
              </a:gs>
              <a:gs pos="100000">
                <a:srgbClr val="153F5B">
                  <a:tint val="23500"/>
                  <a:satMod val="160000"/>
                </a:srgbClr>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i-NZ" b="1" dirty="0">
                <a:solidFill>
                  <a:schemeClr val="tx1"/>
                </a:solidFill>
              </a:rPr>
              <a:t>Late 1700s</a:t>
            </a:r>
            <a:endParaRPr lang="en-AU" b="1" dirty="0">
              <a:solidFill>
                <a:schemeClr val="tx1"/>
              </a:solidFill>
            </a:endParaRPr>
          </a:p>
        </p:txBody>
      </p:sp>
      <p:cxnSp>
        <p:nvCxnSpPr>
          <p:cNvPr id="36" name="Straight Connector 35">
            <a:extLst>
              <a:ext uri="{FF2B5EF4-FFF2-40B4-BE49-F238E27FC236}">
                <a16:creationId xmlns:a16="http://schemas.microsoft.com/office/drawing/2014/main" id="{75F8AB4E-1AD3-FD2F-2C3D-7EBBC52E7B6A}"/>
              </a:ext>
            </a:extLst>
          </p:cNvPr>
          <p:cNvCxnSpPr>
            <a:cxnSpLocks/>
          </p:cNvCxnSpPr>
          <p:nvPr/>
        </p:nvCxnSpPr>
        <p:spPr>
          <a:xfrm>
            <a:off x="215151" y="3348307"/>
            <a:ext cx="11844644" cy="0"/>
          </a:xfrm>
          <a:prstGeom prst="line">
            <a:avLst/>
          </a:prstGeom>
          <a:ln>
            <a:solidFill>
              <a:srgbClr val="153F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819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FFFA"/>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B5140D9-2450-2DC4-B5C8-0E219697CB2A}"/>
              </a:ext>
            </a:extLst>
          </p:cNvPr>
          <p:cNvSpPr/>
          <p:nvPr/>
        </p:nvSpPr>
        <p:spPr>
          <a:xfrm>
            <a:off x="0" y="0"/>
            <a:ext cx="4182035" cy="6858000"/>
          </a:xfrm>
          <a:prstGeom prst="rect">
            <a:avLst/>
          </a:prstGeom>
          <a:solidFill>
            <a:srgbClr val="00B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93067E95-10A2-80BF-5430-D95E46562AE4}"/>
              </a:ext>
            </a:extLst>
          </p:cNvPr>
          <p:cNvSpPr txBox="1"/>
          <p:nvPr/>
        </p:nvSpPr>
        <p:spPr>
          <a:xfrm>
            <a:off x="248770" y="520510"/>
            <a:ext cx="3684494" cy="5816977"/>
          </a:xfrm>
          <a:prstGeom prst="rect">
            <a:avLst/>
          </a:prstGeom>
          <a:noFill/>
        </p:spPr>
        <p:txBody>
          <a:bodyPr wrap="square">
            <a:spAutoFit/>
          </a:bodyPr>
          <a:lstStyle/>
          <a:p>
            <a:pPr algn="ctr"/>
            <a:r>
              <a:rPr lang="en-AU" sz="2000" kern="0" dirty="0" err="1">
                <a:solidFill>
                  <a:srgbClr val="111111"/>
                </a:solidFill>
                <a:effectLst/>
                <a:latin typeface="Poppins" panose="00000500000000000000" pitchFamily="2" charset="0"/>
                <a:ea typeface="Calibri" panose="020F0502020204030204" pitchFamily="34" charset="0"/>
                <a:cs typeface="Poppins" panose="00000500000000000000" pitchFamily="2" charset="0"/>
              </a:rPr>
              <a:t>Pussin’s</a:t>
            </a:r>
            <a:r>
              <a:rPr lang="en-AU" sz="2000" kern="0" dirty="0">
                <a:solidFill>
                  <a:srgbClr val="111111"/>
                </a:solidFill>
                <a:effectLst/>
                <a:latin typeface="Poppins" panose="00000500000000000000" pitchFamily="2" charset="0"/>
                <a:ea typeface="Calibri" panose="020F0502020204030204" pitchFamily="34" charset="0"/>
                <a:cs typeface="Poppins" panose="00000500000000000000" pitchFamily="2" charset="0"/>
              </a:rPr>
              <a:t> legacy of compassion and understanding in mental health care continues to influence contemporary practices. His focus on humane treatment and the individual needs of patients resonates strongly with today’s emphasis on holistic, patient-centred care. The evolution from his time to now reflects a growing recognition of the complexity of mental health and the importance of treating individuals with respect and empathy.</a:t>
            </a:r>
            <a:endParaRPr lang="en-AU" sz="2000" kern="100" dirty="0">
              <a:effectLst/>
              <a:latin typeface="Poppins" panose="00000500000000000000" pitchFamily="2" charset="0"/>
              <a:ea typeface="Calibri" panose="020F0502020204030204" pitchFamily="34" charset="0"/>
              <a:cs typeface="Poppins" panose="00000500000000000000" pitchFamily="2" charset="0"/>
            </a:endParaRPr>
          </a:p>
          <a:p>
            <a:pPr algn="ctr"/>
            <a:endParaRPr lang="en-AU" sz="1200" dirty="0">
              <a:solidFill>
                <a:schemeClr val="bg1"/>
              </a:solidFill>
              <a:latin typeface="Poppins" panose="00000500000000000000" pitchFamily="2" charset="0"/>
              <a:cs typeface="Poppins" panose="00000500000000000000" pitchFamily="2" charset="0"/>
            </a:endParaRPr>
          </a:p>
        </p:txBody>
      </p:sp>
      <p:sp>
        <p:nvSpPr>
          <p:cNvPr id="37" name="Rectangle 36">
            <a:extLst>
              <a:ext uri="{FF2B5EF4-FFF2-40B4-BE49-F238E27FC236}">
                <a16:creationId xmlns:a16="http://schemas.microsoft.com/office/drawing/2014/main" id="{5CFE9F2A-D681-6860-55E1-19AEA3254822}"/>
              </a:ext>
            </a:extLst>
          </p:cNvPr>
          <p:cNvSpPr/>
          <p:nvPr/>
        </p:nvSpPr>
        <p:spPr>
          <a:xfrm rot="16200000">
            <a:off x="8728591" y="3316898"/>
            <a:ext cx="6858001" cy="224203"/>
          </a:xfrm>
          <a:prstGeom prst="rect">
            <a:avLst/>
          </a:prstGeom>
          <a:solidFill>
            <a:srgbClr val="00B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Content Placeholder 5" descr="A painting of a person in a white dress&#10;&#10;Description automatically generated">
            <a:extLst>
              <a:ext uri="{FF2B5EF4-FFF2-40B4-BE49-F238E27FC236}">
                <a16:creationId xmlns:a16="http://schemas.microsoft.com/office/drawing/2014/main" id="{73CE97C3-E927-F0A0-A86E-E44FAF3D76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99696" y="1877746"/>
            <a:ext cx="6043284" cy="3976006"/>
          </a:xfrm>
        </p:spPr>
      </p:pic>
      <p:sp>
        <p:nvSpPr>
          <p:cNvPr id="5" name="Title 4">
            <a:extLst>
              <a:ext uri="{FF2B5EF4-FFF2-40B4-BE49-F238E27FC236}">
                <a16:creationId xmlns:a16="http://schemas.microsoft.com/office/drawing/2014/main" id="{74A089CE-AFCB-4842-8512-3ADFB0210EE8}"/>
              </a:ext>
            </a:extLst>
          </p:cNvPr>
          <p:cNvSpPr>
            <a:spLocks noGrp="1"/>
          </p:cNvSpPr>
          <p:nvPr>
            <p:ph type="title"/>
          </p:nvPr>
        </p:nvSpPr>
        <p:spPr>
          <a:xfrm>
            <a:off x="5317281" y="197117"/>
            <a:ext cx="6158615" cy="1325563"/>
          </a:xfrm>
        </p:spPr>
        <p:txBody>
          <a:bodyPr>
            <a:normAutofit/>
          </a:bodyPr>
          <a:lstStyle/>
          <a:p>
            <a:r>
              <a:rPr lang="en-AU" sz="3200" b="1" dirty="0">
                <a:latin typeface="Poppins" panose="00000500000000000000" pitchFamily="2" charset="0"/>
                <a:cs typeface="Poppins" panose="00000500000000000000" pitchFamily="2" charset="0"/>
              </a:rPr>
              <a:t>On the Shoulders of Giants</a:t>
            </a:r>
            <a:endParaRPr lang="en-AU" sz="3200" dirty="0"/>
          </a:p>
        </p:txBody>
      </p:sp>
    </p:spTree>
    <p:extLst>
      <p:ext uri="{BB962C8B-B14F-4D97-AF65-F5344CB8AC3E}">
        <p14:creationId xmlns:p14="http://schemas.microsoft.com/office/powerpoint/2010/main" val="4046822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FFFA"/>
        </a:solidFill>
        <a:effectLst/>
      </p:bgPr>
    </p:bg>
    <p:spTree>
      <p:nvGrpSpPr>
        <p:cNvPr id="1" name="">
          <a:extLst>
            <a:ext uri="{FF2B5EF4-FFF2-40B4-BE49-F238E27FC236}">
              <a16:creationId xmlns:a16="http://schemas.microsoft.com/office/drawing/2014/main" id="{66708B24-59C0-3365-B894-655A815730EA}"/>
            </a:ext>
          </a:extLst>
        </p:cNvPr>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E0368EA-D460-E84B-434D-53A92C20C2A3}"/>
              </a:ext>
            </a:extLst>
          </p:cNvPr>
          <p:cNvSpPr txBox="1"/>
          <p:nvPr/>
        </p:nvSpPr>
        <p:spPr>
          <a:xfrm>
            <a:off x="717422" y="1574019"/>
            <a:ext cx="2940178" cy="3333749"/>
          </a:xfrm>
          <a:prstGeom prst="rect">
            <a:avLst/>
          </a:prstGeom>
          <a:solidFill>
            <a:srgbClr val="00BEAE"/>
          </a:solidFill>
        </p:spPr>
        <p:txBody>
          <a:bodyPr vert="horz" lIns="91440" tIns="45720" rIns="91440" bIns="45720" rtlCol="0" anchor="ctr">
            <a:normAutofit/>
          </a:bodyPr>
          <a:lstStyle/>
          <a:p>
            <a:pPr>
              <a:lnSpc>
                <a:spcPct val="90000"/>
              </a:lnSpc>
              <a:spcBef>
                <a:spcPct val="0"/>
              </a:spcBef>
              <a:spcAft>
                <a:spcPts val="600"/>
              </a:spcAft>
            </a:pPr>
            <a:r>
              <a:rPr lang="en-US" sz="4800" b="1" kern="1200" dirty="0" err="1">
                <a:solidFill>
                  <a:srgbClr val="FFFFFF"/>
                </a:solidFill>
                <a:latin typeface="Franklin Gothic MT"/>
                <a:ea typeface="+mj-ea"/>
                <a:cs typeface="+mj-cs"/>
              </a:rPr>
              <a:t>Pussin</a:t>
            </a:r>
            <a:r>
              <a:rPr lang="en-US" sz="4800" b="1" kern="1200" dirty="0">
                <a:solidFill>
                  <a:srgbClr val="FFFFFF"/>
                </a:solidFill>
                <a:latin typeface="Franklin Gothic MT"/>
                <a:ea typeface="+mj-ea"/>
                <a:cs typeface="+mj-cs"/>
              </a:rPr>
              <a:t> </a:t>
            </a:r>
          </a:p>
          <a:p>
            <a:pPr>
              <a:lnSpc>
                <a:spcPct val="90000"/>
              </a:lnSpc>
              <a:spcBef>
                <a:spcPct val="0"/>
              </a:spcBef>
              <a:spcAft>
                <a:spcPts val="600"/>
              </a:spcAft>
            </a:pPr>
            <a:r>
              <a:rPr lang="en-US" sz="4800" b="1" kern="1200" dirty="0">
                <a:solidFill>
                  <a:srgbClr val="FFFFFF"/>
                </a:solidFill>
                <a:latin typeface="Franklin Gothic MT"/>
                <a:ea typeface="+mj-ea"/>
                <a:cs typeface="+mj-cs"/>
              </a:rPr>
              <a:t>and </a:t>
            </a:r>
          </a:p>
          <a:p>
            <a:pPr>
              <a:lnSpc>
                <a:spcPct val="90000"/>
              </a:lnSpc>
              <a:spcBef>
                <a:spcPct val="0"/>
              </a:spcBef>
              <a:spcAft>
                <a:spcPts val="600"/>
              </a:spcAft>
            </a:pPr>
            <a:r>
              <a:rPr lang="en-US" sz="4800" b="1" kern="1200" dirty="0">
                <a:solidFill>
                  <a:srgbClr val="FFFFFF"/>
                </a:solidFill>
                <a:latin typeface="Franklin Gothic MT"/>
                <a:ea typeface="+mj-ea"/>
                <a:cs typeface="+mj-cs"/>
              </a:rPr>
              <a:t>Pinel</a:t>
            </a:r>
          </a:p>
        </p:txBody>
      </p:sp>
      <p:pic>
        <p:nvPicPr>
          <p:cNvPr id="4" name="Picture 3" descr="A painting of a person standing in front of a crowd&#10;&#10;Description automatically generated">
            <a:extLst>
              <a:ext uri="{FF2B5EF4-FFF2-40B4-BE49-F238E27FC236}">
                <a16:creationId xmlns:a16="http://schemas.microsoft.com/office/drawing/2014/main" id="{77A0DD51-87D1-65E6-05EF-8E728D1FD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316" y="1574020"/>
            <a:ext cx="6780700" cy="3333748"/>
          </a:xfrm>
          <a:prstGeom prst="rect">
            <a:avLst/>
          </a:prstGeom>
        </p:spPr>
      </p:pic>
    </p:spTree>
    <p:extLst>
      <p:ext uri="{BB962C8B-B14F-4D97-AF65-F5344CB8AC3E}">
        <p14:creationId xmlns:p14="http://schemas.microsoft.com/office/powerpoint/2010/main" val="2000656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B4354A-A1AE-2E96-6BFB-BF0B68D48674}"/>
              </a:ext>
            </a:extLst>
          </p:cNvPr>
          <p:cNvSpPr/>
          <p:nvPr/>
        </p:nvSpPr>
        <p:spPr>
          <a:xfrm>
            <a:off x="0" y="0"/>
            <a:ext cx="7538075" cy="6858000"/>
          </a:xfrm>
          <a:prstGeom prst="rect">
            <a:avLst/>
          </a:prstGeom>
          <a:solidFill>
            <a:srgbClr val="00B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extBox 3">
            <a:extLst>
              <a:ext uri="{FF2B5EF4-FFF2-40B4-BE49-F238E27FC236}">
                <a16:creationId xmlns:a16="http://schemas.microsoft.com/office/drawing/2014/main" id="{FF3A9476-E7E2-AFCA-B9D7-502DA33D3B65}"/>
              </a:ext>
            </a:extLst>
          </p:cNvPr>
          <p:cNvSpPr txBox="1"/>
          <p:nvPr/>
        </p:nvSpPr>
        <p:spPr>
          <a:xfrm>
            <a:off x="614598" y="3142343"/>
            <a:ext cx="7366808" cy="2103140"/>
          </a:xfrm>
          <a:prstGeom prst="rect">
            <a:avLst/>
          </a:prstGeom>
          <a:noFill/>
        </p:spPr>
        <p:txBody>
          <a:bodyPr wrap="square">
            <a:spAutoFit/>
          </a:bodyPr>
          <a:lstStyle/>
          <a:p>
            <a:r>
              <a:rPr lang="en-US" sz="8800" b="0" i="0" u="none" strike="noStrike" baseline="30000" dirty="0">
                <a:solidFill>
                  <a:schemeClr val="bg1"/>
                </a:solidFill>
                <a:latin typeface="FrankGoth BT" panose="020B0804030702020204" pitchFamily="34" charset="0"/>
              </a:rPr>
              <a:t>recommendations.</a:t>
            </a:r>
          </a:p>
          <a:p>
            <a:endParaRPr lang="en-AU" sz="7200" dirty="0">
              <a:solidFill>
                <a:schemeClr val="bg1"/>
              </a:solidFill>
            </a:endParaRPr>
          </a:p>
        </p:txBody>
      </p:sp>
      <p:sp>
        <p:nvSpPr>
          <p:cNvPr id="6" name="Oval 5">
            <a:extLst>
              <a:ext uri="{FF2B5EF4-FFF2-40B4-BE49-F238E27FC236}">
                <a16:creationId xmlns:a16="http://schemas.microsoft.com/office/drawing/2014/main" id="{A42D9FAF-C6CE-A04A-4840-82314F285CA3}"/>
              </a:ext>
            </a:extLst>
          </p:cNvPr>
          <p:cNvSpPr/>
          <p:nvPr/>
        </p:nvSpPr>
        <p:spPr>
          <a:xfrm rot="5990973">
            <a:off x="8348211" y="1779668"/>
            <a:ext cx="3305711" cy="3525815"/>
          </a:xfrm>
          <a:prstGeom prst="ellipse">
            <a:avLst/>
          </a:prstGeom>
          <a:solidFill>
            <a:schemeClr val="bg1">
              <a:alpha val="81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n>
                <a:solidFill>
                  <a:srgbClr val="173F5B"/>
                </a:solidFill>
              </a:ln>
            </a:endParaRPr>
          </a:p>
        </p:txBody>
      </p:sp>
      <p:pic>
        <p:nvPicPr>
          <p:cNvPr id="8" name="Picture 7">
            <a:extLst>
              <a:ext uri="{FF2B5EF4-FFF2-40B4-BE49-F238E27FC236}">
                <a16:creationId xmlns:a16="http://schemas.microsoft.com/office/drawing/2014/main" id="{48E766CF-9D87-4EC8-0A7E-BD423EA1E686}"/>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8595360" y="2023292"/>
            <a:ext cx="2811416" cy="2811416"/>
          </a:xfrm>
          <a:prstGeom prst="rect">
            <a:avLst/>
          </a:prstGeom>
        </p:spPr>
      </p:pic>
    </p:spTree>
    <p:extLst>
      <p:ext uri="{BB962C8B-B14F-4D97-AF65-F5344CB8AC3E}">
        <p14:creationId xmlns:p14="http://schemas.microsoft.com/office/powerpoint/2010/main" val="1149861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E8D520-BDA6-FA8B-3417-30A76BBE4407}"/>
              </a:ext>
            </a:extLst>
          </p:cNvPr>
          <p:cNvSpPr txBox="1"/>
          <p:nvPr/>
        </p:nvSpPr>
        <p:spPr>
          <a:xfrm>
            <a:off x="1973030" y="91386"/>
            <a:ext cx="7731112" cy="492443"/>
          </a:xfrm>
          <a:prstGeom prst="rect">
            <a:avLst/>
          </a:prstGeom>
          <a:noFill/>
        </p:spPr>
        <p:txBody>
          <a:bodyPr wrap="square" rtlCol="0">
            <a:spAutoFit/>
          </a:bodyPr>
          <a:lstStyle/>
          <a:p>
            <a:pPr algn="ctr" defTabSz="621792">
              <a:spcAft>
                <a:spcPts val="600"/>
              </a:spcAft>
            </a:pPr>
            <a:r>
              <a:rPr lang="en-AU" sz="2600" b="1" dirty="0">
                <a:solidFill>
                  <a:srgbClr val="00BEAE"/>
                </a:solidFill>
                <a:latin typeface="Poppins" panose="00000500000000000000" pitchFamily="2" charset="0"/>
                <a:cs typeface="Poppins" panose="00000500000000000000" pitchFamily="2" charset="0"/>
              </a:rPr>
              <a:t>R</a:t>
            </a:r>
            <a:r>
              <a:rPr lang="en-AU" sz="2600" b="1" kern="1200" dirty="0">
                <a:solidFill>
                  <a:srgbClr val="00BEAE"/>
                </a:solidFill>
                <a:latin typeface="Poppins" panose="00000500000000000000" pitchFamily="2" charset="0"/>
                <a:ea typeface="+mn-ea"/>
                <a:cs typeface="Poppins" panose="00000500000000000000" pitchFamily="2" charset="0"/>
              </a:rPr>
              <a:t>eform, Transform and Build the New</a:t>
            </a:r>
          </a:p>
        </p:txBody>
      </p:sp>
      <p:sp>
        <p:nvSpPr>
          <p:cNvPr id="40" name="TextBox 39">
            <a:extLst>
              <a:ext uri="{FF2B5EF4-FFF2-40B4-BE49-F238E27FC236}">
                <a16:creationId xmlns:a16="http://schemas.microsoft.com/office/drawing/2014/main" id="{9F474A62-96B3-640E-4F57-DFB16B8D9252}"/>
              </a:ext>
            </a:extLst>
          </p:cNvPr>
          <p:cNvSpPr txBox="1"/>
          <p:nvPr/>
        </p:nvSpPr>
        <p:spPr>
          <a:xfrm>
            <a:off x="8457798" y="8581049"/>
            <a:ext cx="856728" cy="646331"/>
          </a:xfrm>
          <a:prstGeom prst="rect">
            <a:avLst/>
          </a:prstGeom>
          <a:noFill/>
        </p:spPr>
        <p:txBody>
          <a:bodyPr wrap="square">
            <a:spAutoFit/>
          </a:bodyPr>
          <a:lstStyle/>
          <a:p>
            <a:r>
              <a:rPr lang="en-GB" sz="3600" b="1" i="1" dirty="0">
                <a:latin typeface="Poppins" panose="00000500000000000000" pitchFamily="2" charset="0"/>
                <a:cs typeface="Poppins" panose="00000500000000000000" pitchFamily="2" charset="0"/>
              </a:rPr>
              <a:t>1</a:t>
            </a:r>
            <a:r>
              <a:rPr lang="en-AU" sz="3600" b="1" i="1" dirty="0">
                <a:latin typeface="Poppins" panose="00000500000000000000" pitchFamily="2" charset="0"/>
                <a:cs typeface="Poppins" panose="00000500000000000000" pitchFamily="2" charset="0"/>
              </a:rPr>
              <a:t>6</a:t>
            </a:r>
          </a:p>
        </p:txBody>
      </p:sp>
      <p:sp>
        <p:nvSpPr>
          <p:cNvPr id="44" name="Rectangle 43">
            <a:extLst>
              <a:ext uri="{FF2B5EF4-FFF2-40B4-BE49-F238E27FC236}">
                <a16:creationId xmlns:a16="http://schemas.microsoft.com/office/drawing/2014/main" id="{277436EA-6BC1-DAF8-8D49-404BAAB790A1}"/>
              </a:ext>
            </a:extLst>
          </p:cNvPr>
          <p:cNvSpPr/>
          <p:nvPr/>
        </p:nvSpPr>
        <p:spPr>
          <a:xfrm>
            <a:off x="161954" y="8360754"/>
            <a:ext cx="12370428" cy="398928"/>
          </a:xfrm>
          <a:prstGeom prst="rect">
            <a:avLst/>
          </a:prstGeom>
          <a:solidFill>
            <a:srgbClr val="00B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Rectangle 44">
            <a:extLst>
              <a:ext uri="{FF2B5EF4-FFF2-40B4-BE49-F238E27FC236}">
                <a16:creationId xmlns:a16="http://schemas.microsoft.com/office/drawing/2014/main" id="{5B027212-28E4-B2DA-0BBB-9F9518C290C0}"/>
              </a:ext>
            </a:extLst>
          </p:cNvPr>
          <p:cNvSpPr/>
          <p:nvPr/>
        </p:nvSpPr>
        <p:spPr>
          <a:xfrm rot="16200000">
            <a:off x="8626053" y="3292053"/>
            <a:ext cx="6858000" cy="273894"/>
          </a:xfrm>
          <a:prstGeom prst="rect">
            <a:avLst/>
          </a:prstGeom>
          <a:solidFill>
            <a:srgbClr val="00B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Oval 18">
            <a:extLst>
              <a:ext uri="{FF2B5EF4-FFF2-40B4-BE49-F238E27FC236}">
                <a16:creationId xmlns:a16="http://schemas.microsoft.com/office/drawing/2014/main" id="{48AE3D6B-3565-AA0C-1C00-E0DC55D5BE20}"/>
              </a:ext>
            </a:extLst>
          </p:cNvPr>
          <p:cNvSpPr/>
          <p:nvPr/>
        </p:nvSpPr>
        <p:spPr>
          <a:xfrm rot="1359645">
            <a:off x="4034437" y="754549"/>
            <a:ext cx="3608298" cy="3570334"/>
          </a:xfrm>
          <a:prstGeom prst="ellipse">
            <a:avLst/>
          </a:prstGeom>
          <a:solidFill>
            <a:schemeClr val="bg1"/>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b="1" i="1" dirty="0">
                <a:ln>
                  <a:solidFill>
                    <a:schemeClr val="bg1"/>
                  </a:solidFill>
                </a:ln>
                <a:latin typeface="Poppins" panose="00000500000000000000" pitchFamily="2" charset="0"/>
                <a:cs typeface="Poppins" panose="00000500000000000000" pitchFamily="2" charset="0"/>
              </a:rPr>
              <a:t>2</a:t>
            </a:r>
            <a:endParaRPr lang="en-AU" sz="1800" dirty="0">
              <a:ln>
                <a:solidFill>
                  <a:schemeClr val="bg1"/>
                </a:solidFill>
              </a:ln>
            </a:endParaRPr>
          </a:p>
        </p:txBody>
      </p:sp>
      <p:sp>
        <p:nvSpPr>
          <p:cNvPr id="21" name="Oval 20">
            <a:extLst>
              <a:ext uri="{FF2B5EF4-FFF2-40B4-BE49-F238E27FC236}">
                <a16:creationId xmlns:a16="http://schemas.microsoft.com/office/drawing/2014/main" id="{3A73CF77-E252-5862-30DC-99BBC0861C45}"/>
              </a:ext>
            </a:extLst>
          </p:cNvPr>
          <p:cNvSpPr/>
          <p:nvPr/>
        </p:nvSpPr>
        <p:spPr>
          <a:xfrm rot="1359645">
            <a:off x="5611028" y="1780545"/>
            <a:ext cx="3608298" cy="3570334"/>
          </a:xfrm>
          <a:prstGeom prst="ellipse">
            <a:avLst/>
          </a:prstGeom>
          <a:solidFill>
            <a:schemeClr val="bg1"/>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b="1" i="1" dirty="0">
                <a:ln>
                  <a:solidFill>
                    <a:schemeClr val="bg1"/>
                  </a:solidFill>
                </a:ln>
                <a:latin typeface="Poppins" panose="00000500000000000000" pitchFamily="2" charset="0"/>
                <a:cs typeface="Poppins" panose="00000500000000000000" pitchFamily="2" charset="0"/>
              </a:rPr>
              <a:t>2</a:t>
            </a:r>
            <a:endParaRPr lang="en-AU" sz="1800" dirty="0">
              <a:ln>
                <a:solidFill>
                  <a:schemeClr val="bg1"/>
                </a:solidFill>
              </a:ln>
            </a:endParaRPr>
          </a:p>
        </p:txBody>
      </p:sp>
      <p:sp>
        <p:nvSpPr>
          <p:cNvPr id="68" name="Oval 67">
            <a:extLst>
              <a:ext uri="{FF2B5EF4-FFF2-40B4-BE49-F238E27FC236}">
                <a16:creationId xmlns:a16="http://schemas.microsoft.com/office/drawing/2014/main" id="{DEB32F15-AA5D-07DA-F417-613D267E0007}"/>
              </a:ext>
            </a:extLst>
          </p:cNvPr>
          <p:cNvSpPr/>
          <p:nvPr/>
        </p:nvSpPr>
        <p:spPr>
          <a:xfrm rot="1359645">
            <a:off x="4181482" y="3096997"/>
            <a:ext cx="3608298" cy="3570334"/>
          </a:xfrm>
          <a:prstGeom prst="ellipse">
            <a:avLst/>
          </a:prstGeom>
          <a:solidFill>
            <a:schemeClr val="bg1"/>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b="1" i="1" dirty="0">
                <a:ln>
                  <a:solidFill>
                    <a:schemeClr val="bg1"/>
                  </a:solidFill>
                </a:ln>
                <a:latin typeface="Poppins" panose="00000500000000000000" pitchFamily="2" charset="0"/>
                <a:cs typeface="Poppins" panose="00000500000000000000" pitchFamily="2" charset="0"/>
              </a:rPr>
              <a:t>2</a:t>
            </a:r>
            <a:endParaRPr lang="en-AU" sz="1800" dirty="0">
              <a:ln>
                <a:solidFill>
                  <a:schemeClr val="bg1"/>
                </a:solidFill>
              </a:ln>
            </a:endParaRPr>
          </a:p>
        </p:txBody>
      </p:sp>
      <p:sp>
        <p:nvSpPr>
          <p:cNvPr id="23" name="Oval 22">
            <a:extLst>
              <a:ext uri="{FF2B5EF4-FFF2-40B4-BE49-F238E27FC236}">
                <a16:creationId xmlns:a16="http://schemas.microsoft.com/office/drawing/2014/main" id="{158FD700-9731-AD3A-3AA8-AEC94703DF63}"/>
              </a:ext>
            </a:extLst>
          </p:cNvPr>
          <p:cNvSpPr/>
          <p:nvPr/>
        </p:nvSpPr>
        <p:spPr>
          <a:xfrm rot="1359645">
            <a:off x="2378995" y="1748906"/>
            <a:ext cx="3608298" cy="3570334"/>
          </a:xfrm>
          <a:prstGeom prst="ellipse">
            <a:avLst/>
          </a:prstGeom>
          <a:solidFill>
            <a:schemeClr val="bg1"/>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b="1" i="1" dirty="0">
                <a:ln>
                  <a:solidFill>
                    <a:schemeClr val="bg1"/>
                  </a:solidFill>
                </a:ln>
                <a:latin typeface="Poppins" panose="00000500000000000000" pitchFamily="2" charset="0"/>
                <a:cs typeface="Poppins" panose="00000500000000000000" pitchFamily="2" charset="0"/>
              </a:rPr>
              <a:t>2</a:t>
            </a:r>
            <a:endParaRPr lang="en-AU" sz="1800" dirty="0">
              <a:ln>
                <a:solidFill>
                  <a:schemeClr val="bg1"/>
                </a:solidFill>
              </a:ln>
            </a:endParaRPr>
          </a:p>
        </p:txBody>
      </p:sp>
      <p:sp>
        <p:nvSpPr>
          <p:cNvPr id="54" name="TextBox 53">
            <a:extLst>
              <a:ext uri="{FF2B5EF4-FFF2-40B4-BE49-F238E27FC236}">
                <a16:creationId xmlns:a16="http://schemas.microsoft.com/office/drawing/2014/main" id="{043E628B-E82C-E311-3473-3DC8E8492E7F}"/>
              </a:ext>
            </a:extLst>
          </p:cNvPr>
          <p:cNvSpPr txBox="1"/>
          <p:nvPr/>
        </p:nvSpPr>
        <p:spPr>
          <a:xfrm>
            <a:off x="2602727" y="2742494"/>
            <a:ext cx="3259468" cy="1569660"/>
          </a:xfrm>
          <a:prstGeom prst="rect">
            <a:avLst/>
          </a:prstGeom>
          <a:noFill/>
        </p:spPr>
        <p:txBody>
          <a:bodyPr wrap="square">
            <a:spAutoFit/>
          </a:bodyPr>
          <a:lstStyle/>
          <a:p>
            <a:pPr defTabSz="621792">
              <a:spcBef>
                <a:spcPts val="600"/>
              </a:spcBef>
              <a:spcAft>
                <a:spcPts val="1200"/>
              </a:spcAft>
            </a:pPr>
            <a:r>
              <a:rPr lang="en-AU" sz="2400" b="1" i="1" kern="1200" dirty="0">
                <a:solidFill>
                  <a:schemeClr val="tx1"/>
                </a:solidFill>
                <a:latin typeface="Poppins" panose="00000500000000000000" pitchFamily="2" charset="0"/>
                <a:ea typeface="+mn-ea"/>
                <a:cs typeface="Poppins" panose="00000500000000000000" pitchFamily="2" charset="0"/>
              </a:rPr>
              <a:t>Human rights-based culture &amp; alternatives to coercive models</a:t>
            </a:r>
            <a:endParaRPr lang="en-AU" sz="2400" kern="1200" dirty="0">
              <a:solidFill>
                <a:schemeClr val="tx1"/>
              </a:solidFill>
              <a:latin typeface="Poppins" panose="00000500000000000000" pitchFamily="2" charset="0"/>
              <a:ea typeface="+mn-ea"/>
              <a:cs typeface="Poppins" panose="00000500000000000000" pitchFamily="2" charset="0"/>
            </a:endParaRPr>
          </a:p>
        </p:txBody>
      </p:sp>
      <p:sp>
        <p:nvSpPr>
          <p:cNvPr id="22" name="TextBox 21">
            <a:extLst>
              <a:ext uri="{FF2B5EF4-FFF2-40B4-BE49-F238E27FC236}">
                <a16:creationId xmlns:a16="http://schemas.microsoft.com/office/drawing/2014/main" id="{602F091F-EE1E-ABBA-F9FE-2CFE7DA40B9C}"/>
              </a:ext>
            </a:extLst>
          </p:cNvPr>
          <p:cNvSpPr txBox="1"/>
          <p:nvPr/>
        </p:nvSpPr>
        <p:spPr>
          <a:xfrm>
            <a:off x="3338889" y="2007365"/>
            <a:ext cx="395551" cy="646331"/>
          </a:xfrm>
          <a:prstGeom prst="rect">
            <a:avLst/>
          </a:prstGeom>
          <a:noFill/>
        </p:spPr>
        <p:txBody>
          <a:bodyPr wrap="square">
            <a:spAutoFit/>
          </a:bodyPr>
          <a:lstStyle/>
          <a:p>
            <a:r>
              <a:rPr lang="en-AU" sz="3600" b="1" i="1" dirty="0">
                <a:latin typeface="Poppins" panose="00000500000000000000" pitchFamily="2" charset="0"/>
                <a:cs typeface="Poppins" panose="00000500000000000000" pitchFamily="2" charset="0"/>
              </a:rPr>
              <a:t>1</a:t>
            </a:r>
          </a:p>
        </p:txBody>
      </p:sp>
      <p:sp>
        <p:nvSpPr>
          <p:cNvPr id="26" name="TextBox 25">
            <a:extLst>
              <a:ext uri="{FF2B5EF4-FFF2-40B4-BE49-F238E27FC236}">
                <a16:creationId xmlns:a16="http://schemas.microsoft.com/office/drawing/2014/main" id="{6211BD2E-C7C0-6001-EDBE-C8310EBEEB06}"/>
              </a:ext>
            </a:extLst>
          </p:cNvPr>
          <p:cNvSpPr txBox="1"/>
          <p:nvPr/>
        </p:nvSpPr>
        <p:spPr>
          <a:xfrm>
            <a:off x="5998763" y="2421584"/>
            <a:ext cx="3259468" cy="1415772"/>
          </a:xfrm>
          <a:prstGeom prst="rect">
            <a:avLst/>
          </a:prstGeom>
          <a:noFill/>
        </p:spPr>
        <p:txBody>
          <a:bodyPr wrap="square">
            <a:spAutoFit/>
          </a:bodyPr>
          <a:lstStyle/>
          <a:p>
            <a:pPr algn="ctr" defTabSz="621792">
              <a:spcBef>
                <a:spcPts val="600"/>
              </a:spcBef>
              <a:spcAft>
                <a:spcPts val="1200"/>
              </a:spcAft>
            </a:pPr>
            <a:r>
              <a:rPr lang="en-AU" sz="2800" b="1" i="1" dirty="0">
                <a:latin typeface="Poppins" panose="00000500000000000000" pitchFamily="2" charset="0"/>
                <a:cs typeface="Poppins" panose="00000500000000000000" pitchFamily="2" charset="0"/>
              </a:rPr>
              <a:t>Accountability &amp; Oversight</a:t>
            </a:r>
          </a:p>
          <a:p>
            <a:pPr algn="ctr" defTabSz="621792">
              <a:spcBef>
                <a:spcPts val="600"/>
              </a:spcBef>
              <a:spcAft>
                <a:spcPts val="1200"/>
              </a:spcAft>
            </a:pPr>
            <a:endParaRPr lang="en-AU" sz="1500" b="1" i="1" kern="1200" dirty="0">
              <a:solidFill>
                <a:schemeClr val="tx1"/>
              </a:solidFill>
              <a:latin typeface="Poppins" panose="00000500000000000000" pitchFamily="2" charset="0"/>
              <a:ea typeface="+mn-ea"/>
              <a:cs typeface="Poppins" panose="00000500000000000000" pitchFamily="2" charset="0"/>
            </a:endParaRPr>
          </a:p>
        </p:txBody>
      </p:sp>
      <p:sp>
        <p:nvSpPr>
          <p:cNvPr id="30" name="TextBox 29">
            <a:extLst>
              <a:ext uri="{FF2B5EF4-FFF2-40B4-BE49-F238E27FC236}">
                <a16:creationId xmlns:a16="http://schemas.microsoft.com/office/drawing/2014/main" id="{F712DC0E-A69F-A02E-E831-C340A81E0B85}"/>
              </a:ext>
            </a:extLst>
          </p:cNvPr>
          <p:cNvSpPr txBox="1"/>
          <p:nvPr/>
        </p:nvSpPr>
        <p:spPr>
          <a:xfrm>
            <a:off x="5692901" y="806745"/>
            <a:ext cx="395551" cy="646331"/>
          </a:xfrm>
          <a:prstGeom prst="rect">
            <a:avLst/>
          </a:prstGeom>
          <a:noFill/>
        </p:spPr>
        <p:txBody>
          <a:bodyPr wrap="square">
            <a:spAutoFit/>
          </a:bodyPr>
          <a:lstStyle/>
          <a:p>
            <a:r>
              <a:rPr lang="en-AU" sz="3600" b="1" i="1" dirty="0">
                <a:latin typeface="Poppins" panose="00000500000000000000" pitchFamily="2" charset="0"/>
                <a:cs typeface="Poppins" panose="00000500000000000000" pitchFamily="2" charset="0"/>
              </a:rPr>
              <a:t>2</a:t>
            </a:r>
          </a:p>
        </p:txBody>
      </p:sp>
      <p:sp>
        <p:nvSpPr>
          <p:cNvPr id="31" name="TextBox 30">
            <a:extLst>
              <a:ext uri="{FF2B5EF4-FFF2-40B4-BE49-F238E27FC236}">
                <a16:creationId xmlns:a16="http://schemas.microsoft.com/office/drawing/2014/main" id="{4D303AE9-805F-B4AF-8ACB-B1BC04A6F72C}"/>
              </a:ext>
            </a:extLst>
          </p:cNvPr>
          <p:cNvSpPr txBox="1"/>
          <p:nvPr/>
        </p:nvSpPr>
        <p:spPr>
          <a:xfrm>
            <a:off x="4215830" y="1274443"/>
            <a:ext cx="3259468" cy="523220"/>
          </a:xfrm>
          <a:prstGeom prst="rect">
            <a:avLst/>
          </a:prstGeom>
          <a:noFill/>
        </p:spPr>
        <p:txBody>
          <a:bodyPr wrap="square">
            <a:spAutoFit/>
          </a:bodyPr>
          <a:lstStyle/>
          <a:p>
            <a:pPr algn="ctr" defTabSz="621792">
              <a:spcBef>
                <a:spcPts val="600"/>
              </a:spcBef>
              <a:spcAft>
                <a:spcPts val="1200"/>
              </a:spcAft>
            </a:pPr>
            <a:r>
              <a:rPr lang="en-AU" sz="2800" b="1" i="1" kern="1200" dirty="0">
                <a:solidFill>
                  <a:schemeClr val="tx1"/>
                </a:solidFill>
                <a:latin typeface="Poppins" panose="00000500000000000000" pitchFamily="2" charset="0"/>
                <a:ea typeface="+mn-ea"/>
                <a:cs typeface="Poppins" panose="00000500000000000000" pitchFamily="2" charset="0"/>
              </a:rPr>
              <a:t>Lived Experience</a:t>
            </a:r>
          </a:p>
        </p:txBody>
      </p:sp>
      <p:sp>
        <p:nvSpPr>
          <p:cNvPr id="32" name="TextBox 31">
            <a:extLst>
              <a:ext uri="{FF2B5EF4-FFF2-40B4-BE49-F238E27FC236}">
                <a16:creationId xmlns:a16="http://schemas.microsoft.com/office/drawing/2014/main" id="{560F18EC-410E-8AD3-8522-9665CA497B33}"/>
              </a:ext>
            </a:extLst>
          </p:cNvPr>
          <p:cNvSpPr txBox="1"/>
          <p:nvPr/>
        </p:nvSpPr>
        <p:spPr>
          <a:xfrm>
            <a:off x="4789388" y="4461277"/>
            <a:ext cx="3259468" cy="954107"/>
          </a:xfrm>
          <a:prstGeom prst="rect">
            <a:avLst/>
          </a:prstGeom>
          <a:noFill/>
        </p:spPr>
        <p:txBody>
          <a:bodyPr wrap="square">
            <a:spAutoFit/>
          </a:bodyPr>
          <a:lstStyle/>
          <a:p>
            <a:pPr algn="ctr" defTabSz="621792">
              <a:spcBef>
                <a:spcPts val="600"/>
              </a:spcBef>
              <a:spcAft>
                <a:spcPts val="1200"/>
              </a:spcAft>
            </a:pPr>
            <a:r>
              <a:rPr lang="en-AU" sz="2800" b="1" i="1" kern="1200" dirty="0">
                <a:solidFill>
                  <a:schemeClr val="tx1"/>
                </a:solidFill>
                <a:latin typeface="Poppins" panose="00000500000000000000" pitchFamily="2" charset="0"/>
                <a:ea typeface="+mn-ea"/>
                <a:cs typeface="Poppins" panose="00000500000000000000" pitchFamily="2" charset="0"/>
              </a:rPr>
              <a:t>Social Determinants </a:t>
            </a:r>
          </a:p>
        </p:txBody>
      </p:sp>
      <p:sp>
        <p:nvSpPr>
          <p:cNvPr id="33" name="TextBox 32">
            <a:extLst>
              <a:ext uri="{FF2B5EF4-FFF2-40B4-BE49-F238E27FC236}">
                <a16:creationId xmlns:a16="http://schemas.microsoft.com/office/drawing/2014/main" id="{5012EB87-CA17-79A7-94E1-E6A2FB7C7342}"/>
              </a:ext>
            </a:extLst>
          </p:cNvPr>
          <p:cNvSpPr txBox="1"/>
          <p:nvPr/>
        </p:nvSpPr>
        <p:spPr>
          <a:xfrm>
            <a:off x="6843713" y="1932153"/>
            <a:ext cx="395551" cy="646331"/>
          </a:xfrm>
          <a:prstGeom prst="rect">
            <a:avLst/>
          </a:prstGeom>
          <a:noFill/>
        </p:spPr>
        <p:txBody>
          <a:bodyPr wrap="square">
            <a:spAutoFit/>
          </a:bodyPr>
          <a:lstStyle/>
          <a:p>
            <a:r>
              <a:rPr lang="en-AU" sz="3600" b="1" i="1" dirty="0">
                <a:latin typeface="Poppins" panose="00000500000000000000" pitchFamily="2" charset="0"/>
                <a:cs typeface="Poppins" panose="00000500000000000000" pitchFamily="2" charset="0"/>
              </a:rPr>
              <a:t>3</a:t>
            </a:r>
          </a:p>
        </p:txBody>
      </p:sp>
      <p:sp>
        <p:nvSpPr>
          <p:cNvPr id="34" name="TextBox 33">
            <a:extLst>
              <a:ext uri="{FF2B5EF4-FFF2-40B4-BE49-F238E27FC236}">
                <a16:creationId xmlns:a16="http://schemas.microsoft.com/office/drawing/2014/main" id="{3D0FBD64-DDCA-776D-84DB-75405FF15711}"/>
              </a:ext>
            </a:extLst>
          </p:cNvPr>
          <p:cNvSpPr txBox="1"/>
          <p:nvPr/>
        </p:nvSpPr>
        <p:spPr>
          <a:xfrm>
            <a:off x="6109603" y="3726148"/>
            <a:ext cx="395551" cy="646331"/>
          </a:xfrm>
          <a:prstGeom prst="rect">
            <a:avLst/>
          </a:prstGeom>
          <a:noFill/>
        </p:spPr>
        <p:txBody>
          <a:bodyPr wrap="square">
            <a:spAutoFit/>
          </a:bodyPr>
          <a:lstStyle/>
          <a:p>
            <a:r>
              <a:rPr lang="en-AU" sz="3600" b="1" i="1" dirty="0">
                <a:latin typeface="Poppins" panose="00000500000000000000" pitchFamily="2" charset="0"/>
                <a:cs typeface="Poppins" panose="00000500000000000000" pitchFamily="2" charset="0"/>
              </a:rPr>
              <a:t>4</a:t>
            </a:r>
          </a:p>
        </p:txBody>
      </p:sp>
    </p:spTree>
    <p:extLst>
      <p:ext uri="{BB962C8B-B14F-4D97-AF65-F5344CB8AC3E}">
        <p14:creationId xmlns:p14="http://schemas.microsoft.com/office/powerpoint/2010/main" val="3488162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89a9265-24be-47c2-b223-e161fe7b1432">
      <UserInfo>
        <DisplayName>Dr Rebecca (Bec) Bear</DisplayName>
        <AccountId>10</AccountId>
        <AccountType/>
      </UserInfo>
    </SharedWithUsers>
    <TaxCatchAll xmlns="a89a9265-24be-47c2-b223-e161fe7b1432" xsi:nil="true"/>
    <lcf76f155ced4ddcb4097134ff3c332f xmlns="9b089626-f9a0-4617-a015-2a7963a8550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575DC00BCBD142BA6E0248859A5099" ma:contentTypeVersion="14" ma:contentTypeDescription="Create a new document." ma:contentTypeScope="" ma:versionID="eb1f47bd0d7c0cd58200cb75231eeb3c">
  <xsd:schema xmlns:xsd="http://www.w3.org/2001/XMLSchema" xmlns:xs="http://www.w3.org/2001/XMLSchema" xmlns:p="http://schemas.microsoft.com/office/2006/metadata/properties" xmlns:ns2="9b089626-f9a0-4617-a015-2a7963a85509" xmlns:ns3="a89a9265-24be-47c2-b223-e161fe7b1432" targetNamespace="http://schemas.microsoft.com/office/2006/metadata/properties" ma:root="true" ma:fieldsID="4ab8c04cdafd3b07b85c30db82386a34" ns2:_="" ns3:_="">
    <xsd:import namespace="9b089626-f9a0-4617-a015-2a7963a85509"/>
    <xsd:import namespace="a89a9265-24be-47c2-b223-e161fe7b143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089626-f9a0-4617-a015-2a7963a855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c889138-5990-4685-99dc-026aa10b885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9a9265-24be-47c2-b223-e161fe7b143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2f5b991-d623-48aa-b6ba-93189c35571c}" ma:internalName="TaxCatchAll" ma:showField="CatchAllData" ma:web="a89a9265-24be-47c2-b223-e161fe7b14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6919F0-9BD2-441B-8777-B9CC51EF5B44}">
  <ds:schemaRefs>
    <ds:schemaRef ds:uri="http://schemas.microsoft.com/office/2006/metadata/properties"/>
    <ds:schemaRef ds:uri="7f69620f-3e2c-48ea-8eb6-c00950042d12"/>
    <ds:schemaRef ds:uri="http://schemas.microsoft.com/office/2006/documentManagement/types"/>
    <ds:schemaRef ds:uri="http://schemas.microsoft.com/office/infopath/2007/PartnerControls"/>
    <ds:schemaRef ds:uri="e3221c8a-1b17-49e2-a932-63364a0b3483"/>
    <ds:schemaRef ds:uri="http://purl.org/dc/dcmitype/"/>
    <ds:schemaRef ds:uri="http://purl.org/dc/elements/1.1/"/>
    <ds:schemaRef ds:uri="http://purl.org/dc/terms/"/>
    <ds:schemaRef ds:uri="http://schemas.openxmlformats.org/package/2006/metadata/core-properties"/>
    <ds:schemaRef ds:uri="http://www.w3.org/XML/1998/namespace"/>
    <ds:schemaRef ds:uri="a89a9265-24be-47c2-b223-e161fe7b1432"/>
    <ds:schemaRef ds:uri="4128cfbf-e2bb-4639-8233-c3c5acb2d2e5"/>
    <ds:schemaRef ds:uri="9b089626-f9a0-4617-a015-2a7963a85509"/>
  </ds:schemaRefs>
</ds:datastoreItem>
</file>

<file path=customXml/itemProps2.xml><?xml version="1.0" encoding="utf-8"?>
<ds:datastoreItem xmlns:ds="http://schemas.openxmlformats.org/officeDocument/2006/customXml" ds:itemID="{3ECC7EA6-976C-4E84-85DC-4BCD09AAFB0B}">
  <ds:schemaRefs>
    <ds:schemaRef ds:uri="http://schemas.microsoft.com/sharepoint/v3/contenttype/forms"/>
  </ds:schemaRefs>
</ds:datastoreItem>
</file>

<file path=customXml/itemProps3.xml><?xml version="1.0" encoding="utf-8"?>
<ds:datastoreItem xmlns:ds="http://schemas.openxmlformats.org/officeDocument/2006/customXml" ds:itemID="{DA7B48F4-E830-4E7A-ABAB-E8AA102F9C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089626-f9a0-4617-a015-2a7963a85509"/>
    <ds:schemaRef ds:uri="a89a9265-24be-47c2-b223-e161fe7b14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2471</TotalTime>
  <Words>3265</Words>
  <Application>Microsoft Office PowerPoint</Application>
  <PresentationFormat>Widescreen</PresentationFormat>
  <Paragraphs>181</Paragraphs>
  <Slides>14</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Aptos</vt:lpstr>
      <vt:lpstr>Arial</vt:lpstr>
      <vt:lpstr>Arial Narrow</vt:lpstr>
      <vt:lpstr>Arial Rounded MT Bold</vt:lpstr>
      <vt:lpstr>Calibri</vt:lpstr>
      <vt:lpstr>Calibri Light</vt:lpstr>
      <vt:lpstr>FrankGoth BT</vt:lpstr>
      <vt:lpstr>Franklin Gothic MT</vt:lpstr>
      <vt:lpstr>Lisbeth display</vt:lpstr>
      <vt:lpstr>Poppins</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On the Shoulders of Giants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Elloise Waite</dc:creator>
  <cp:lastModifiedBy>Kalyx Jorgensen</cp:lastModifiedBy>
  <cp:revision>12</cp:revision>
  <dcterms:created xsi:type="dcterms:W3CDTF">2023-02-08T01:59:09Z</dcterms:created>
  <dcterms:modified xsi:type="dcterms:W3CDTF">2024-12-16T23:12:52Z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0x010100E3575DC00BCBD142BA6E0248859A5099</vt:lpwstr>
  </property>
  <property fmtid="{D5CDD505-2E9C-101B-9397-08002B2CF9AE}" pid="3" name="MediaServiceImageTags">
    <vt:lpwstr/>
  </property>
</Properties>
</file>