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9" r:id="rId2"/>
    <p:sldId id="257" r:id="rId3"/>
    <p:sldId id="317" r:id="rId4"/>
    <p:sldId id="352" r:id="rId5"/>
    <p:sldId id="372" r:id="rId6"/>
    <p:sldId id="365" r:id="rId7"/>
    <p:sldId id="369" r:id="rId8"/>
    <p:sldId id="366" r:id="rId9"/>
    <p:sldId id="323" r:id="rId10"/>
    <p:sldId id="382" r:id="rId11"/>
    <p:sldId id="322" r:id="rId12"/>
    <p:sldId id="383" r:id="rId13"/>
    <p:sldId id="338" r:id="rId14"/>
    <p:sldId id="379" r:id="rId15"/>
    <p:sldId id="385" r:id="rId16"/>
    <p:sldId id="377" r:id="rId17"/>
    <p:sldId id="387" r:id="rId18"/>
    <p:sldId id="378" r:id="rId19"/>
    <p:sldId id="348" r:id="rId20"/>
    <p:sldId id="363" r:id="rId21"/>
    <p:sldId id="347" r:id="rId22"/>
    <p:sldId id="339" r:id="rId23"/>
    <p:sldId id="3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CB0D5A-3B77-4EF9-85C7-909D9022D4FC}">
          <p14:sldIdLst>
            <p14:sldId id="319"/>
            <p14:sldId id="257"/>
            <p14:sldId id="317"/>
            <p14:sldId id="352"/>
            <p14:sldId id="372"/>
            <p14:sldId id="365"/>
            <p14:sldId id="369"/>
            <p14:sldId id="366"/>
            <p14:sldId id="323"/>
            <p14:sldId id="382"/>
            <p14:sldId id="322"/>
            <p14:sldId id="383"/>
            <p14:sldId id="338"/>
            <p14:sldId id="379"/>
            <p14:sldId id="385"/>
            <p14:sldId id="377"/>
            <p14:sldId id="387"/>
            <p14:sldId id="378"/>
            <p14:sldId id="348"/>
            <p14:sldId id="363"/>
            <p14:sldId id="347"/>
            <p14:sldId id="339"/>
            <p14:sldId id="360"/>
          </p14:sldIdLst>
        </p14:section>
        <p14:section name="Untitled Section" id="{E1191D2C-3A59-4612-B9CC-20A089F3071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5050"/>
    <a:srgbClr val="FF6699"/>
    <a:srgbClr val="FFFFFF"/>
    <a:srgbClr val="FFCCFF"/>
    <a:srgbClr val="FFCC66"/>
    <a:srgbClr val="CCCC00"/>
    <a:srgbClr val="FFCC00"/>
    <a:srgbClr val="C2F1C8"/>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3EFDA-5CC5-4645-9AD0-CC37253395B0}" v="14" dt="2024-11-26T23:43:45.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87" d="100"/>
          <a:sy n="87" d="100"/>
        </p:scale>
        <p:origin x="714" y="300"/>
      </p:cViewPr>
      <p:guideLst/>
    </p:cSldViewPr>
  </p:slideViewPr>
  <p:outlineViewPr>
    <p:cViewPr>
      <p:scale>
        <a:sx n="33" d="100"/>
        <a:sy n="33" d="100"/>
      </p:scale>
      <p:origin x="0" y="-1446"/>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ggy Brown" userId="92bf2ea44e7677e2" providerId="LiveId" clId="{FCB3EFDA-5CC5-4645-9AD0-CC37253395B0}"/>
    <pc:docChg chg="undo custSel delSld modSld modSection">
      <pc:chgData name="Peggy Brown" userId="92bf2ea44e7677e2" providerId="LiveId" clId="{FCB3EFDA-5CC5-4645-9AD0-CC37253395B0}" dt="2024-11-26T23:48:57.342" v="881" actId="20577"/>
      <pc:docMkLst>
        <pc:docMk/>
      </pc:docMkLst>
      <pc:sldChg chg="addSp delSp modSp mod">
        <pc:chgData name="Peggy Brown" userId="92bf2ea44e7677e2" providerId="LiveId" clId="{FCB3EFDA-5CC5-4645-9AD0-CC37253395B0}" dt="2024-11-26T23:48:57.342" v="881" actId="20577"/>
        <pc:sldMkLst>
          <pc:docMk/>
          <pc:sldMk cId="719364800" sldId="257"/>
        </pc:sldMkLst>
        <pc:spChg chg="mod">
          <ac:chgData name="Peggy Brown" userId="92bf2ea44e7677e2" providerId="LiveId" clId="{FCB3EFDA-5CC5-4645-9AD0-CC37253395B0}" dt="2024-11-22T21:37:18.116" v="62" actId="255"/>
          <ac:spMkLst>
            <pc:docMk/>
            <pc:sldMk cId="719364800" sldId="257"/>
            <ac:spMk id="5" creationId="{CFBECB2A-25BE-3B9C-2A70-93EA7351DD53}"/>
          </ac:spMkLst>
        </pc:spChg>
        <pc:spChg chg="add mod">
          <ac:chgData name="Peggy Brown" userId="92bf2ea44e7677e2" providerId="LiveId" clId="{FCB3EFDA-5CC5-4645-9AD0-CC37253395B0}" dt="2024-11-26T23:48:57.342" v="881" actId="20577"/>
          <ac:spMkLst>
            <pc:docMk/>
            <pc:sldMk cId="719364800" sldId="257"/>
            <ac:spMk id="6" creationId="{8A0092B8-F45A-7E70-9F6C-630F07EB656A}"/>
          </ac:spMkLst>
        </pc:spChg>
        <pc:spChg chg="del mod">
          <ac:chgData name="Peggy Brown" userId="92bf2ea44e7677e2" providerId="LiveId" clId="{FCB3EFDA-5CC5-4645-9AD0-CC37253395B0}" dt="2024-11-26T23:24:14.304" v="143" actId="478"/>
          <ac:spMkLst>
            <pc:docMk/>
            <pc:sldMk cId="719364800" sldId="257"/>
            <ac:spMk id="7" creationId="{AA1A35B4-558C-1147-3951-875DD36AE65E}"/>
          </ac:spMkLst>
        </pc:spChg>
        <pc:spChg chg="del mod">
          <ac:chgData name="Peggy Brown" userId="92bf2ea44e7677e2" providerId="LiveId" clId="{FCB3EFDA-5CC5-4645-9AD0-CC37253395B0}" dt="2024-11-26T23:24:18.430" v="144" actId="478"/>
          <ac:spMkLst>
            <pc:docMk/>
            <pc:sldMk cId="719364800" sldId="257"/>
            <ac:spMk id="8" creationId="{55B9E2A4-943A-CD31-8854-93DD8FA2F0A5}"/>
          </ac:spMkLst>
        </pc:spChg>
        <pc:spChg chg="mod">
          <ac:chgData name="Peggy Brown" userId="92bf2ea44e7677e2" providerId="LiveId" clId="{FCB3EFDA-5CC5-4645-9AD0-CC37253395B0}" dt="2024-11-22T21:37:25.439" v="63" actId="255"/>
          <ac:spMkLst>
            <pc:docMk/>
            <pc:sldMk cId="719364800" sldId="257"/>
            <ac:spMk id="9" creationId="{92D23634-C014-1D76-2E2A-FE06B863F1D8}"/>
          </ac:spMkLst>
        </pc:spChg>
        <pc:spChg chg="mod">
          <ac:chgData name="Peggy Brown" userId="92bf2ea44e7677e2" providerId="LiveId" clId="{FCB3EFDA-5CC5-4645-9AD0-CC37253395B0}" dt="2024-11-26T23:24:59.554" v="212" actId="20577"/>
          <ac:spMkLst>
            <pc:docMk/>
            <pc:sldMk cId="719364800" sldId="257"/>
            <ac:spMk id="10" creationId="{4B4C0303-2F54-0806-31BC-EC61A912FDCC}"/>
          </ac:spMkLst>
        </pc:spChg>
      </pc:sldChg>
      <pc:sldChg chg="del">
        <pc:chgData name="Peggy Brown" userId="92bf2ea44e7677e2" providerId="LiveId" clId="{FCB3EFDA-5CC5-4645-9AD0-CC37253395B0}" dt="2024-11-26T23:24:01.346" v="142" actId="47"/>
        <pc:sldMkLst>
          <pc:docMk/>
          <pc:sldMk cId="1277760546" sldId="258"/>
        </pc:sldMkLst>
      </pc:sldChg>
      <pc:sldChg chg="del">
        <pc:chgData name="Peggy Brown" userId="92bf2ea44e7677e2" providerId="LiveId" clId="{FCB3EFDA-5CC5-4645-9AD0-CC37253395B0}" dt="2024-11-26T23:25:11.050" v="213" actId="47"/>
        <pc:sldMkLst>
          <pc:docMk/>
          <pc:sldMk cId="3940157722" sldId="316"/>
        </pc:sldMkLst>
      </pc:sldChg>
      <pc:sldChg chg="modSp mod">
        <pc:chgData name="Peggy Brown" userId="92bf2ea44e7677e2" providerId="LiveId" clId="{FCB3EFDA-5CC5-4645-9AD0-CC37253395B0}" dt="2024-11-26T23:39:12.648" v="697" actId="20577"/>
        <pc:sldMkLst>
          <pc:docMk/>
          <pc:sldMk cId="3414891849" sldId="323"/>
        </pc:sldMkLst>
        <pc:spChg chg="mod">
          <ac:chgData name="Peggy Brown" userId="92bf2ea44e7677e2" providerId="LiveId" clId="{FCB3EFDA-5CC5-4645-9AD0-CC37253395B0}" dt="2024-11-26T23:39:12.648" v="697" actId="20577"/>
          <ac:spMkLst>
            <pc:docMk/>
            <pc:sldMk cId="3414891849" sldId="323"/>
            <ac:spMk id="4" creationId="{AA81075E-64B3-EBBA-A39C-0219A28B5C6A}"/>
          </ac:spMkLst>
        </pc:spChg>
      </pc:sldChg>
      <pc:sldChg chg="del">
        <pc:chgData name="Peggy Brown" userId="92bf2ea44e7677e2" providerId="LiveId" clId="{FCB3EFDA-5CC5-4645-9AD0-CC37253395B0}" dt="2024-11-26T23:41:21.933" v="705" actId="47"/>
        <pc:sldMkLst>
          <pc:docMk/>
          <pc:sldMk cId="1141848977" sldId="324"/>
        </pc:sldMkLst>
      </pc:sldChg>
      <pc:sldChg chg="modSp mod">
        <pc:chgData name="Peggy Brown" userId="92bf2ea44e7677e2" providerId="LiveId" clId="{FCB3EFDA-5CC5-4645-9AD0-CC37253395B0}" dt="2024-11-26T23:43:09.435" v="762" actId="6549"/>
        <pc:sldMkLst>
          <pc:docMk/>
          <pc:sldMk cId="1686076716" sldId="339"/>
        </pc:sldMkLst>
        <pc:spChg chg="mod">
          <ac:chgData name="Peggy Brown" userId="92bf2ea44e7677e2" providerId="LiveId" clId="{FCB3EFDA-5CC5-4645-9AD0-CC37253395B0}" dt="2024-11-26T23:43:09.435" v="762" actId="6549"/>
          <ac:spMkLst>
            <pc:docMk/>
            <pc:sldMk cId="1686076716" sldId="339"/>
            <ac:spMk id="20" creationId="{3FF48B53-9566-F665-FEC6-24D207E36E3E}"/>
          </ac:spMkLst>
        </pc:spChg>
      </pc:sldChg>
      <pc:sldChg chg="modSp mod">
        <pc:chgData name="Peggy Brown" userId="92bf2ea44e7677e2" providerId="LiveId" clId="{FCB3EFDA-5CC5-4645-9AD0-CC37253395B0}" dt="2024-11-26T23:42:12.143" v="717" actId="20577"/>
        <pc:sldMkLst>
          <pc:docMk/>
          <pc:sldMk cId="2977184548" sldId="347"/>
        </pc:sldMkLst>
        <pc:spChg chg="mod">
          <ac:chgData name="Peggy Brown" userId="92bf2ea44e7677e2" providerId="LiveId" clId="{FCB3EFDA-5CC5-4645-9AD0-CC37253395B0}" dt="2024-11-26T23:42:12.143" v="717" actId="20577"/>
          <ac:spMkLst>
            <pc:docMk/>
            <pc:sldMk cId="2977184548" sldId="347"/>
            <ac:spMk id="5" creationId="{F84FF3BC-FA89-2597-013A-45890EEA743D}"/>
          </ac:spMkLst>
        </pc:spChg>
      </pc:sldChg>
      <pc:sldChg chg="modSp mod">
        <pc:chgData name="Peggy Brown" userId="92bf2ea44e7677e2" providerId="LiveId" clId="{FCB3EFDA-5CC5-4645-9AD0-CC37253395B0}" dt="2024-11-22T21:39:46.591" v="126" actId="20577"/>
        <pc:sldMkLst>
          <pc:docMk/>
          <pc:sldMk cId="561669142" sldId="352"/>
        </pc:sldMkLst>
        <pc:spChg chg="mod">
          <ac:chgData name="Peggy Brown" userId="92bf2ea44e7677e2" providerId="LiveId" clId="{FCB3EFDA-5CC5-4645-9AD0-CC37253395B0}" dt="2024-11-22T21:39:46.591" v="126" actId="20577"/>
          <ac:spMkLst>
            <pc:docMk/>
            <pc:sldMk cId="561669142" sldId="352"/>
            <ac:spMk id="7" creationId="{701D9B64-321C-59D0-E54C-4F1529564825}"/>
          </ac:spMkLst>
        </pc:spChg>
      </pc:sldChg>
      <pc:sldChg chg="modSp mod">
        <pc:chgData name="Peggy Brown" userId="92bf2ea44e7677e2" providerId="LiveId" clId="{FCB3EFDA-5CC5-4645-9AD0-CC37253395B0}" dt="2024-11-26T23:28:38.118" v="317" actId="20577"/>
        <pc:sldMkLst>
          <pc:docMk/>
          <pc:sldMk cId="643008334" sldId="365"/>
        </pc:sldMkLst>
        <pc:spChg chg="mod">
          <ac:chgData name="Peggy Brown" userId="92bf2ea44e7677e2" providerId="LiveId" clId="{FCB3EFDA-5CC5-4645-9AD0-CC37253395B0}" dt="2024-11-26T23:28:38.118" v="317" actId="20577"/>
          <ac:spMkLst>
            <pc:docMk/>
            <pc:sldMk cId="643008334" sldId="365"/>
            <ac:spMk id="4" creationId="{692A5763-17A9-1A48-7604-7792B285506C}"/>
          </ac:spMkLst>
        </pc:spChg>
      </pc:sldChg>
      <pc:sldChg chg="modSp mod">
        <pc:chgData name="Peggy Brown" userId="92bf2ea44e7677e2" providerId="LiveId" clId="{FCB3EFDA-5CC5-4645-9AD0-CC37253395B0}" dt="2024-11-26T23:37:40.915" v="625" actId="20577"/>
        <pc:sldMkLst>
          <pc:docMk/>
          <pc:sldMk cId="2359891911" sldId="366"/>
        </pc:sldMkLst>
        <pc:spChg chg="mod">
          <ac:chgData name="Peggy Brown" userId="92bf2ea44e7677e2" providerId="LiveId" clId="{FCB3EFDA-5CC5-4645-9AD0-CC37253395B0}" dt="2024-11-26T23:37:40.915" v="625" actId="20577"/>
          <ac:spMkLst>
            <pc:docMk/>
            <pc:sldMk cId="2359891911" sldId="366"/>
            <ac:spMk id="3" creationId="{62196D1B-0665-39BD-0947-6B533F24C1EF}"/>
          </ac:spMkLst>
        </pc:spChg>
      </pc:sldChg>
      <pc:sldChg chg="modSp mod">
        <pc:chgData name="Peggy Brown" userId="92bf2ea44e7677e2" providerId="LiveId" clId="{FCB3EFDA-5CC5-4645-9AD0-CC37253395B0}" dt="2024-11-26T23:34:25.173" v="540" actId="6549"/>
        <pc:sldMkLst>
          <pc:docMk/>
          <pc:sldMk cId="4137892197" sldId="369"/>
        </pc:sldMkLst>
        <pc:spChg chg="mod">
          <ac:chgData name="Peggy Brown" userId="92bf2ea44e7677e2" providerId="LiveId" clId="{FCB3EFDA-5CC5-4645-9AD0-CC37253395B0}" dt="2024-11-26T23:34:25.173" v="540" actId="6549"/>
          <ac:spMkLst>
            <pc:docMk/>
            <pc:sldMk cId="4137892197" sldId="369"/>
            <ac:spMk id="4" creationId="{813AC046-91E6-E592-B0C9-444C5392B371}"/>
          </ac:spMkLst>
        </pc:spChg>
      </pc:sldChg>
      <pc:sldChg chg="modSp mod">
        <pc:chgData name="Peggy Brown" userId="92bf2ea44e7677e2" providerId="LiveId" clId="{FCB3EFDA-5CC5-4645-9AD0-CC37253395B0}" dt="2024-11-26T23:28:13.569" v="308" actId="6549"/>
        <pc:sldMkLst>
          <pc:docMk/>
          <pc:sldMk cId="765142267" sldId="372"/>
        </pc:sldMkLst>
        <pc:spChg chg="mod">
          <ac:chgData name="Peggy Brown" userId="92bf2ea44e7677e2" providerId="LiveId" clId="{FCB3EFDA-5CC5-4645-9AD0-CC37253395B0}" dt="2024-11-26T23:28:13.569" v="308" actId="6549"/>
          <ac:spMkLst>
            <pc:docMk/>
            <pc:sldMk cId="765142267" sldId="372"/>
            <ac:spMk id="3" creationId="{E1B06818-5E7A-648B-7B35-6CDDAFC2E11F}"/>
          </ac:spMkLst>
        </pc:spChg>
      </pc:sldChg>
      <pc:sldChg chg="modSp mod">
        <pc:chgData name="Peggy Brown" userId="92bf2ea44e7677e2" providerId="LiveId" clId="{FCB3EFDA-5CC5-4645-9AD0-CC37253395B0}" dt="2024-11-22T21:41:58.237" v="141" actId="27636"/>
        <pc:sldMkLst>
          <pc:docMk/>
          <pc:sldMk cId="3003556176" sldId="377"/>
        </pc:sldMkLst>
        <pc:spChg chg="mod">
          <ac:chgData name="Peggy Brown" userId="92bf2ea44e7677e2" providerId="LiveId" clId="{FCB3EFDA-5CC5-4645-9AD0-CC37253395B0}" dt="2024-11-22T21:41:58.237" v="141" actId="27636"/>
          <ac:spMkLst>
            <pc:docMk/>
            <pc:sldMk cId="3003556176" sldId="377"/>
            <ac:spMk id="4" creationId="{1533EC48-FB95-B810-2B75-8D055BDC6E44}"/>
          </ac:spMkLst>
        </pc:spChg>
      </pc:sldChg>
      <pc:sldChg chg="modSp mod">
        <pc:chgData name="Peggy Brown" userId="92bf2ea44e7677e2" providerId="LiveId" clId="{FCB3EFDA-5CC5-4645-9AD0-CC37253395B0}" dt="2024-11-26T23:40:24.438" v="704" actId="27636"/>
        <pc:sldMkLst>
          <pc:docMk/>
          <pc:sldMk cId="925946261" sldId="379"/>
        </pc:sldMkLst>
        <pc:spChg chg="mod">
          <ac:chgData name="Peggy Brown" userId="92bf2ea44e7677e2" providerId="LiveId" clId="{FCB3EFDA-5CC5-4645-9AD0-CC37253395B0}" dt="2024-11-26T23:40:24.438" v="704" actId="27636"/>
          <ac:spMkLst>
            <pc:docMk/>
            <pc:sldMk cId="925946261" sldId="379"/>
            <ac:spMk id="3" creationId="{8B27C718-362B-6DE3-EA7F-E341BB072942}"/>
          </ac:spMkLst>
        </pc:spChg>
        <pc:spChg chg="mod">
          <ac:chgData name="Peggy Brown" userId="92bf2ea44e7677e2" providerId="LiveId" clId="{FCB3EFDA-5CC5-4645-9AD0-CC37253395B0}" dt="2024-11-26T23:40:17.507" v="700" actId="14100"/>
          <ac:spMkLst>
            <pc:docMk/>
            <pc:sldMk cId="925946261" sldId="379"/>
            <ac:spMk id="4" creationId="{F29DECEC-A6EE-266F-6AC4-92CEF338EB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58D19-084B-493F-A468-4F96636E483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2BDF5BD3-105B-49DB-99B9-51E4D9324803}">
      <dgm:prSet/>
      <dgm:spPr/>
      <dgm:t>
        <a:bodyPr/>
        <a:lstStyle/>
        <a:p>
          <a:r>
            <a:rPr lang="en-AU" b="1" dirty="0"/>
            <a:t>Establish a new statutory entity</a:t>
          </a:r>
          <a:endParaRPr lang="en-US" dirty="0"/>
        </a:p>
      </dgm:t>
    </dgm:pt>
    <dgm:pt modelId="{786D0383-EDCB-4CD7-838F-E9EB66D954A8}" type="parTrans" cxnId="{C27316C3-FFE5-4688-B671-92C447E0946D}">
      <dgm:prSet/>
      <dgm:spPr/>
      <dgm:t>
        <a:bodyPr/>
        <a:lstStyle/>
        <a:p>
          <a:endParaRPr lang="en-US"/>
        </a:p>
      </dgm:t>
    </dgm:pt>
    <dgm:pt modelId="{A158AE7D-F514-4BB5-8EAB-6193110A4E80}" type="sibTrans" cxnId="{C27316C3-FFE5-4688-B671-92C447E0946D}">
      <dgm:prSet/>
      <dgm:spPr/>
      <dgm:t>
        <a:bodyPr/>
        <a:lstStyle/>
        <a:p>
          <a:endParaRPr lang="en-US"/>
        </a:p>
      </dgm:t>
    </dgm:pt>
    <dgm:pt modelId="{87167C8A-8DA5-41AA-9045-C0414939B20D}">
      <dgm:prSet/>
      <dgm:spPr/>
      <dgm:t>
        <a:bodyPr/>
        <a:lstStyle/>
        <a:p>
          <a:r>
            <a:rPr lang="en-AU" b="1" dirty="0"/>
            <a:t>Service life </a:t>
          </a:r>
          <a:endParaRPr lang="en-US" dirty="0"/>
        </a:p>
      </dgm:t>
    </dgm:pt>
    <dgm:pt modelId="{BC4670E8-38D0-4E69-96C9-B01E2D30DCA1}" type="parTrans" cxnId="{0D95C93E-6BC3-4027-8EC3-B90E77995BF3}">
      <dgm:prSet/>
      <dgm:spPr/>
      <dgm:t>
        <a:bodyPr/>
        <a:lstStyle/>
        <a:p>
          <a:endParaRPr lang="en-US"/>
        </a:p>
      </dgm:t>
    </dgm:pt>
    <dgm:pt modelId="{FDCFE1B8-6E1E-40C4-9F78-52C56A7FF9A3}" type="sibTrans" cxnId="{0D95C93E-6BC3-4027-8EC3-B90E77995BF3}">
      <dgm:prSet/>
      <dgm:spPr/>
      <dgm:t>
        <a:bodyPr/>
        <a:lstStyle/>
        <a:p>
          <a:endParaRPr lang="en-US"/>
        </a:p>
      </dgm:t>
    </dgm:pt>
    <dgm:pt modelId="{5339BD81-B6E4-4D02-8C09-DDD70C291F54}">
      <dgm:prSet/>
      <dgm:spPr/>
      <dgm:t>
        <a:bodyPr/>
        <a:lstStyle/>
        <a:p>
          <a:r>
            <a:rPr lang="en-AU" b="1" dirty="0"/>
            <a:t>Leadership, governance and accountability </a:t>
          </a:r>
          <a:endParaRPr lang="en-US" b="1" dirty="0"/>
        </a:p>
      </dgm:t>
    </dgm:pt>
    <dgm:pt modelId="{6770565A-8704-45B3-BBDF-1F614EAE86FC}" type="parTrans" cxnId="{7E39362F-E895-4D58-9223-0BD723B6E050}">
      <dgm:prSet/>
      <dgm:spPr/>
      <dgm:t>
        <a:bodyPr/>
        <a:lstStyle/>
        <a:p>
          <a:endParaRPr lang="en-US"/>
        </a:p>
      </dgm:t>
    </dgm:pt>
    <dgm:pt modelId="{71955160-0716-4B2E-B92A-5B94BF7B5156}" type="sibTrans" cxnId="{7E39362F-E895-4D58-9223-0BD723B6E050}">
      <dgm:prSet/>
      <dgm:spPr/>
      <dgm:t>
        <a:bodyPr/>
        <a:lstStyle/>
        <a:p>
          <a:endParaRPr lang="en-US"/>
        </a:p>
      </dgm:t>
    </dgm:pt>
    <dgm:pt modelId="{12E88B69-C224-44E1-B712-35264BAA43A9}">
      <dgm:prSet/>
      <dgm:spPr/>
      <dgm:t>
        <a:bodyPr/>
        <a:lstStyle/>
        <a:p>
          <a:r>
            <a:rPr lang="en-AU" b="1" dirty="0"/>
            <a:t>Unacceptable behaviour, military justice system, IGADF</a:t>
          </a:r>
          <a:endParaRPr lang="en-US" b="1" dirty="0"/>
        </a:p>
      </dgm:t>
    </dgm:pt>
    <dgm:pt modelId="{CB130324-B948-4F8C-967F-4B5C11BA1D30}" type="parTrans" cxnId="{2B48DC8E-936F-49BF-8B04-9E1C13AD5D48}">
      <dgm:prSet/>
      <dgm:spPr/>
      <dgm:t>
        <a:bodyPr/>
        <a:lstStyle/>
        <a:p>
          <a:endParaRPr lang="en-US"/>
        </a:p>
      </dgm:t>
    </dgm:pt>
    <dgm:pt modelId="{E12E7F44-5576-4DB9-93D7-B137576AAE8A}" type="sibTrans" cxnId="{2B48DC8E-936F-49BF-8B04-9E1C13AD5D48}">
      <dgm:prSet/>
      <dgm:spPr/>
      <dgm:t>
        <a:bodyPr/>
        <a:lstStyle/>
        <a:p>
          <a:endParaRPr lang="en-US"/>
        </a:p>
      </dgm:t>
    </dgm:pt>
    <dgm:pt modelId="{0C200AA4-4AE0-40A9-B701-196AEA621DFC}">
      <dgm:prSet/>
      <dgm:spPr/>
      <dgm:t>
        <a:bodyPr/>
        <a:lstStyle/>
        <a:p>
          <a:r>
            <a:rPr lang="en-AU" b="1" dirty="0"/>
            <a:t>Health and safety</a:t>
          </a:r>
          <a:endParaRPr lang="en-US" dirty="0"/>
        </a:p>
      </dgm:t>
    </dgm:pt>
    <dgm:pt modelId="{8CB20A85-DAE0-444B-8F47-9D8557FE4211}" type="parTrans" cxnId="{3B1A5851-6172-41CC-9E48-04375DB4DBEB}">
      <dgm:prSet/>
      <dgm:spPr/>
      <dgm:t>
        <a:bodyPr/>
        <a:lstStyle/>
        <a:p>
          <a:endParaRPr lang="en-US"/>
        </a:p>
      </dgm:t>
    </dgm:pt>
    <dgm:pt modelId="{E8109547-737A-4B50-A708-497164EBFB48}" type="sibTrans" cxnId="{3B1A5851-6172-41CC-9E48-04375DB4DBEB}">
      <dgm:prSet/>
      <dgm:spPr/>
      <dgm:t>
        <a:bodyPr/>
        <a:lstStyle/>
        <a:p>
          <a:endParaRPr lang="en-US"/>
        </a:p>
      </dgm:t>
    </dgm:pt>
    <dgm:pt modelId="{C996A1DA-B961-44DF-9F3F-AFB31E2AA1DC}">
      <dgm:prSet/>
      <dgm:spPr/>
      <dgm:t>
        <a:bodyPr/>
        <a:lstStyle/>
        <a:p>
          <a:r>
            <a:rPr lang="en-AU" b="1" dirty="0"/>
            <a:t>DVA</a:t>
          </a:r>
          <a:endParaRPr lang="en-US" dirty="0"/>
        </a:p>
      </dgm:t>
    </dgm:pt>
    <dgm:pt modelId="{79794242-30C3-45CD-AD6D-D3856C2EA5D7}" type="parTrans" cxnId="{D1D28BCF-3EE4-480F-8D54-EA5F18C8BAA1}">
      <dgm:prSet/>
      <dgm:spPr/>
      <dgm:t>
        <a:bodyPr/>
        <a:lstStyle/>
        <a:p>
          <a:endParaRPr lang="en-US"/>
        </a:p>
      </dgm:t>
    </dgm:pt>
    <dgm:pt modelId="{51686B05-05CE-49A8-9E7C-49B93EB8F016}" type="sibTrans" cxnId="{D1D28BCF-3EE4-480F-8D54-EA5F18C8BAA1}">
      <dgm:prSet/>
      <dgm:spPr/>
      <dgm:t>
        <a:bodyPr/>
        <a:lstStyle/>
        <a:p>
          <a:endParaRPr lang="en-US"/>
        </a:p>
      </dgm:t>
    </dgm:pt>
    <dgm:pt modelId="{0DE2B07E-2BD9-433C-B539-9BADF7177AEF}">
      <dgm:prSet/>
      <dgm:spPr/>
      <dgm:t>
        <a:bodyPr/>
        <a:lstStyle/>
        <a:p>
          <a:r>
            <a:rPr lang="en-AU" b="1" dirty="0"/>
            <a:t>National funding agreement</a:t>
          </a:r>
          <a:endParaRPr lang="en-US" dirty="0"/>
        </a:p>
      </dgm:t>
    </dgm:pt>
    <dgm:pt modelId="{C18AF07A-8A51-4959-A924-29D5DFA90DDF}" type="parTrans" cxnId="{5889CB33-1867-491F-B07C-F082F2388A99}">
      <dgm:prSet/>
      <dgm:spPr/>
      <dgm:t>
        <a:bodyPr/>
        <a:lstStyle/>
        <a:p>
          <a:endParaRPr lang="en-US"/>
        </a:p>
      </dgm:t>
    </dgm:pt>
    <dgm:pt modelId="{CD3B0F8D-19FF-40F3-A130-362C71AA4B33}" type="sibTrans" cxnId="{5889CB33-1867-491F-B07C-F082F2388A99}">
      <dgm:prSet/>
      <dgm:spPr/>
      <dgm:t>
        <a:bodyPr/>
        <a:lstStyle/>
        <a:p>
          <a:endParaRPr lang="en-US"/>
        </a:p>
      </dgm:t>
    </dgm:pt>
    <dgm:pt modelId="{4AFCFA5B-3C86-4D30-9A8D-72DF504CFBC7}">
      <dgm:prSet/>
      <dgm:spPr/>
      <dgm:t>
        <a:bodyPr/>
        <a:lstStyle/>
        <a:p>
          <a:r>
            <a:rPr lang="en-AU" b="1" dirty="0"/>
            <a:t>National ESO peak body </a:t>
          </a:r>
          <a:endParaRPr lang="en-US" dirty="0"/>
        </a:p>
      </dgm:t>
    </dgm:pt>
    <dgm:pt modelId="{CBB39D31-9D68-4E8E-8F22-209FA91783A2}" type="parTrans" cxnId="{7DF67C18-2274-4183-8A95-05A4C09B4B58}">
      <dgm:prSet/>
      <dgm:spPr/>
      <dgm:t>
        <a:bodyPr/>
        <a:lstStyle/>
        <a:p>
          <a:endParaRPr lang="en-US"/>
        </a:p>
      </dgm:t>
    </dgm:pt>
    <dgm:pt modelId="{E0AA11FE-2B77-4473-A4E0-296148F857EB}" type="sibTrans" cxnId="{7DF67C18-2274-4183-8A95-05A4C09B4B58}">
      <dgm:prSet/>
      <dgm:spPr/>
      <dgm:t>
        <a:bodyPr/>
        <a:lstStyle/>
        <a:p>
          <a:endParaRPr lang="en-US"/>
        </a:p>
      </dgm:t>
    </dgm:pt>
    <dgm:pt modelId="{02D653E5-6490-42A2-848A-8317F1C36E68}">
      <dgm:prSet/>
      <dgm:spPr/>
      <dgm:t>
        <a:bodyPr/>
        <a:lstStyle/>
        <a:p>
          <a:r>
            <a:rPr lang="en-AU" b="1" dirty="0"/>
            <a:t>Families</a:t>
          </a:r>
          <a:endParaRPr lang="en-US" dirty="0"/>
        </a:p>
      </dgm:t>
    </dgm:pt>
    <dgm:pt modelId="{8BB4DE03-3CCE-4D66-A9C0-9CA2C4632C3A}" type="parTrans" cxnId="{29908E0B-24F7-4160-A2F8-B4E2C1F72BA3}">
      <dgm:prSet/>
      <dgm:spPr/>
      <dgm:t>
        <a:bodyPr/>
        <a:lstStyle/>
        <a:p>
          <a:endParaRPr lang="en-US"/>
        </a:p>
      </dgm:t>
    </dgm:pt>
    <dgm:pt modelId="{2A15469D-1A3B-4694-988E-974E8CEF3BEF}" type="sibTrans" cxnId="{29908E0B-24F7-4160-A2F8-B4E2C1F72BA3}">
      <dgm:prSet/>
      <dgm:spPr/>
      <dgm:t>
        <a:bodyPr/>
        <a:lstStyle/>
        <a:p>
          <a:endParaRPr lang="en-US"/>
        </a:p>
      </dgm:t>
    </dgm:pt>
    <dgm:pt modelId="{E1C964AC-D838-4ED8-A61F-E191E093CBDA}">
      <dgm:prSet/>
      <dgm:spPr/>
      <dgm:t>
        <a:bodyPr/>
        <a:lstStyle/>
        <a:p>
          <a:r>
            <a:rPr lang="en-AU" b="1" dirty="0"/>
            <a:t>Coroners</a:t>
          </a:r>
          <a:r>
            <a:rPr lang="en-AU" dirty="0"/>
            <a:t> </a:t>
          </a:r>
          <a:endParaRPr lang="en-US" dirty="0"/>
        </a:p>
      </dgm:t>
    </dgm:pt>
    <dgm:pt modelId="{691B93CA-56C4-416A-876E-C81B212AD0D6}" type="parTrans" cxnId="{8D631829-B28D-4A33-8CBF-DA088970484D}">
      <dgm:prSet/>
      <dgm:spPr/>
      <dgm:t>
        <a:bodyPr/>
        <a:lstStyle/>
        <a:p>
          <a:endParaRPr lang="en-US"/>
        </a:p>
      </dgm:t>
    </dgm:pt>
    <dgm:pt modelId="{E3F07033-6247-4B7E-914A-F28B458EB190}" type="sibTrans" cxnId="{8D631829-B28D-4A33-8CBF-DA088970484D}">
      <dgm:prSet/>
      <dgm:spPr/>
      <dgm:t>
        <a:bodyPr/>
        <a:lstStyle/>
        <a:p>
          <a:endParaRPr lang="en-US"/>
        </a:p>
      </dgm:t>
    </dgm:pt>
    <dgm:pt modelId="{B6B0978B-F217-44A5-9929-5607E8FEE08A}">
      <dgm:prSet/>
      <dgm:spPr/>
      <dgm:t>
        <a:bodyPr/>
        <a:lstStyle/>
        <a:p>
          <a:r>
            <a:rPr lang="en-AU" b="1" dirty="0"/>
            <a:t>Data</a:t>
          </a:r>
          <a:endParaRPr lang="en-US" dirty="0"/>
        </a:p>
      </dgm:t>
    </dgm:pt>
    <dgm:pt modelId="{60E535C5-CE90-4DB9-8300-853A2D91059E}" type="parTrans" cxnId="{949FD5DF-B47F-4819-8B76-6FD72A676EDB}">
      <dgm:prSet/>
      <dgm:spPr/>
      <dgm:t>
        <a:bodyPr/>
        <a:lstStyle/>
        <a:p>
          <a:endParaRPr lang="en-US"/>
        </a:p>
      </dgm:t>
    </dgm:pt>
    <dgm:pt modelId="{E2A39B27-410D-42E0-820C-0EDF73C2108A}" type="sibTrans" cxnId="{949FD5DF-B47F-4819-8B76-6FD72A676EDB}">
      <dgm:prSet/>
      <dgm:spPr/>
      <dgm:t>
        <a:bodyPr/>
        <a:lstStyle/>
        <a:p>
          <a:endParaRPr lang="en-US"/>
        </a:p>
      </dgm:t>
    </dgm:pt>
    <dgm:pt modelId="{6D0D30F0-90B2-452B-B5D4-26C7634BABF5}">
      <dgm:prSet/>
      <dgm:spPr/>
      <dgm:t>
        <a:bodyPr/>
        <a:lstStyle/>
        <a:p>
          <a:r>
            <a:rPr lang="en-AU" b="1" dirty="0"/>
            <a:t>Research</a:t>
          </a:r>
          <a:endParaRPr lang="en-US" dirty="0"/>
        </a:p>
      </dgm:t>
    </dgm:pt>
    <dgm:pt modelId="{FAC50155-B751-4A65-BFA9-420B054BC90A}" type="parTrans" cxnId="{C934C26D-61A2-4A36-8904-03B89BAE9554}">
      <dgm:prSet/>
      <dgm:spPr/>
      <dgm:t>
        <a:bodyPr/>
        <a:lstStyle/>
        <a:p>
          <a:endParaRPr lang="en-US"/>
        </a:p>
      </dgm:t>
    </dgm:pt>
    <dgm:pt modelId="{FB247660-33CD-41A1-983E-B55A1DAF591C}" type="sibTrans" cxnId="{C934C26D-61A2-4A36-8904-03B89BAE9554}">
      <dgm:prSet/>
      <dgm:spPr/>
      <dgm:t>
        <a:bodyPr/>
        <a:lstStyle/>
        <a:p>
          <a:endParaRPr lang="en-US"/>
        </a:p>
      </dgm:t>
    </dgm:pt>
    <dgm:pt modelId="{021644DE-5972-410C-B9B4-5A6BC8238F52}" type="pres">
      <dgm:prSet presAssocID="{33858D19-084B-493F-A468-4F96636E483A}" presName="diagram" presStyleCnt="0">
        <dgm:presLayoutVars>
          <dgm:dir/>
          <dgm:resizeHandles val="exact"/>
        </dgm:presLayoutVars>
      </dgm:prSet>
      <dgm:spPr/>
    </dgm:pt>
    <dgm:pt modelId="{5BFE44D9-9D37-4718-B0E5-F8AAAE66FFAA}" type="pres">
      <dgm:prSet presAssocID="{2BDF5BD3-105B-49DB-99B9-51E4D9324803}" presName="node" presStyleLbl="node1" presStyleIdx="0" presStyleCnt="12">
        <dgm:presLayoutVars>
          <dgm:bulletEnabled val="1"/>
        </dgm:presLayoutVars>
      </dgm:prSet>
      <dgm:spPr/>
    </dgm:pt>
    <dgm:pt modelId="{A7DD63FE-A73E-4388-B4CA-4111EEE447E3}" type="pres">
      <dgm:prSet presAssocID="{A158AE7D-F514-4BB5-8EAB-6193110A4E80}" presName="sibTrans" presStyleCnt="0"/>
      <dgm:spPr/>
    </dgm:pt>
    <dgm:pt modelId="{82973B57-FCFF-460A-BDAF-EA2F5F55F80B}" type="pres">
      <dgm:prSet presAssocID="{87167C8A-8DA5-41AA-9045-C0414939B20D}" presName="node" presStyleLbl="node1" presStyleIdx="1" presStyleCnt="12">
        <dgm:presLayoutVars>
          <dgm:bulletEnabled val="1"/>
        </dgm:presLayoutVars>
      </dgm:prSet>
      <dgm:spPr/>
    </dgm:pt>
    <dgm:pt modelId="{DE74394B-5E67-4D4A-B602-8D967572CAF1}" type="pres">
      <dgm:prSet presAssocID="{FDCFE1B8-6E1E-40C4-9F78-52C56A7FF9A3}" presName="sibTrans" presStyleCnt="0"/>
      <dgm:spPr/>
    </dgm:pt>
    <dgm:pt modelId="{8A567D66-5106-418F-8ED7-2F2E519BAAED}" type="pres">
      <dgm:prSet presAssocID="{5339BD81-B6E4-4D02-8C09-DDD70C291F54}" presName="node" presStyleLbl="node1" presStyleIdx="2" presStyleCnt="12">
        <dgm:presLayoutVars>
          <dgm:bulletEnabled val="1"/>
        </dgm:presLayoutVars>
      </dgm:prSet>
      <dgm:spPr/>
    </dgm:pt>
    <dgm:pt modelId="{598D7A11-3BE8-4BF3-AFAB-8A2169229882}" type="pres">
      <dgm:prSet presAssocID="{71955160-0716-4B2E-B92A-5B94BF7B5156}" presName="sibTrans" presStyleCnt="0"/>
      <dgm:spPr/>
    </dgm:pt>
    <dgm:pt modelId="{50606CF5-2CF3-4754-9364-C0CF002F18A3}" type="pres">
      <dgm:prSet presAssocID="{12E88B69-C224-44E1-B712-35264BAA43A9}" presName="node" presStyleLbl="node1" presStyleIdx="3" presStyleCnt="12">
        <dgm:presLayoutVars>
          <dgm:bulletEnabled val="1"/>
        </dgm:presLayoutVars>
      </dgm:prSet>
      <dgm:spPr/>
    </dgm:pt>
    <dgm:pt modelId="{ADFF1886-B9CD-4F43-ABCB-F8244B9EAD9A}" type="pres">
      <dgm:prSet presAssocID="{E12E7F44-5576-4DB9-93D7-B137576AAE8A}" presName="sibTrans" presStyleCnt="0"/>
      <dgm:spPr/>
    </dgm:pt>
    <dgm:pt modelId="{ABAF24D2-09A2-4BB6-B995-7F0835E2A681}" type="pres">
      <dgm:prSet presAssocID="{0C200AA4-4AE0-40A9-B701-196AEA621DFC}" presName="node" presStyleLbl="node1" presStyleIdx="4" presStyleCnt="12">
        <dgm:presLayoutVars>
          <dgm:bulletEnabled val="1"/>
        </dgm:presLayoutVars>
      </dgm:prSet>
      <dgm:spPr/>
    </dgm:pt>
    <dgm:pt modelId="{13B1793A-7075-4C4B-8F90-3A08CAB20714}" type="pres">
      <dgm:prSet presAssocID="{E8109547-737A-4B50-A708-497164EBFB48}" presName="sibTrans" presStyleCnt="0"/>
      <dgm:spPr/>
    </dgm:pt>
    <dgm:pt modelId="{D38FA499-A2C7-4000-8653-D3EB680A46DD}" type="pres">
      <dgm:prSet presAssocID="{C996A1DA-B961-44DF-9F3F-AFB31E2AA1DC}" presName="node" presStyleLbl="node1" presStyleIdx="5" presStyleCnt="12">
        <dgm:presLayoutVars>
          <dgm:bulletEnabled val="1"/>
        </dgm:presLayoutVars>
      </dgm:prSet>
      <dgm:spPr/>
    </dgm:pt>
    <dgm:pt modelId="{F6BF285A-AA28-4478-AD3D-A28918FCB3B7}" type="pres">
      <dgm:prSet presAssocID="{51686B05-05CE-49A8-9E7C-49B93EB8F016}" presName="sibTrans" presStyleCnt="0"/>
      <dgm:spPr/>
    </dgm:pt>
    <dgm:pt modelId="{177EA64C-7C5E-435A-B036-A4A735169574}" type="pres">
      <dgm:prSet presAssocID="{0DE2B07E-2BD9-433C-B539-9BADF7177AEF}" presName="node" presStyleLbl="node1" presStyleIdx="6" presStyleCnt="12">
        <dgm:presLayoutVars>
          <dgm:bulletEnabled val="1"/>
        </dgm:presLayoutVars>
      </dgm:prSet>
      <dgm:spPr/>
    </dgm:pt>
    <dgm:pt modelId="{654FCC06-F5C4-481C-B45F-E715C1BE7FB4}" type="pres">
      <dgm:prSet presAssocID="{CD3B0F8D-19FF-40F3-A130-362C71AA4B33}" presName="sibTrans" presStyleCnt="0"/>
      <dgm:spPr/>
    </dgm:pt>
    <dgm:pt modelId="{2CF7D09D-7985-41FD-A7DA-8C58D597AB25}" type="pres">
      <dgm:prSet presAssocID="{4AFCFA5B-3C86-4D30-9A8D-72DF504CFBC7}" presName="node" presStyleLbl="node1" presStyleIdx="7" presStyleCnt="12">
        <dgm:presLayoutVars>
          <dgm:bulletEnabled val="1"/>
        </dgm:presLayoutVars>
      </dgm:prSet>
      <dgm:spPr/>
    </dgm:pt>
    <dgm:pt modelId="{BADAAFD0-8941-4B96-80C1-2F26D82A7456}" type="pres">
      <dgm:prSet presAssocID="{E0AA11FE-2B77-4473-A4E0-296148F857EB}" presName="sibTrans" presStyleCnt="0"/>
      <dgm:spPr/>
    </dgm:pt>
    <dgm:pt modelId="{B51D4447-7506-43FE-9949-17A60E269F8A}" type="pres">
      <dgm:prSet presAssocID="{02D653E5-6490-42A2-848A-8317F1C36E68}" presName="node" presStyleLbl="node1" presStyleIdx="8" presStyleCnt="12">
        <dgm:presLayoutVars>
          <dgm:bulletEnabled val="1"/>
        </dgm:presLayoutVars>
      </dgm:prSet>
      <dgm:spPr/>
    </dgm:pt>
    <dgm:pt modelId="{DC6FB3C4-585E-457C-B8CD-82E8E656E06B}" type="pres">
      <dgm:prSet presAssocID="{2A15469D-1A3B-4694-988E-974E8CEF3BEF}" presName="sibTrans" presStyleCnt="0"/>
      <dgm:spPr/>
    </dgm:pt>
    <dgm:pt modelId="{EFB44C35-E2CE-432B-BF0B-84160069CFF0}" type="pres">
      <dgm:prSet presAssocID="{E1C964AC-D838-4ED8-A61F-E191E093CBDA}" presName="node" presStyleLbl="node1" presStyleIdx="9" presStyleCnt="12">
        <dgm:presLayoutVars>
          <dgm:bulletEnabled val="1"/>
        </dgm:presLayoutVars>
      </dgm:prSet>
      <dgm:spPr/>
    </dgm:pt>
    <dgm:pt modelId="{4E6198ED-3532-4BCA-902B-ADB5140E3F74}" type="pres">
      <dgm:prSet presAssocID="{E3F07033-6247-4B7E-914A-F28B458EB190}" presName="sibTrans" presStyleCnt="0"/>
      <dgm:spPr/>
    </dgm:pt>
    <dgm:pt modelId="{7D8D1874-CC54-4C07-8634-182E5D8629DC}" type="pres">
      <dgm:prSet presAssocID="{B6B0978B-F217-44A5-9929-5607E8FEE08A}" presName="node" presStyleLbl="node1" presStyleIdx="10" presStyleCnt="12">
        <dgm:presLayoutVars>
          <dgm:bulletEnabled val="1"/>
        </dgm:presLayoutVars>
      </dgm:prSet>
      <dgm:spPr/>
    </dgm:pt>
    <dgm:pt modelId="{CE66D4C3-5950-42A8-99C9-D69D77797F35}" type="pres">
      <dgm:prSet presAssocID="{E2A39B27-410D-42E0-820C-0EDF73C2108A}" presName="sibTrans" presStyleCnt="0"/>
      <dgm:spPr/>
    </dgm:pt>
    <dgm:pt modelId="{E50C422A-C3CA-4B8D-841D-5553FA4E2DB1}" type="pres">
      <dgm:prSet presAssocID="{6D0D30F0-90B2-452B-B5D4-26C7634BABF5}" presName="node" presStyleLbl="node1" presStyleIdx="11" presStyleCnt="12">
        <dgm:presLayoutVars>
          <dgm:bulletEnabled val="1"/>
        </dgm:presLayoutVars>
      </dgm:prSet>
      <dgm:spPr/>
    </dgm:pt>
  </dgm:ptLst>
  <dgm:cxnLst>
    <dgm:cxn modelId="{69F0BC00-8270-40C5-9BC6-F6CF7D770A4E}" type="presOf" srcId="{4AFCFA5B-3C86-4D30-9A8D-72DF504CFBC7}" destId="{2CF7D09D-7985-41FD-A7DA-8C58D597AB25}" srcOrd="0" destOrd="0" presId="urn:microsoft.com/office/officeart/2005/8/layout/default"/>
    <dgm:cxn modelId="{29908E0B-24F7-4160-A2F8-B4E2C1F72BA3}" srcId="{33858D19-084B-493F-A468-4F96636E483A}" destId="{02D653E5-6490-42A2-848A-8317F1C36E68}" srcOrd="8" destOrd="0" parTransId="{8BB4DE03-3CCE-4D66-A9C0-9CA2C4632C3A}" sibTransId="{2A15469D-1A3B-4694-988E-974E8CEF3BEF}"/>
    <dgm:cxn modelId="{E29BBB0C-A240-46F2-A6E6-260CFCE0F53A}" type="presOf" srcId="{33858D19-084B-493F-A468-4F96636E483A}" destId="{021644DE-5972-410C-B9B4-5A6BC8238F52}" srcOrd="0" destOrd="0" presId="urn:microsoft.com/office/officeart/2005/8/layout/default"/>
    <dgm:cxn modelId="{7DF67C18-2274-4183-8A95-05A4C09B4B58}" srcId="{33858D19-084B-493F-A468-4F96636E483A}" destId="{4AFCFA5B-3C86-4D30-9A8D-72DF504CFBC7}" srcOrd="7" destOrd="0" parTransId="{CBB39D31-9D68-4E8E-8F22-209FA91783A2}" sibTransId="{E0AA11FE-2B77-4473-A4E0-296148F857EB}"/>
    <dgm:cxn modelId="{A0F5E419-6167-4094-B2D3-3557353BDF2F}" type="presOf" srcId="{02D653E5-6490-42A2-848A-8317F1C36E68}" destId="{B51D4447-7506-43FE-9949-17A60E269F8A}" srcOrd="0" destOrd="0" presId="urn:microsoft.com/office/officeart/2005/8/layout/default"/>
    <dgm:cxn modelId="{66C23D22-EA70-468D-AB74-5DE7CC8568AC}" type="presOf" srcId="{0C200AA4-4AE0-40A9-B701-196AEA621DFC}" destId="{ABAF24D2-09A2-4BB6-B995-7F0835E2A681}" srcOrd="0" destOrd="0" presId="urn:microsoft.com/office/officeart/2005/8/layout/default"/>
    <dgm:cxn modelId="{8D631829-B28D-4A33-8CBF-DA088970484D}" srcId="{33858D19-084B-493F-A468-4F96636E483A}" destId="{E1C964AC-D838-4ED8-A61F-E191E093CBDA}" srcOrd="9" destOrd="0" parTransId="{691B93CA-56C4-416A-876E-C81B212AD0D6}" sibTransId="{E3F07033-6247-4B7E-914A-F28B458EB190}"/>
    <dgm:cxn modelId="{7E39362F-E895-4D58-9223-0BD723B6E050}" srcId="{33858D19-084B-493F-A468-4F96636E483A}" destId="{5339BD81-B6E4-4D02-8C09-DDD70C291F54}" srcOrd="2" destOrd="0" parTransId="{6770565A-8704-45B3-BBDF-1F614EAE86FC}" sibTransId="{71955160-0716-4B2E-B92A-5B94BF7B5156}"/>
    <dgm:cxn modelId="{5889CB33-1867-491F-B07C-F082F2388A99}" srcId="{33858D19-084B-493F-A468-4F96636E483A}" destId="{0DE2B07E-2BD9-433C-B539-9BADF7177AEF}" srcOrd="6" destOrd="0" parTransId="{C18AF07A-8A51-4959-A924-29D5DFA90DDF}" sibTransId="{CD3B0F8D-19FF-40F3-A130-362C71AA4B33}"/>
    <dgm:cxn modelId="{0D95C93E-6BC3-4027-8EC3-B90E77995BF3}" srcId="{33858D19-084B-493F-A468-4F96636E483A}" destId="{87167C8A-8DA5-41AA-9045-C0414939B20D}" srcOrd="1" destOrd="0" parTransId="{BC4670E8-38D0-4E69-96C9-B01E2D30DCA1}" sibTransId="{FDCFE1B8-6E1E-40C4-9F78-52C56A7FF9A3}"/>
    <dgm:cxn modelId="{D4D10964-E843-467E-A6BD-2BCC04E8DF63}" type="presOf" srcId="{12E88B69-C224-44E1-B712-35264BAA43A9}" destId="{50606CF5-2CF3-4754-9364-C0CF002F18A3}" srcOrd="0" destOrd="0" presId="urn:microsoft.com/office/officeart/2005/8/layout/default"/>
    <dgm:cxn modelId="{CB077869-9515-41AC-AF0B-814E752AAAE4}" type="presOf" srcId="{2BDF5BD3-105B-49DB-99B9-51E4D9324803}" destId="{5BFE44D9-9D37-4718-B0E5-F8AAAE66FFAA}" srcOrd="0" destOrd="0" presId="urn:microsoft.com/office/officeart/2005/8/layout/default"/>
    <dgm:cxn modelId="{C934C26D-61A2-4A36-8904-03B89BAE9554}" srcId="{33858D19-084B-493F-A468-4F96636E483A}" destId="{6D0D30F0-90B2-452B-B5D4-26C7634BABF5}" srcOrd="11" destOrd="0" parTransId="{FAC50155-B751-4A65-BFA9-420B054BC90A}" sibTransId="{FB247660-33CD-41A1-983E-B55A1DAF591C}"/>
    <dgm:cxn modelId="{3B1A5851-6172-41CC-9E48-04375DB4DBEB}" srcId="{33858D19-084B-493F-A468-4F96636E483A}" destId="{0C200AA4-4AE0-40A9-B701-196AEA621DFC}" srcOrd="4" destOrd="0" parTransId="{8CB20A85-DAE0-444B-8F47-9D8557FE4211}" sibTransId="{E8109547-737A-4B50-A708-497164EBFB48}"/>
    <dgm:cxn modelId="{D64EB576-5E8C-4E39-BAAD-B939A11E7CAF}" type="presOf" srcId="{C996A1DA-B961-44DF-9F3F-AFB31E2AA1DC}" destId="{D38FA499-A2C7-4000-8653-D3EB680A46DD}" srcOrd="0" destOrd="0" presId="urn:microsoft.com/office/officeart/2005/8/layout/default"/>
    <dgm:cxn modelId="{2B48DC8E-936F-49BF-8B04-9E1C13AD5D48}" srcId="{33858D19-084B-493F-A468-4F96636E483A}" destId="{12E88B69-C224-44E1-B712-35264BAA43A9}" srcOrd="3" destOrd="0" parTransId="{CB130324-B948-4F8C-967F-4B5C11BA1D30}" sibTransId="{E12E7F44-5576-4DB9-93D7-B137576AAE8A}"/>
    <dgm:cxn modelId="{9509C093-5EAE-4DF9-96D4-097E9EDAA201}" type="presOf" srcId="{5339BD81-B6E4-4D02-8C09-DDD70C291F54}" destId="{8A567D66-5106-418F-8ED7-2F2E519BAAED}" srcOrd="0" destOrd="0" presId="urn:microsoft.com/office/officeart/2005/8/layout/default"/>
    <dgm:cxn modelId="{A44B14B1-6170-492D-AA8D-8B576E933D16}" type="presOf" srcId="{87167C8A-8DA5-41AA-9045-C0414939B20D}" destId="{82973B57-FCFF-460A-BDAF-EA2F5F55F80B}" srcOrd="0" destOrd="0" presId="urn:microsoft.com/office/officeart/2005/8/layout/default"/>
    <dgm:cxn modelId="{54E7F1B3-63A4-4ECE-B2D2-9514FAC8188C}" type="presOf" srcId="{6D0D30F0-90B2-452B-B5D4-26C7634BABF5}" destId="{E50C422A-C3CA-4B8D-841D-5553FA4E2DB1}" srcOrd="0" destOrd="0" presId="urn:microsoft.com/office/officeart/2005/8/layout/default"/>
    <dgm:cxn modelId="{5CCA6FBA-125E-4BC4-B9BA-F5215F5FDBFF}" type="presOf" srcId="{B6B0978B-F217-44A5-9929-5607E8FEE08A}" destId="{7D8D1874-CC54-4C07-8634-182E5D8629DC}" srcOrd="0" destOrd="0" presId="urn:microsoft.com/office/officeart/2005/8/layout/default"/>
    <dgm:cxn modelId="{C27316C3-FFE5-4688-B671-92C447E0946D}" srcId="{33858D19-084B-493F-A468-4F96636E483A}" destId="{2BDF5BD3-105B-49DB-99B9-51E4D9324803}" srcOrd="0" destOrd="0" parTransId="{786D0383-EDCB-4CD7-838F-E9EB66D954A8}" sibTransId="{A158AE7D-F514-4BB5-8EAB-6193110A4E80}"/>
    <dgm:cxn modelId="{D1D28BCF-3EE4-480F-8D54-EA5F18C8BAA1}" srcId="{33858D19-084B-493F-A468-4F96636E483A}" destId="{C996A1DA-B961-44DF-9F3F-AFB31E2AA1DC}" srcOrd="5" destOrd="0" parTransId="{79794242-30C3-45CD-AD6D-D3856C2EA5D7}" sibTransId="{51686B05-05CE-49A8-9E7C-49B93EB8F016}"/>
    <dgm:cxn modelId="{949FD5DF-B47F-4819-8B76-6FD72A676EDB}" srcId="{33858D19-084B-493F-A468-4F96636E483A}" destId="{B6B0978B-F217-44A5-9929-5607E8FEE08A}" srcOrd="10" destOrd="0" parTransId="{60E535C5-CE90-4DB9-8300-853A2D91059E}" sibTransId="{E2A39B27-410D-42E0-820C-0EDF73C2108A}"/>
    <dgm:cxn modelId="{6637D7E1-8E41-4D29-96D6-96312804C427}" type="presOf" srcId="{0DE2B07E-2BD9-433C-B539-9BADF7177AEF}" destId="{177EA64C-7C5E-435A-B036-A4A735169574}" srcOrd="0" destOrd="0" presId="urn:microsoft.com/office/officeart/2005/8/layout/default"/>
    <dgm:cxn modelId="{67553FE3-E8CC-4CED-9425-9C5CCB108A3E}" type="presOf" srcId="{E1C964AC-D838-4ED8-A61F-E191E093CBDA}" destId="{EFB44C35-E2CE-432B-BF0B-84160069CFF0}" srcOrd="0" destOrd="0" presId="urn:microsoft.com/office/officeart/2005/8/layout/default"/>
    <dgm:cxn modelId="{18B0C636-B13B-480F-8B1C-3241DDA478C4}" type="presParOf" srcId="{021644DE-5972-410C-B9B4-5A6BC8238F52}" destId="{5BFE44D9-9D37-4718-B0E5-F8AAAE66FFAA}" srcOrd="0" destOrd="0" presId="urn:microsoft.com/office/officeart/2005/8/layout/default"/>
    <dgm:cxn modelId="{E3098417-F681-4A9B-A66F-805F569B2E46}" type="presParOf" srcId="{021644DE-5972-410C-B9B4-5A6BC8238F52}" destId="{A7DD63FE-A73E-4388-B4CA-4111EEE447E3}" srcOrd="1" destOrd="0" presId="urn:microsoft.com/office/officeart/2005/8/layout/default"/>
    <dgm:cxn modelId="{4F68C80F-A729-4ECC-AC91-DE7E14973C98}" type="presParOf" srcId="{021644DE-5972-410C-B9B4-5A6BC8238F52}" destId="{82973B57-FCFF-460A-BDAF-EA2F5F55F80B}" srcOrd="2" destOrd="0" presId="urn:microsoft.com/office/officeart/2005/8/layout/default"/>
    <dgm:cxn modelId="{8B0DFA3F-F8DB-48C0-B8AD-C7F6C128374B}" type="presParOf" srcId="{021644DE-5972-410C-B9B4-5A6BC8238F52}" destId="{DE74394B-5E67-4D4A-B602-8D967572CAF1}" srcOrd="3" destOrd="0" presId="urn:microsoft.com/office/officeart/2005/8/layout/default"/>
    <dgm:cxn modelId="{6BC80DF4-2343-463A-B934-D0327AEE5FF5}" type="presParOf" srcId="{021644DE-5972-410C-B9B4-5A6BC8238F52}" destId="{8A567D66-5106-418F-8ED7-2F2E519BAAED}" srcOrd="4" destOrd="0" presId="urn:microsoft.com/office/officeart/2005/8/layout/default"/>
    <dgm:cxn modelId="{C32C725D-BDC4-4E1A-9F32-1BFDEBB61E8D}" type="presParOf" srcId="{021644DE-5972-410C-B9B4-5A6BC8238F52}" destId="{598D7A11-3BE8-4BF3-AFAB-8A2169229882}" srcOrd="5" destOrd="0" presId="urn:microsoft.com/office/officeart/2005/8/layout/default"/>
    <dgm:cxn modelId="{B61A1F5E-0D03-4372-9421-7248F134C980}" type="presParOf" srcId="{021644DE-5972-410C-B9B4-5A6BC8238F52}" destId="{50606CF5-2CF3-4754-9364-C0CF002F18A3}" srcOrd="6" destOrd="0" presId="urn:microsoft.com/office/officeart/2005/8/layout/default"/>
    <dgm:cxn modelId="{D9843EA7-F053-4DD4-A4F9-5CD5D7EF1130}" type="presParOf" srcId="{021644DE-5972-410C-B9B4-5A6BC8238F52}" destId="{ADFF1886-B9CD-4F43-ABCB-F8244B9EAD9A}" srcOrd="7" destOrd="0" presId="urn:microsoft.com/office/officeart/2005/8/layout/default"/>
    <dgm:cxn modelId="{78DD1219-8538-4932-A398-A84E2F9EE0BD}" type="presParOf" srcId="{021644DE-5972-410C-B9B4-5A6BC8238F52}" destId="{ABAF24D2-09A2-4BB6-B995-7F0835E2A681}" srcOrd="8" destOrd="0" presId="urn:microsoft.com/office/officeart/2005/8/layout/default"/>
    <dgm:cxn modelId="{84CE2CE3-C3BF-4D85-A9DA-64C5CA44B560}" type="presParOf" srcId="{021644DE-5972-410C-B9B4-5A6BC8238F52}" destId="{13B1793A-7075-4C4B-8F90-3A08CAB20714}" srcOrd="9" destOrd="0" presId="urn:microsoft.com/office/officeart/2005/8/layout/default"/>
    <dgm:cxn modelId="{82BE2487-8F89-41FD-A274-1C0FB9CC9779}" type="presParOf" srcId="{021644DE-5972-410C-B9B4-5A6BC8238F52}" destId="{D38FA499-A2C7-4000-8653-D3EB680A46DD}" srcOrd="10" destOrd="0" presId="urn:microsoft.com/office/officeart/2005/8/layout/default"/>
    <dgm:cxn modelId="{6C0972AD-638C-4960-A25F-ED836139717A}" type="presParOf" srcId="{021644DE-5972-410C-B9B4-5A6BC8238F52}" destId="{F6BF285A-AA28-4478-AD3D-A28918FCB3B7}" srcOrd="11" destOrd="0" presId="urn:microsoft.com/office/officeart/2005/8/layout/default"/>
    <dgm:cxn modelId="{FA55EB86-FBAF-4C38-B9EB-E27AD1E5A019}" type="presParOf" srcId="{021644DE-5972-410C-B9B4-5A6BC8238F52}" destId="{177EA64C-7C5E-435A-B036-A4A735169574}" srcOrd="12" destOrd="0" presId="urn:microsoft.com/office/officeart/2005/8/layout/default"/>
    <dgm:cxn modelId="{53C19369-13F7-4A5A-B57F-7D4DBBA5B772}" type="presParOf" srcId="{021644DE-5972-410C-B9B4-5A6BC8238F52}" destId="{654FCC06-F5C4-481C-B45F-E715C1BE7FB4}" srcOrd="13" destOrd="0" presId="urn:microsoft.com/office/officeart/2005/8/layout/default"/>
    <dgm:cxn modelId="{1E0DA641-3113-45EC-A81A-30F954DE5059}" type="presParOf" srcId="{021644DE-5972-410C-B9B4-5A6BC8238F52}" destId="{2CF7D09D-7985-41FD-A7DA-8C58D597AB25}" srcOrd="14" destOrd="0" presId="urn:microsoft.com/office/officeart/2005/8/layout/default"/>
    <dgm:cxn modelId="{A565E6A4-101C-407B-9EFD-58BE828E16A4}" type="presParOf" srcId="{021644DE-5972-410C-B9B4-5A6BC8238F52}" destId="{BADAAFD0-8941-4B96-80C1-2F26D82A7456}" srcOrd="15" destOrd="0" presId="urn:microsoft.com/office/officeart/2005/8/layout/default"/>
    <dgm:cxn modelId="{454DE8E5-403E-410D-9E65-EFFD3FC445FF}" type="presParOf" srcId="{021644DE-5972-410C-B9B4-5A6BC8238F52}" destId="{B51D4447-7506-43FE-9949-17A60E269F8A}" srcOrd="16" destOrd="0" presId="urn:microsoft.com/office/officeart/2005/8/layout/default"/>
    <dgm:cxn modelId="{D966639F-FA83-40C4-BD29-63F1E6E5C308}" type="presParOf" srcId="{021644DE-5972-410C-B9B4-5A6BC8238F52}" destId="{DC6FB3C4-585E-457C-B8CD-82E8E656E06B}" srcOrd="17" destOrd="0" presId="urn:microsoft.com/office/officeart/2005/8/layout/default"/>
    <dgm:cxn modelId="{DABE463E-EC3D-499D-93D0-E68D427FEDAC}" type="presParOf" srcId="{021644DE-5972-410C-B9B4-5A6BC8238F52}" destId="{EFB44C35-E2CE-432B-BF0B-84160069CFF0}" srcOrd="18" destOrd="0" presId="urn:microsoft.com/office/officeart/2005/8/layout/default"/>
    <dgm:cxn modelId="{9100E460-008B-4FC4-A64D-8BD4D58056CF}" type="presParOf" srcId="{021644DE-5972-410C-B9B4-5A6BC8238F52}" destId="{4E6198ED-3532-4BCA-902B-ADB5140E3F74}" srcOrd="19" destOrd="0" presId="urn:microsoft.com/office/officeart/2005/8/layout/default"/>
    <dgm:cxn modelId="{F59C785A-B415-412D-85EF-2337902AD755}" type="presParOf" srcId="{021644DE-5972-410C-B9B4-5A6BC8238F52}" destId="{7D8D1874-CC54-4C07-8634-182E5D8629DC}" srcOrd="20" destOrd="0" presId="urn:microsoft.com/office/officeart/2005/8/layout/default"/>
    <dgm:cxn modelId="{D02130D7-01A4-43B4-85C0-94CA8BCFDB8C}" type="presParOf" srcId="{021644DE-5972-410C-B9B4-5A6BC8238F52}" destId="{CE66D4C3-5950-42A8-99C9-D69D77797F35}" srcOrd="21" destOrd="0" presId="urn:microsoft.com/office/officeart/2005/8/layout/default"/>
    <dgm:cxn modelId="{5942964C-4C54-49B7-85DF-F50A251A290D}" type="presParOf" srcId="{021644DE-5972-410C-B9B4-5A6BC8238F52}" destId="{E50C422A-C3CA-4B8D-841D-5553FA4E2DB1}"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E44D9-9D37-4718-B0E5-F8AAAE66FFAA}">
      <dsp:nvSpPr>
        <dsp:cNvPr id="0" name=""/>
        <dsp:cNvSpPr/>
      </dsp:nvSpPr>
      <dsp:spPr>
        <a:xfrm>
          <a:off x="582645"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Establish a new statutory entity</a:t>
          </a:r>
          <a:endParaRPr lang="en-US" sz="2000" kern="1200" dirty="0"/>
        </a:p>
      </dsp:txBody>
      <dsp:txXfrm>
        <a:off x="582645" y="1178"/>
        <a:ext cx="2174490" cy="1304694"/>
      </dsp:txXfrm>
    </dsp:sp>
    <dsp:sp modelId="{82973B57-FCFF-460A-BDAF-EA2F5F55F80B}">
      <dsp:nvSpPr>
        <dsp:cNvPr id="0" name=""/>
        <dsp:cNvSpPr/>
      </dsp:nvSpPr>
      <dsp:spPr>
        <a:xfrm>
          <a:off x="2974584" y="1178"/>
          <a:ext cx="2174490" cy="1304694"/>
        </a:xfrm>
        <a:prstGeom prst="rect">
          <a:avLst/>
        </a:prstGeom>
        <a:gradFill rotWithShape="0">
          <a:gsLst>
            <a:gs pos="0">
              <a:schemeClr val="accent2">
                <a:hueOff val="585783"/>
                <a:satOff val="-1681"/>
                <a:lumOff val="-2692"/>
                <a:alphaOff val="0"/>
                <a:satMod val="103000"/>
                <a:lumMod val="102000"/>
                <a:tint val="94000"/>
              </a:schemeClr>
            </a:gs>
            <a:gs pos="50000">
              <a:schemeClr val="accent2">
                <a:hueOff val="585783"/>
                <a:satOff val="-1681"/>
                <a:lumOff val="-2692"/>
                <a:alphaOff val="0"/>
                <a:satMod val="110000"/>
                <a:lumMod val="100000"/>
                <a:shade val="100000"/>
              </a:schemeClr>
            </a:gs>
            <a:gs pos="100000">
              <a:schemeClr val="accent2">
                <a:hueOff val="585783"/>
                <a:satOff val="-1681"/>
                <a:lumOff val="-26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Service life </a:t>
          </a:r>
          <a:endParaRPr lang="en-US" sz="2000" kern="1200" dirty="0"/>
        </a:p>
      </dsp:txBody>
      <dsp:txXfrm>
        <a:off x="2974584" y="1178"/>
        <a:ext cx="2174490" cy="1304694"/>
      </dsp:txXfrm>
    </dsp:sp>
    <dsp:sp modelId="{8A567D66-5106-418F-8ED7-2F2E519BAAED}">
      <dsp:nvSpPr>
        <dsp:cNvPr id="0" name=""/>
        <dsp:cNvSpPr/>
      </dsp:nvSpPr>
      <dsp:spPr>
        <a:xfrm>
          <a:off x="5366524" y="1178"/>
          <a:ext cx="2174490" cy="1304694"/>
        </a:xfrm>
        <a:prstGeom prst="rect">
          <a:avLst/>
        </a:prstGeom>
        <a:gradFill rotWithShape="0">
          <a:gsLst>
            <a:gs pos="0">
              <a:schemeClr val="accent2">
                <a:hueOff val="1171566"/>
                <a:satOff val="-3362"/>
                <a:lumOff val="-5383"/>
                <a:alphaOff val="0"/>
                <a:satMod val="103000"/>
                <a:lumMod val="102000"/>
                <a:tint val="94000"/>
              </a:schemeClr>
            </a:gs>
            <a:gs pos="50000">
              <a:schemeClr val="accent2">
                <a:hueOff val="1171566"/>
                <a:satOff val="-3362"/>
                <a:lumOff val="-5383"/>
                <a:alphaOff val="0"/>
                <a:satMod val="110000"/>
                <a:lumMod val="100000"/>
                <a:shade val="100000"/>
              </a:schemeClr>
            </a:gs>
            <a:gs pos="100000">
              <a:schemeClr val="accent2">
                <a:hueOff val="1171566"/>
                <a:satOff val="-3362"/>
                <a:lumOff val="-53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Leadership, governance and accountability </a:t>
          </a:r>
          <a:endParaRPr lang="en-US" sz="2000" b="1" kern="1200" dirty="0"/>
        </a:p>
      </dsp:txBody>
      <dsp:txXfrm>
        <a:off x="5366524" y="1178"/>
        <a:ext cx="2174490" cy="1304694"/>
      </dsp:txXfrm>
    </dsp:sp>
    <dsp:sp modelId="{50606CF5-2CF3-4754-9364-C0CF002F18A3}">
      <dsp:nvSpPr>
        <dsp:cNvPr id="0" name=""/>
        <dsp:cNvSpPr/>
      </dsp:nvSpPr>
      <dsp:spPr>
        <a:xfrm>
          <a:off x="7758464" y="1178"/>
          <a:ext cx="2174490" cy="1304694"/>
        </a:xfrm>
        <a:prstGeom prst="rect">
          <a:avLst/>
        </a:prstGeom>
        <a:gradFill rotWithShape="0">
          <a:gsLst>
            <a:gs pos="0">
              <a:schemeClr val="accent2">
                <a:hueOff val="1757349"/>
                <a:satOff val="-5044"/>
                <a:lumOff val="-8075"/>
                <a:alphaOff val="0"/>
                <a:satMod val="103000"/>
                <a:lumMod val="102000"/>
                <a:tint val="94000"/>
              </a:schemeClr>
            </a:gs>
            <a:gs pos="50000">
              <a:schemeClr val="accent2">
                <a:hueOff val="1757349"/>
                <a:satOff val="-5044"/>
                <a:lumOff val="-8075"/>
                <a:alphaOff val="0"/>
                <a:satMod val="110000"/>
                <a:lumMod val="100000"/>
                <a:shade val="100000"/>
              </a:schemeClr>
            </a:gs>
            <a:gs pos="100000">
              <a:schemeClr val="accent2">
                <a:hueOff val="1757349"/>
                <a:satOff val="-5044"/>
                <a:lumOff val="-807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Unacceptable behaviour, military justice system, IGADF</a:t>
          </a:r>
          <a:endParaRPr lang="en-US" sz="2000" b="1" kern="1200" dirty="0"/>
        </a:p>
      </dsp:txBody>
      <dsp:txXfrm>
        <a:off x="7758464" y="1178"/>
        <a:ext cx="2174490" cy="1304694"/>
      </dsp:txXfrm>
    </dsp:sp>
    <dsp:sp modelId="{ABAF24D2-09A2-4BB6-B995-7F0835E2A681}">
      <dsp:nvSpPr>
        <dsp:cNvPr id="0" name=""/>
        <dsp:cNvSpPr/>
      </dsp:nvSpPr>
      <dsp:spPr>
        <a:xfrm>
          <a:off x="582645" y="1523321"/>
          <a:ext cx="2174490" cy="1304694"/>
        </a:xfrm>
        <a:prstGeom prst="rect">
          <a:avLst/>
        </a:prstGeom>
        <a:gradFill rotWithShape="0">
          <a:gsLst>
            <a:gs pos="0">
              <a:schemeClr val="accent2">
                <a:hueOff val="2343132"/>
                <a:satOff val="-6725"/>
                <a:lumOff val="-10767"/>
                <a:alphaOff val="0"/>
                <a:satMod val="103000"/>
                <a:lumMod val="102000"/>
                <a:tint val="94000"/>
              </a:schemeClr>
            </a:gs>
            <a:gs pos="50000">
              <a:schemeClr val="accent2">
                <a:hueOff val="2343132"/>
                <a:satOff val="-6725"/>
                <a:lumOff val="-10767"/>
                <a:alphaOff val="0"/>
                <a:satMod val="110000"/>
                <a:lumMod val="100000"/>
                <a:shade val="100000"/>
              </a:schemeClr>
            </a:gs>
            <a:gs pos="100000">
              <a:schemeClr val="accent2">
                <a:hueOff val="2343132"/>
                <a:satOff val="-6725"/>
                <a:lumOff val="-1076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Health and safety</a:t>
          </a:r>
          <a:endParaRPr lang="en-US" sz="2000" kern="1200" dirty="0"/>
        </a:p>
      </dsp:txBody>
      <dsp:txXfrm>
        <a:off x="582645" y="1523321"/>
        <a:ext cx="2174490" cy="1304694"/>
      </dsp:txXfrm>
    </dsp:sp>
    <dsp:sp modelId="{D38FA499-A2C7-4000-8653-D3EB680A46DD}">
      <dsp:nvSpPr>
        <dsp:cNvPr id="0" name=""/>
        <dsp:cNvSpPr/>
      </dsp:nvSpPr>
      <dsp:spPr>
        <a:xfrm>
          <a:off x="2974584" y="1523321"/>
          <a:ext cx="2174490" cy="1304694"/>
        </a:xfrm>
        <a:prstGeom prst="rect">
          <a:avLst/>
        </a:prstGeom>
        <a:gradFill rotWithShape="0">
          <a:gsLst>
            <a:gs pos="0">
              <a:schemeClr val="accent2">
                <a:hueOff val="2928915"/>
                <a:satOff val="-8406"/>
                <a:lumOff val="-13459"/>
                <a:alphaOff val="0"/>
                <a:satMod val="103000"/>
                <a:lumMod val="102000"/>
                <a:tint val="94000"/>
              </a:schemeClr>
            </a:gs>
            <a:gs pos="50000">
              <a:schemeClr val="accent2">
                <a:hueOff val="2928915"/>
                <a:satOff val="-8406"/>
                <a:lumOff val="-13459"/>
                <a:alphaOff val="0"/>
                <a:satMod val="110000"/>
                <a:lumMod val="100000"/>
                <a:shade val="100000"/>
              </a:schemeClr>
            </a:gs>
            <a:gs pos="100000">
              <a:schemeClr val="accent2">
                <a:hueOff val="2928915"/>
                <a:satOff val="-8406"/>
                <a:lumOff val="-134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DVA</a:t>
          </a:r>
          <a:endParaRPr lang="en-US" sz="2000" kern="1200" dirty="0"/>
        </a:p>
      </dsp:txBody>
      <dsp:txXfrm>
        <a:off x="2974584" y="1523321"/>
        <a:ext cx="2174490" cy="1304694"/>
      </dsp:txXfrm>
    </dsp:sp>
    <dsp:sp modelId="{177EA64C-7C5E-435A-B036-A4A735169574}">
      <dsp:nvSpPr>
        <dsp:cNvPr id="0" name=""/>
        <dsp:cNvSpPr/>
      </dsp:nvSpPr>
      <dsp:spPr>
        <a:xfrm>
          <a:off x="5366524" y="1523321"/>
          <a:ext cx="2174490" cy="1304694"/>
        </a:xfrm>
        <a:prstGeom prst="rect">
          <a:avLst/>
        </a:prstGeom>
        <a:gradFill rotWithShape="0">
          <a:gsLst>
            <a:gs pos="0">
              <a:schemeClr val="accent2">
                <a:hueOff val="3514698"/>
                <a:satOff val="-10087"/>
                <a:lumOff val="-16150"/>
                <a:alphaOff val="0"/>
                <a:satMod val="103000"/>
                <a:lumMod val="102000"/>
                <a:tint val="94000"/>
              </a:schemeClr>
            </a:gs>
            <a:gs pos="50000">
              <a:schemeClr val="accent2">
                <a:hueOff val="3514698"/>
                <a:satOff val="-10087"/>
                <a:lumOff val="-16150"/>
                <a:alphaOff val="0"/>
                <a:satMod val="110000"/>
                <a:lumMod val="100000"/>
                <a:shade val="100000"/>
              </a:schemeClr>
            </a:gs>
            <a:gs pos="100000">
              <a:schemeClr val="accent2">
                <a:hueOff val="3514698"/>
                <a:satOff val="-10087"/>
                <a:lumOff val="-161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National funding agreement</a:t>
          </a:r>
          <a:endParaRPr lang="en-US" sz="2000" kern="1200" dirty="0"/>
        </a:p>
      </dsp:txBody>
      <dsp:txXfrm>
        <a:off x="5366524" y="1523321"/>
        <a:ext cx="2174490" cy="1304694"/>
      </dsp:txXfrm>
    </dsp:sp>
    <dsp:sp modelId="{2CF7D09D-7985-41FD-A7DA-8C58D597AB25}">
      <dsp:nvSpPr>
        <dsp:cNvPr id="0" name=""/>
        <dsp:cNvSpPr/>
      </dsp:nvSpPr>
      <dsp:spPr>
        <a:xfrm>
          <a:off x="7758464" y="1523321"/>
          <a:ext cx="2174490" cy="1304694"/>
        </a:xfrm>
        <a:prstGeom prst="rect">
          <a:avLst/>
        </a:prstGeom>
        <a:gradFill rotWithShape="0">
          <a:gsLst>
            <a:gs pos="0">
              <a:schemeClr val="accent2">
                <a:hueOff val="4100481"/>
                <a:satOff val="-11768"/>
                <a:lumOff val="-18842"/>
                <a:alphaOff val="0"/>
                <a:satMod val="103000"/>
                <a:lumMod val="102000"/>
                <a:tint val="94000"/>
              </a:schemeClr>
            </a:gs>
            <a:gs pos="50000">
              <a:schemeClr val="accent2">
                <a:hueOff val="4100481"/>
                <a:satOff val="-11768"/>
                <a:lumOff val="-18842"/>
                <a:alphaOff val="0"/>
                <a:satMod val="110000"/>
                <a:lumMod val="100000"/>
                <a:shade val="100000"/>
              </a:schemeClr>
            </a:gs>
            <a:gs pos="100000">
              <a:schemeClr val="accent2">
                <a:hueOff val="4100481"/>
                <a:satOff val="-11768"/>
                <a:lumOff val="-188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National ESO peak body </a:t>
          </a:r>
          <a:endParaRPr lang="en-US" sz="2000" kern="1200" dirty="0"/>
        </a:p>
      </dsp:txBody>
      <dsp:txXfrm>
        <a:off x="7758464" y="1523321"/>
        <a:ext cx="2174490" cy="1304694"/>
      </dsp:txXfrm>
    </dsp:sp>
    <dsp:sp modelId="{B51D4447-7506-43FE-9949-17A60E269F8A}">
      <dsp:nvSpPr>
        <dsp:cNvPr id="0" name=""/>
        <dsp:cNvSpPr/>
      </dsp:nvSpPr>
      <dsp:spPr>
        <a:xfrm>
          <a:off x="582645" y="3045465"/>
          <a:ext cx="2174490" cy="1304694"/>
        </a:xfrm>
        <a:prstGeom prst="rect">
          <a:avLst/>
        </a:prstGeom>
        <a:gradFill rotWithShape="0">
          <a:gsLst>
            <a:gs pos="0">
              <a:schemeClr val="accent2">
                <a:hueOff val="4686264"/>
                <a:satOff val="-13449"/>
                <a:lumOff val="-21534"/>
                <a:alphaOff val="0"/>
                <a:satMod val="103000"/>
                <a:lumMod val="102000"/>
                <a:tint val="94000"/>
              </a:schemeClr>
            </a:gs>
            <a:gs pos="50000">
              <a:schemeClr val="accent2">
                <a:hueOff val="4686264"/>
                <a:satOff val="-13449"/>
                <a:lumOff val="-21534"/>
                <a:alphaOff val="0"/>
                <a:satMod val="110000"/>
                <a:lumMod val="100000"/>
                <a:shade val="100000"/>
              </a:schemeClr>
            </a:gs>
            <a:gs pos="100000">
              <a:schemeClr val="accent2">
                <a:hueOff val="4686264"/>
                <a:satOff val="-13449"/>
                <a:lumOff val="-2153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Families</a:t>
          </a:r>
          <a:endParaRPr lang="en-US" sz="2000" kern="1200" dirty="0"/>
        </a:p>
      </dsp:txBody>
      <dsp:txXfrm>
        <a:off x="582645" y="3045465"/>
        <a:ext cx="2174490" cy="1304694"/>
      </dsp:txXfrm>
    </dsp:sp>
    <dsp:sp modelId="{EFB44C35-E2CE-432B-BF0B-84160069CFF0}">
      <dsp:nvSpPr>
        <dsp:cNvPr id="0" name=""/>
        <dsp:cNvSpPr/>
      </dsp:nvSpPr>
      <dsp:spPr>
        <a:xfrm>
          <a:off x="2974584" y="3045465"/>
          <a:ext cx="2174490" cy="1304694"/>
        </a:xfrm>
        <a:prstGeom prst="rect">
          <a:avLst/>
        </a:prstGeom>
        <a:gradFill rotWithShape="0">
          <a:gsLst>
            <a:gs pos="0">
              <a:schemeClr val="accent2">
                <a:hueOff val="5272048"/>
                <a:satOff val="-15131"/>
                <a:lumOff val="-24226"/>
                <a:alphaOff val="0"/>
                <a:satMod val="103000"/>
                <a:lumMod val="102000"/>
                <a:tint val="94000"/>
              </a:schemeClr>
            </a:gs>
            <a:gs pos="50000">
              <a:schemeClr val="accent2">
                <a:hueOff val="5272048"/>
                <a:satOff val="-15131"/>
                <a:lumOff val="-24226"/>
                <a:alphaOff val="0"/>
                <a:satMod val="110000"/>
                <a:lumMod val="100000"/>
                <a:shade val="100000"/>
              </a:schemeClr>
            </a:gs>
            <a:gs pos="100000">
              <a:schemeClr val="accent2">
                <a:hueOff val="5272048"/>
                <a:satOff val="-15131"/>
                <a:lumOff val="-242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Coroners</a:t>
          </a:r>
          <a:r>
            <a:rPr lang="en-AU" sz="2000" kern="1200" dirty="0"/>
            <a:t> </a:t>
          </a:r>
          <a:endParaRPr lang="en-US" sz="2000" kern="1200" dirty="0"/>
        </a:p>
      </dsp:txBody>
      <dsp:txXfrm>
        <a:off x="2974584" y="3045465"/>
        <a:ext cx="2174490" cy="1304694"/>
      </dsp:txXfrm>
    </dsp:sp>
    <dsp:sp modelId="{7D8D1874-CC54-4C07-8634-182E5D8629DC}">
      <dsp:nvSpPr>
        <dsp:cNvPr id="0" name=""/>
        <dsp:cNvSpPr/>
      </dsp:nvSpPr>
      <dsp:spPr>
        <a:xfrm>
          <a:off x="5366524" y="3045465"/>
          <a:ext cx="2174490" cy="1304694"/>
        </a:xfrm>
        <a:prstGeom prst="rect">
          <a:avLst/>
        </a:prstGeom>
        <a:gradFill rotWithShape="0">
          <a:gsLst>
            <a:gs pos="0">
              <a:schemeClr val="accent2">
                <a:hueOff val="5857831"/>
                <a:satOff val="-16812"/>
                <a:lumOff val="-26917"/>
                <a:alphaOff val="0"/>
                <a:satMod val="103000"/>
                <a:lumMod val="102000"/>
                <a:tint val="94000"/>
              </a:schemeClr>
            </a:gs>
            <a:gs pos="50000">
              <a:schemeClr val="accent2">
                <a:hueOff val="5857831"/>
                <a:satOff val="-16812"/>
                <a:lumOff val="-26917"/>
                <a:alphaOff val="0"/>
                <a:satMod val="110000"/>
                <a:lumMod val="100000"/>
                <a:shade val="100000"/>
              </a:schemeClr>
            </a:gs>
            <a:gs pos="100000">
              <a:schemeClr val="accent2">
                <a:hueOff val="5857831"/>
                <a:satOff val="-16812"/>
                <a:lumOff val="-269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Data</a:t>
          </a:r>
          <a:endParaRPr lang="en-US" sz="2000" kern="1200" dirty="0"/>
        </a:p>
      </dsp:txBody>
      <dsp:txXfrm>
        <a:off x="5366524" y="3045465"/>
        <a:ext cx="2174490" cy="1304694"/>
      </dsp:txXfrm>
    </dsp:sp>
    <dsp:sp modelId="{E50C422A-C3CA-4B8D-841D-5553FA4E2DB1}">
      <dsp:nvSpPr>
        <dsp:cNvPr id="0" name=""/>
        <dsp:cNvSpPr/>
      </dsp:nvSpPr>
      <dsp:spPr>
        <a:xfrm>
          <a:off x="7758464" y="3045465"/>
          <a:ext cx="2174490" cy="1304694"/>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t>Research</a:t>
          </a:r>
          <a:endParaRPr lang="en-US" sz="2000" kern="1200" dirty="0"/>
        </a:p>
      </dsp:txBody>
      <dsp:txXfrm>
        <a:off x="775846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C7960-D6B6-4A7D-AB29-903792D0DCBE}" type="datetimeFigureOut">
              <a:rPr lang="en-AU" smtClean="0"/>
              <a:t>27/11/2024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252BD-18CD-411D-BD90-900F5D7334A6}" type="slidenum">
              <a:rPr lang="en-AU" smtClean="0"/>
              <a:t>‹#›</a:t>
            </a:fld>
            <a:endParaRPr lang="en-AU"/>
          </a:p>
        </p:txBody>
      </p:sp>
    </p:spTree>
    <p:extLst>
      <p:ext uri="{BB962C8B-B14F-4D97-AF65-F5344CB8AC3E}">
        <p14:creationId xmlns:p14="http://schemas.microsoft.com/office/powerpoint/2010/main" val="305261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a:t>
            </a:fld>
            <a:endParaRPr lang="en-AU"/>
          </a:p>
        </p:txBody>
      </p:sp>
    </p:spTree>
    <p:extLst>
      <p:ext uri="{BB962C8B-B14F-4D97-AF65-F5344CB8AC3E}">
        <p14:creationId xmlns:p14="http://schemas.microsoft.com/office/powerpoint/2010/main" val="133831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10</a:t>
            </a:fld>
            <a:endParaRPr lang="en-AU"/>
          </a:p>
        </p:txBody>
      </p:sp>
    </p:spTree>
    <p:extLst>
      <p:ext uri="{BB962C8B-B14F-4D97-AF65-F5344CB8AC3E}">
        <p14:creationId xmlns:p14="http://schemas.microsoft.com/office/powerpoint/2010/main" val="398075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11</a:t>
            </a:fld>
            <a:endParaRPr lang="en-AU"/>
          </a:p>
        </p:txBody>
      </p:sp>
    </p:spTree>
    <p:extLst>
      <p:ext uri="{BB962C8B-B14F-4D97-AF65-F5344CB8AC3E}">
        <p14:creationId xmlns:p14="http://schemas.microsoft.com/office/powerpoint/2010/main" val="405783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Never served in the permanent forces</a:t>
            </a:r>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12</a:t>
            </a:fld>
            <a:endParaRPr lang="en-AU"/>
          </a:p>
        </p:txBody>
      </p:sp>
    </p:spTree>
    <p:extLst>
      <p:ext uri="{BB962C8B-B14F-4D97-AF65-F5344CB8AC3E}">
        <p14:creationId xmlns:p14="http://schemas.microsoft.com/office/powerpoint/2010/main" val="92872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13</a:t>
            </a:fld>
            <a:endParaRPr lang="en-AU"/>
          </a:p>
        </p:txBody>
      </p:sp>
    </p:spTree>
    <p:extLst>
      <p:ext uri="{BB962C8B-B14F-4D97-AF65-F5344CB8AC3E}">
        <p14:creationId xmlns:p14="http://schemas.microsoft.com/office/powerpoint/2010/main" val="159040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14</a:t>
            </a:fld>
            <a:endParaRPr lang="en-AU"/>
          </a:p>
        </p:txBody>
      </p:sp>
    </p:spTree>
    <p:extLst>
      <p:ext uri="{BB962C8B-B14F-4D97-AF65-F5344CB8AC3E}">
        <p14:creationId xmlns:p14="http://schemas.microsoft.com/office/powerpoint/2010/main" val="1237218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15</a:t>
            </a:fld>
            <a:endParaRPr lang="en-AU"/>
          </a:p>
        </p:txBody>
      </p:sp>
    </p:spTree>
    <p:extLst>
      <p:ext uri="{BB962C8B-B14F-4D97-AF65-F5344CB8AC3E}">
        <p14:creationId xmlns:p14="http://schemas.microsoft.com/office/powerpoint/2010/main" val="418199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16</a:t>
            </a:fld>
            <a:endParaRPr lang="en-AU"/>
          </a:p>
        </p:txBody>
      </p:sp>
    </p:spTree>
    <p:extLst>
      <p:ext uri="{BB962C8B-B14F-4D97-AF65-F5344CB8AC3E}">
        <p14:creationId xmlns:p14="http://schemas.microsoft.com/office/powerpoint/2010/main" val="128945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17</a:t>
            </a:fld>
            <a:endParaRPr lang="en-AU"/>
          </a:p>
        </p:txBody>
      </p:sp>
    </p:spTree>
    <p:extLst>
      <p:ext uri="{BB962C8B-B14F-4D97-AF65-F5344CB8AC3E}">
        <p14:creationId xmlns:p14="http://schemas.microsoft.com/office/powerpoint/2010/main" val="125697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18</a:t>
            </a:fld>
            <a:endParaRPr lang="en-AU"/>
          </a:p>
        </p:txBody>
      </p:sp>
    </p:spTree>
    <p:extLst>
      <p:ext uri="{BB962C8B-B14F-4D97-AF65-F5344CB8AC3E}">
        <p14:creationId xmlns:p14="http://schemas.microsoft.com/office/powerpoint/2010/main" val="3232594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chemeClr val="tx1">
                    <a:alpha val="80000"/>
                  </a:schemeClr>
                </a:solidFill>
              </a:rPr>
              <a:t>Establish a new statutory entity </a:t>
            </a:r>
            <a:r>
              <a:rPr lang="en-AU" sz="1200" dirty="0">
                <a:solidFill>
                  <a:schemeClr val="tx1">
                    <a:alpha val="80000"/>
                  </a:schemeClr>
                </a:solidFill>
              </a:rPr>
              <a:t>to oversee system reform across the whole Defence ecosystem</a:t>
            </a:r>
          </a:p>
          <a:p>
            <a:r>
              <a:rPr lang="en-AU" sz="1200" b="1" dirty="0">
                <a:solidFill>
                  <a:schemeClr val="tx1">
                    <a:alpha val="80000"/>
                  </a:schemeClr>
                </a:solidFill>
              </a:rPr>
              <a:t>Service life </a:t>
            </a:r>
            <a:r>
              <a:rPr lang="en-AU" sz="1200" dirty="0">
                <a:solidFill>
                  <a:schemeClr val="tx1">
                    <a:alpha val="80000"/>
                  </a:schemeClr>
                </a:solidFill>
              </a:rPr>
              <a:t>- training, career management, posting, decompression, MEC procedural fairness, employment when non-deployable </a:t>
            </a:r>
          </a:p>
          <a:p>
            <a:r>
              <a:rPr lang="en-AU" sz="1200" b="1" dirty="0">
                <a:solidFill>
                  <a:schemeClr val="tx1">
                    <a:alpha val="80000"/>
                  </a:schemeClr>
                </a:solidFill>
              </a:rPr>
              <a:t>Leadership and accountability </a:t>
            </a:r>
            <a:r>
              <a:rPr lang="en-AU" sz="1200" dirty="0">
                <a:solidFill>
                  <a:schemeClr val="tx1">
                    <a:alpha val="80000"/>
                  </a:schemeClr>
                </a:solidFill>
              </a:rPr>
              <a:t>- respect at work, accountability for culture and health and wellbeing, importance of a healthy workforce to operational readiness, governance and accountability </a:t>
            </a:r>
          </a:p>
          <a:p>
            <a:r>
              <a:rPr lang="en-AU" sz="1200" b="1" dirty="0">
                <a:solidFill>
                  <a:schemeClr val="tx1">
                    <a:alpha val="80000"/>
                  </a:schemeClr>
                </a:solidFill>
              </a:rPr>
              <a:t>Military discipline</a:t>
            </a:r>
            <a:r>
              <a:rPr lang="en-AU" sz="1200" dirty="0">
                <a:solidFill>
                  <a:schemeClr val="tx1">
                    <a:alpha val="80000"/>
                  </a:schemeClr>
                </a:solidFill>
              </a:rPr>
              <a:t>- sexual offences, unacceptable behaviour, military justice system, IGADF processes, </a:t>
            </a:r>
          </a:p>
          <a:p>
            <a:r>
              <a:rPr lang="en-AU" sz="1200" b="1" dirty="0">
                <a:solidFill>
                  <a:schemeClr val="tx1">
                    <a:alpha val="80000"/>
                  </a:schemeClr>
                </a:solidFill>
              </a:rPr>
              <a:t>Health and safety </a:t>
            </a:r>
            <a:r>
              <a:rPr lang="en-AU" sz="1200" dirty="0">
                <a:solidFill>
                  <a:schemeClr val="tx1">
                    <a:alpha val="80000"/>
                  </a:schemeClr>
                </a:solidFill>
              </a:rPr>
              <a:t>- workplace health and safety, injury prevention, brain injury, help seeking, mental health screening, rehabilitation, clinical governance, privacy and confidentiality, better integration through research translation centres, suicide prevention, crisis response,  aftercare and postvention </a:t>
            </a:r>
          </a:p>
          <a:p>
            <a:r>
              <a:rPr lang="en-AU" sz="1200" b="1" dirty="0">
                <a:solidFill>
                  <a:schemeClr val="tx1">
                    <a:alpha val="80000"/>
                  </a:schemeClr>
                </a:solidFill>
              </a:rPr>
              <a:t>DVA</a:t>
            </a:r>
            <a:r>
              <a:rPr lang="en-AU" sz="1200" dirty="0">
                <a:solidFill>
                  <a:schemeClr val="tx1">
                    <a:alpha val="80000"/>
                  </a:schemeClr>
                </a:solidFill>
              </a:rPr>
              <a:t>  - remuneration, healthcare services for veterans, military cultural competence, Open Arms, moral injury, respect and recognition, transition, access to bases, civilian qualifications, employment pathways, Veterans’ and Families’ Hubs, focus on veteran wellbeing, service differential, streamline claims processing, continue TMAP, expand presumptive liability, continue PAMT, veteran health payment, reporting and transparency, compensation advocacy, DVA rehabilitation, more choice and autonomy </a:t>
            </a:r>
          </a:p>
          <a:p>
            <a:r>
              <a:rPr lang="en-AU" sz="1200" b="1" dirty="0">
                <a:solidFill>
                  <a:schemeClr val="tx1">
                    <a:alpha val="80000"/>
                  </a:schemeClr>
                </a:solidFill>
              </a:rPr>
              <a:t>National funding agreement </a:t>
            </a:r>
            <a:r>
              <a:rPr lang="en-AU" sz="1200" dirty="0">
                <a:solidFill>
                  <a:schemeClr val="tx1">
                    <a:alpha val="80000"/>
                  </a:schemeClr>
                </a:solidFill>
              </a:rPr>
              <a:t>on veteran’s wellbeing </a:t>
            </a:r>
          </a:p>
          <a:p>
            <a:r>
              <a:rPr lang="en-AU" sz="1200" b="1" dirty="0">
                <a:solidFill>
                  <a:schemeClr val="tx1">
                    <a:alpha val="80000"/>
                  </a:schemeClr>
                </a:solidFill>
              </a:rPr>
              <a:t>National ESO peak body </a:t>
            </a:r>
          </a:p>
          <a:p>
            <a:r>
              <a:rPr lang="en-AU" sz="1200" b="1" dirty="0">
                <a:solidFill>
                  <a:schemeClr val="tx1">
                    <a:alpha val="80000"/>
                  </a:schemeClr>
                </a:solidFill>
              </a:rPr>
              <a:t>Families</a:t>
            </a:r>
            <a:r>
              <a:rPr lang="en-AU" sz="1200" dirty="0">
                <a:solidFill>
                  <a:schemeClr val="tx1">
                    <a:alpha val="80000"/>
                  </a:schemeClr>
                </a:solidFill>
              </a:rPr>
              <a:t> - domestic and family violence, support to families and DFA </a:t>
            </a:r>
          </a:p>
          <a:p>
            <a:r>
              <a:rPr lang="en-AU" sz="1200" b="1" dirty="0">
                <a:solidFill>
                  <a:schemeClr val="tx1">
                    <a:alpha val="80000"/>
                  </a:schemeClr>
                </a:solidFill>
              </a:rPr>
              <a:t>Coroners</a:t>
            </a:r>
            <a:r>
              <a:rPr lang="en-AU" sz="1200" dirty="0">
                <a:solidFill>
                  <a:schemeClr val="tx1">
                    <a:alpha val="80000"/>
                  </a:schemeClr>
                </a:solidFill>
              </a:rPr>
              <a:t> </a:t>
            </a:r>
          </a:p>
          <a:p>
            <a:r>
              <a:rPr lang="en-AU" sz="1200" b="1" dirty="0">
                <a:solidFill>
                  <a:schemeClr val="tx1">
                    <a:alpha val="80000"/>
                  </a:schemeClr>
                </a:solidFill>
              </a:rPr>
              <a:t>Data</a:t>
            </a:r>
            <a:r>
              <a:rPr lang="en-AU" sz="1200" dirty="0">
                <a:solidFill>
                  <a:schemeClr val="tx1">
                    <a:alpha val="80000"/>
                  </a:schemeClr>
                </a:solidFill>
              </a:rPr>
              <a:t> - suicide database, national veterans’ data asset, data maturity, data assets, data standards, data catalogue, use of data </a:t>
            </a:r>
          </a:p>
          <a:p>
            <a:r>
              <a:rPr lang="en-AU" sz="1200" b="1" dirty="0">
                <a:solidFill>
                  <a:schemeClr val="tx1">
                    <a:alpha val="80000"/>
                  </a:schemeClr>
                </a:solidFill>
              </a:rPr>
              <a:t>Research</a:t>
            </a:r>
            <a:r>
              <a:rPr lang="en-AU" sz="1200" dirty="0">
                <a:solidFill>
                  <a:schemeClr val="tx1">
                    <a:alpha val="80000"/>
                  </a:schemeClr>
                </a:solidFill>
              </a:rPr>
              <a:t> - prioritise and publish research, Census data and other surveys, increase research funding</a:t>
            </a:r>
          </a:p>
          <a:p>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19</a:t>
            </a:fld>
            <a:endParaRPr lang="en-AU"/>
          </a:p>
        </p:txBody>
      </p:sp>
    </p:spTree>
    <p:extLst>
      <p:ext uri="{BB962C8B-B14F-4D97-AF65-F5344CB8AC3E}">
        <p14:creationId xmlns:p14="http://schemas.microsoft.com/office/powerpoint/2010/main" val="75330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2093 confirmed suicide deaths  from 1/1/85 – 31/12/2022</a:t>
            </a:r>
          </a:p>
        </p:txBody>
      </p:sp>
      <p:sp>
        <p:nvSpPr>
          <p:cNvPr id="4" name="Slide Number Placeholder 3"/>
          <p:cNvSpPr>
            <a:spLocks noGrp="1"/>
          </p:cNvSpPr>
          <p:nvPr>
            <p:ph type="sldNum" sz="quarter" idx="5"/>
          </p:nvPr>
        </p:nvSpPr>
        <p:spPr/>
        <p:txBody>
          <a:bodyPr/>
          <a:lstStyle/>
          <a:p>
            <a:fld id="{C5E252BD-18CD-411D-BD90-900F5D7334A6}" type="slidenum">
              <a:rPr lang="en-AU" smtClean="0"/>
              <a:t>2</a:t>
            </a:fld>
            <a:endParaRPr lang="en-AU"/>
          </a:p>
        </p:txBody>
      </p:sp>
    </p:spTree>
    <p:extLst>
      <p:ext uri="{BB962C8B-B14F-4D97-AF65-F5344CB8AC3E}">
        <p14:creationId xmlns:p14="http://schemas.microsoft.com/office/powerpoint/2010/main" val="3438170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20</a:t>
            </a:fld>
            <a:endParaRPr lang="en-AU"/>
          </a:p>
        </p:txBody>
      </p:sp>
    </p:spTree>
    <p:extLst>
      <p:ext uri="{BB962C8B-B14F-4D97-AF65-F5344CB8AC3E}">
        <p14:creationId xmlns:p14="http://schemas.microsoft.com/office/powerpoint/2010/main" val="96677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Do no further harm</a:t>
            </a:r>
          </a:p>
          <a:p>
            <a:r>
              <a:rPr lang="en-AU" dirty="0"/>
              <a:t>Do not replicate the  dynamics of past traumas</a:t>
            </a:r>
          </a:p>
          <a:p>
            <a:r>
              <a:rPr lang="en-AU" dirty="0"/>
              <a:t>Understand the source and impact of trauma</a:t>
            </a:r>
          </a:p>
          <a:p>
            <a:r>
              <a:rPr lang="en-AU" dirty="0"/>
              <a:t>Prioritise safety and wellbeing</a:t>
            </a:r>
          </a:p>
          <a:p>
            <a:r>
              <a:rPr lang="en-AU" dirty="0"/>
              <a:t>Principles – trust, collaboration, empowerment, accessibility, cultural responsiveness</a:t>
            </a:r>
          </a:p>
          <a:p>
            <a:r>
              <a:rPr lang="en-AU" dirty="0"/>
              <a:t>Critically review </a:t>
            </a:r>
            <a:r>
              <a:rPr lang="en-AU"/>
              <a:t>practice regularly</a:t>
            </a:r>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21</a:t>
            </a:fld>
            <a:endParaRPr lang="en-AU"/>
          </a:p>
        </p:txBody>
      </p:sp>
    </p:spTree>
    <p:extLst>
      <p:ext uri="{BB962C8B-B14F-4D97-AF65-F5344CB8AC3E}">
        <p14:creationId xmlns:p14="http://schemas.microsoft.com/office/powerpoint/2010/main" val="1583767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22</a:t>
            </a:fld>
            <a:endParaRPr lang="en-AU"/>
          </a:p>
        </p:txBody>
      </p:sp>
    </p:spTree>
    <p:extLst>
      <p:ext uri="{BB962C8B-B14F-4D97-AF65-F5344CB8AC3E}">
        <p14:creationId xmlns:p14="http://schemas.microsoft.com/office/powerpoint/2010/main" val="3746643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23</a:t>
            </a:fld>
            <a:endParaRPr lang="en-AU"/>
          </a:p>
        </p:txBody>
      </p:sp>
    </p:spTree>
    <p:extLst>
      <p:ext uri="{BB962C8B-B14F-4D97-AF65-F5344CB8AC3E}">
        <p14:creationId xmlns:p14="http://schemas.microsoft.com/office/powerpoint/2010/main" val="216496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3</a:t>
            </a:fld>
            <a:endParaRPr lang="en-AU"/>
          </a:p>
        </p:txBody>
      </p:sp>
    </p:spTree>
    <p:extLst>
      <p:ext uri="{BB962C8B-B14F-4D97-AF65-F5344CB8AC3E}">
        <p14:creationId xmlns:p14="http://schemas.microsoft.com/office/powerpoint/2010/main" val="70942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4</a:t>
            </a:fld>
            <a:endParaRPr lang="en-AU"/>
          </a:p>
        </p:txBody>
      </p:sp>
    </p:spTree>
    <p:extLst>
      <p:ext uri="{BB962C8B-B14F-4D97-AF65-F5344CB8AC3E}">
        <p14:creationId xmlns:p14="http://schemas.microsoft.com/office/powerpoint/2010/main" val="147850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5</a:t>
            </a:fld>
            <a:endParaRPr lang="en-AU"/>
          </a:p>
        </p:txBody>
      </p:sp>
    </p:spTree>
    <p:extLst>
      <p:ext uri="{BB962C8B-B14F-4D97-AF65-F5344CB8AC3E}">
        <p14:creationId xmlns:p14="http://schemas.microsoft.com/office/powerpoint/2010/main" val="114111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E252BD-18CD-411D-BD90-900F5D7334A6}" type="slidenum">
              <a:rPr lang="en-AU" smtClean="0"/>
              <a:t>6</a:t>
            </a:fld>
            <a:endParaRPr lang="en-AU"/>
          </a:p>
        </p:txBody>
      </p:sp>
    </p:spTree>
    <p:extLst>
      <p:ext uri="{BB962C8B-B14F-4D97-AF65-F5344CB8AC3E}">
        <p14:creationId xmlns:p14="http://schemas.microsoft.com/office/powerpoint/2010/main" val="277432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7</a:t>
            </a:fld>
            <a:endParaRPr lang="en-AU"/>
          </a:p>
        </p:txBody>
      </p:sp>
    </p:spTree>
    <p:extLst>
      <p:ext uri="{BB962C8B-B14F-4D97-AF65-F5344CB8AC3E}">
        <p14:creationId xmlns:p14="http://schemas.microsoft.com/office/powerpoint/2010/main" val="345435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8</a:t>
            </a:fld>
            <a:endParaRPr lang="en-AU"/>
          </a:p>
        </p:txBody>
      </p:sp>
    </p:spTree>
    <p:extLst>
      <p:ext uri="{BB962C8B-B14F-4D97-AF65-F5344CB8AC3E}">
        <p14:creationId xmlns:p14="http://schemas.microsoft.com/office/powerpoint/2010/main" val="351323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E252BD-18CD-411D-BD90-900F5D7334A6}" type="slidenum">
              <a:rPr lang="en-AU" smtClean="0"/>
              <a:t>9</a:t>
            </a:fld>
            <a:endParaRPr lang="en-AU"/>
          </a:p>
        </p:txBody>
      </p:sp>
    </p:spTree>
    <p:extLst>
      <p:ext uri="{BB962C8B-B14F-4D97-AF65-F5344CB8AC3E}">
        <p14:creationId xmlns:p14="http://schemas.microsoft.com/office/powerpoint/2010/main" val="383136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886D-9744-0BFB-34FA-EFE07D4A2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23AA45F-189F-F038-64EC-19D2E65E0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60AD414-EACC-8A7D-E818-02761CD9E81C}"/>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1BA0F81A-4BBA-FB4B-A0D8-9D4E88A6B0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F3D57F-7911-2F48-E159-42C9C86E5036}"/>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340784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5165-4428-2187-4EE8-CE2C003603C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DEC177B-B08E-C6ED-9E55-B2158D4F5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9C8EBF-59CB-C883-41A4-2BA07FE5CA9C}"/>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FDC057A5-8901-2C18-E43B-85EA2BFCC5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8D42F2E-5695-B855-DDFD-97626F02C4E8}"/>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2453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2B3D0-CD8A-0DA7-ABC7-F2D806F409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7780274-08E9-2AEF-A10D-982E857956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C96216-215A-D359-4F08-74A61153805B}"/>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B85EA36F-0015-C5A3-3C2D-BBC3D2577F1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DCD0FE-8C21-08FC-D03A-31B9BC1FD8C1}"/>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200211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9576-9798-1C53-9450-A1766C8CA5C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F7FF4D9-0B56-C993-1377-2CE89172A0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5BE2CA8-360E-E21A-7876-FC8C2CA26184}"/>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FD737AB2-B62F-2A5C-8B6C-CB128A1C6A2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EFB955-492E-D2D8-4FD4-72AA414C7F90}"/>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103574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CACD-450D-4B41-A7BF-752CDD8AB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1D58B5A-27D8-5304-7544-17ABE5AFC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331453-036D-8109-04F6-F96CFDCB20A4}"/>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9BD7F62C-5778-76C1-B52A-DE5F0DCCBA3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D7F94A-56FB-89E5-C01D-69DAD821F4EC}"/>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374402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DB74-8A5F-94D1-D6CD-0AB2E2AFA70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163896-E468-8907-63B0-1D3E3F3238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92F9172-8296-B6A0-66DF-633D8889C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A1D1F64-A85A-4876-279B-9B86F9AF56BC}"/>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6" name="Footer Placeholder 5">
            <a:extLst>
              <a:ext uri="{FF2B5EF4-FFF2-40B4-BE49-F238E27FC236}">
                <a16:creationId xmlns:a16="http://schemas.microsoft.com/office/drawing/2014/main" id="{6D657FA1-2FFB-6AB5-AAEE-AD321EA04A0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AE7AFBC-0DA3-ECE0-7E4B-D8A67CA64E2E}"/>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170943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40D-CDAE-A015-C11F-CAB1612CEF3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AAEA01C-2582-4B7C-077D-DD609C4F9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5606-FBFE-92A2-AEC7-60F540131B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3049923-4B03-61AA-618E-AEFDD4B3C0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69E90-1A46-4F68-7CF3-02AE300395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CC1EDDB-26C6-30B9-1D30-EE1DE0F7DCA1}"/>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8" name="Footer Placeholder 7">
            <a:extLst>
              <a:ext uri="{FF2B5EF4-FFF2-40B4-BE49-F238E27FC236}">
                <a16:creationId xmlns:a16="http://schemas.microsoft.com/office/drawing/2014/main" id="{9AA38D36-C77D-C43C-0BB2-B0DE5F9D5CB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00B74-1F01-B9E2-5B01-8A040DDF9DB5}"/>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335599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4B64-5D0C-49E0-F7AF-AC6ABE58C9C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CBDDBE5-19E8-2040-FD7B-42A28660F792}"/>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4" name="Footer Placeholder 3">
            <a:extLst>
              <a:ext uri="{FF2B5EF4-FFF2-40B4-BE49-F238E27FC236}">
                <a16:creationId xmlns:a16="http://schemas.microsoft.com/office/drawing/2014/main" id="{19516DF3-9632-D80D-9D2A-56C2E899497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183CD7B-CA3B-B223-03FE-973296B0B3AD}"/>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251879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50599-3275-70E5-ED04-BF4179D628E9}"/>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3" name="Footer Placeholder 2">
            <a:extLst>
              <a:ext uri="{FF2B5EF4-FFF2-40B4-BE49-F238E27FC236}">
                <a16:creationId xmlns:a16="http://schemas.microsoft.com/office/drawing/2014/main" id="{FDF390A4-0EBE-30CD-3A0F-B142DEF490D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A5A1524-9067-89DE-EF25-59AEB802593B}"/>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178830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64BE-C62D-89C0-022A-3A132A173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0B756DA-9838-F09F-A89C-0B6909582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B197395-2F58-C612-9830-50C8FF79D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86F23-59A0-2228-56DC-AA4E27E93E9A}"/>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6" name="Footer Placeholder 5">
            <a:extLst>
              <a:ext uri="{FF2B5EF4-FFF2-40B4-BE49-F238E27FC236}">
                <a16:creationId xmlns:a16="http://schemas.microsoft.com/office/drawing/2014/main" id="{0ED71F13-F0E4-6570-C69A-17A74D0F697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6BB52B7-3387-B0C3-DA1C-B030318FEA3C}"/>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63037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F8B0-4F06-5261-170A-2003C8374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72912F5-C157-DFCE-F918-BEF78308C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7D0B246-DE17-410B-A772-073B47E10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78FB5-667C-A093-D752-9F0DE0DD198D}"/>
              </a:ext>
            </a:extLst>
          </p:cNvPr>
          <p:cNvSpPr>
            <a:spLocks noGrp="1"/>
          </p:cNvSpPr>
          <p:nvPr>
            <p:ph type="dt" sz="half" idx="10"/>
          </p:nvPr>
        </p:nvSpPr>
        <p:spPr/>
        <p:txBody>
          <a:bodyPr/>
          <a:lstStyle/>
          <a:p>
            <a:fld id="{AD4A9560-132C-45AA-BDCE-DB0024F71CF9}" type="datetimeFigureOut">
              <a:rPr lang="en-AU" smtClean="0"/>
              <a:t>27/11/2024</a:t>
            </a:fld>
            <a:endParaRPr lang="en-AU"/>
          </a:p>
        </p:txBody>
      </p:sp>
      <p:sp>
        <p:nvSpPr>
          <p:cNvPr id="6" name="Footer Placeholder 5">
            <a:extLst>
              <a:ext uri="{FF2B5EF4-FFF2-40B4-BE49-F238E27FC236}">
                <a16:creationId xmlns:a16="http://schemas.microsoft.com/office/drawing/2014/main" id="{C080B4F2-B51C-32AA-99D8-6EC2ADE7F15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D4274D-AD64-E0B7-0B45-05B535BAF231}"/>
              </a:ext>
            </a:extLst>
          </p:cNvPr>
          <p:cNvSpPr>
            <a:spLocks noGrp="1"/>
          </p:cNvSpPr>
          <p:nvPr>
            <p:ph type="sldNum" sz="quarter" idx="12"/>
          </p:nvPr>
        </p:nvSpPr>
        <p:spPr/>
        <p:txBody>
          <a:bodyPr/>
          <a:lstStyle/>
          <a:p>
            <a:fld id="{9BBBC969-9A7A-4D81-93B9-DBF5CA6A4E22}" type="slidenum">
              <a:rPr lang="en-AU" smtClean="0"/>
              <a:t>‹#›</a:t>
            </a:fld>
            <a:endParaRPr lang="en-AU"/>
          </a:p>
        </p:txBody>
      </p:sp>
    </p:spTree>
    <p:extLst>
      <p:ext uri="{BB962C8B-B14F-4D97-AF65-F5344CB8AC3E}">
        <p14:creationId xmlns:p14="http://schemas.microsoft.com/office/powerpoint/2010/main" val="40082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5B886-0A45-CAEA-FFB2-0F25A39BF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D6C141-054F-D8E8-3B10-963072B55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1977052-6E32-D6F3-187D-6554D0DF0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4A9560-132C-45AA-BDCE-DB0024F71CF9}" type="datetimeFigureOut">
              <a:rPr lang="en-AU" smtClean="0"/>
              <a:t>27/11/2024</a:t>
            </a:fld>
            <a:endParaRPr lang="en-AU"/>
          </a:p>
        </p:txBody>
      </p:sp>
      <p:sp>
        <p:nvSpPr>
          <p:cNvPr id="5" name="Footer Placeholder 4">
            <a:extLst>
              <a:ext uri="{FF2B5EF4-FFF2-40B4-BE49-F238E27FC236}">
                <a16:creationId xmlns:a16="http://schemas.microsoft.com/office/drawing/2014/main" id="{D4666232-E35D-9780-442A-89C8ED4A3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F75B96FD-F692-3932-6663-31986D17A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BBC969-9A7A-4D81-93B9-DBF5CA6A4E22}" type="slidenum">
              <a:rPr lang="en-AU" smtClean="0"/>
              <a:t>‹#›</a:t>
            </a:fld>
            <a:endParaRPr lang="en-AU"/>
          </a:p>
        </p:txBody>
      </p:sp>
    </p:spTree>
    <p:extLst>
      <p:ext uri="{BB962C8B-B14F-4D97-AF65-F5344CB8AC3E}">
        <p14:creationId xmlns:p14="http://schemas.microsoft.com/office/powerpoint/2010/main" val="200080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66">
            <a:alpha val="4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AE469-B4B4-EDC0-074F-0E1F45729E5F}"/>
              </a:ext>
            </a:extLst>
          </p:cNvPr>
          <p:cNvPicPr>
            <a:picLocks noChangeAspect="1"/>
          </p:cNvPicPr>
          <p:nvPr/>
        </p:nvPicPr>
        <p:blipFill>
          <a:blip r:embed="rId3"/>
          <a:srcRect t="15770" r="46532" b="1"/>
          <a:stretch/>
        </p:blipFill>
        <p:spPr>
          <a:xfrm>
            <a:off x="0" y="1720645"/>
            <a:ext cx="7059561" cy="5137354"/>
          </a:xfrm>
          <a:prstGeom prst="rect">
            <a:avLst/>
          </a:prstGeom>
        </p:spPr>
      </p:pic>
      <p:sp>
        <p:nvSpPr>
          <p:cNvPr id="6" name="Title 5">
            <a:extLst>
              <a:ext uri="{FF2B5EF4-FFF2-40B4-BE49-F238E27FC236}">
                <a16:creationId xmlns:a16="http://schemas.microsoft.com/office/drawing/2014/main" id="{7AA3B195-92BD-1C9B-D2BD-C41D947B18A1}"/>
              </a:ext>
            </a:extLst>
          </p:cNvPr>
          <p:cNvSpPr>
            <a:spLocks noGrp="1"/>
          </p:cNvSpPr>
          <p:nvPr>
            <p:ph type="title"/>
          </p:nvPr>
        </p:nvSpPr>
        <p:spPr>
          <a:xfrm>
            <a:off x="0" y="1"/>
            <a:ext cx="12192000" cy="1720644"/>
          </a:xfrm>
          <a:solidFill>
            <a:srgbClr val="FFC000"/>
          </a:solidFill>
        </p:spPr>
        <p:txBody>
          <a:bodyPr>
            <a:noAutofit/>
          </a:bodyPr>
          <a:lstStyle/>
          <a:p>
            <a:r>
              <a:rPr lang="en-GB" sz="4000" b="1" dirty="0"/>
              <a:t>Findings from the Royal Commission into Defence and Veteran Suicide: What does it mean for you and your organisation?</a:t>
            </a:r>
            <a:endParaRPr lang="en-AU" sz="4000" b="1" dirty="0"/>
          </a:p>
        </p:txBody>
      </p:sp>
      <p:sp>
        <p:nvSpPr>
          <p:cNvPr id="7" name="Subtitle 2">
            <a:extLst>
              <a:ext uri="{FF2B5EF4-FFF2-40B4-BE49-F238E27FC236}">
                <a16:creationId xmlns:a16="http://schemas.microsoft.com/office/drawing/2014/main" id="{BBD25DCF-C1C5-D52F-CB4E-7E6F6F1E51C1}"/>
              </a:ext>
            </a:extLst>
          </p:cNvPr>
          <p:cNvSpPr txBox="1">
            <a:spLocks/>
          </p:cNvSpPr>
          <p:nvPr/>
        </p:nvSpPr>
        <p:spPr>
          <a:xfrm>
            <a:off x="7551174" y="2615381"/>
            <a:ext cx="4149212" cy="2880851"/>
          </a:xfrm>
          <a:prstGeom prst="rect">
            <a:avLst/>
          </a:prstGeom>
          <a:solidFill>
            <a:srgbClr val="FFC000"/>
          </a:solidFill>
          <a:effectLst>
            <a:outerShdw blurRad="50800" dist="38100" dir="2700000" algn="t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b="1" dirty="0"/>
              <a:t>Dr Peggy Brown AO</a:t>
            </a:r>
          </a:p>
          <a:p>
            <a:pPr marL="0" indent="0" algn="ctr">
              <a:buNone/>
            </a:pPr>
            <a:r>
              <a:rPr lang="en-AU" sz="2000" b="1" dirty="0"/>
              <a:t>Former Commissioner</a:t>
            </a:r>
          </a:p>
          <a:p>
            <a:pPr marL="0" indent="0" algn="ctr">
              <a:buNone/>
            </a:pPr>
            <a:r>
              <a:rPr lang="en-AU" sz="2000" b="1" dirty="0"/>
              <a:t>Royal Commission into Defence &amp; Veteran Suicide</a:t>
            </a:r>
          </a:p>
          <a:p>
            <a:pPr algn="ctr"/>
            <a:endParaRPr lang="en-AU" sz="2000" b="1" dirty="0"/>
          </a:p>
          <a:p>
            <a:pPr marL="0" indent="0" algn="ctr">
              <a:buNone/>
            </a:pPr>
            <a:r>
              <a:rPr lang="en-AU" sz="2000" b="1" dirty="0"/>
              <a:t>QMHC Leading Reform Summit</a:t>
            </a:r>
          </a:p>
          <a:p>
            <a:pPr marL="0" indent="0" algn="ctr">
              <a:buNone/>
            </a:pPr>
            <a:r>
              <a:rPr lang="en-AU" sz="2000" b="1" dirty="0"/>
              <a:t>28th November 2024</a:t>
            </a:r>
          </a:p>
        </p:txBody>
      </p:sp>
    </p:spTree>
    <p:extLst>
      <p:ext uri="{BB962C8B-B14F-4D97-AF65-F5344CB8AC3E}">
        <p14:creationId xmlns:p14="http://schemas.microsoft.com/office/powerpoint/2010/main" val="2491403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on top of a stack of books&#10;&#10;Description automatically generated">
            <a:extLst>
              <a:ext uri="{FF2B5EF4-FFF2-40B4-BE49-F238E27FC236}">
                <a16:creationId xmlns:a16="http://schemas.microsoft.com/office/drawing/2014/main" id="{D3DE3032-B4E2-0DDE-6880-1C456F5EAB7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A756635A-47E1-AA01-4E62-FC439736A00F}"/>
              </a:ext>
            </a:extLst>
          </p:cNvPr>
          <p:cNvSpPr>
            <a:spLocks noGrp="1"/>
          </p:cNvSpPr>
          <p:nvPr>
            <p:ph type="title"/>
          </p:nvPr>
        </p:nvSpPr>
        <p:spPr>
          <a:xfrm>
            <a:off x="838200" y="2025446"/>
            <a:ext cx="3586316" cy="1671484"/>
          </a:xfrm>
          <a:solidFill>
            <a:schemeClr val="bg1">
              <a:lumMod val="95000"/>
            </a:schemeClr>
          </a:solidFill>
          <a:ln>
            <a:solidFill>
              <a:schemeClr val="tx1"/>
            </a:solidFill>
          </a:ln>
        </p:spPr>
        <p:txBody>
          <a:bodyPr>
            <a:normAutofit/>
          </a:bodyPr>
          <a:lstStyle/>
          <a:p>
            <a:pPr algn="ctr"/>
            <a:r>
              <a:rPr lang="en-AU" sz="4000" b="1" dirty="0"/>
              <a:t>Key data</a:t>
            </a:r>
          </a:p>
        </p:txBody>
      </p:sp>
    </p:spTree>
    <p:extLst>
      <p:ext uri="{BB962C8B-B14F-4D97-AF65-F5344CB8AC3E}">
        <p14:creationId xmlns:p14="http://schemas.microsoft.com/office/powerpoint/2010/main" val="396743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00">
            <a:alpha val="50000"/>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1EF26-5BC5-A57F-2A4B-7147DF187E85}"/>
              </a:ext>
            </a:extLst>
          </p:cNvPr>
          <p:cNvSpPr>
            <a:spLocks noGrp="1"/>
          </p:cNvSpPr>
          <p:nvPr>
            <p:ph type="title"/>
          </p:nvPr>
        </p:nvSpPr>
        <p:spPr>
          <a:xfrm>
            <a:off x="838200" y="365125"/>
            <a:ext cx="7263581" cy="1325563"/>
          </a:xfrm>
        </p:spPr>
        <p:txBody>
          <a:bodyPr>
            <a:normAutofit/>
          </a:bodyPr>
          <a:lstStyle/>
          <a:p>
            <a:r>
              <a:rPr lang="en-GB" sz="4000" b="1" dirty="0"/>
              <a:t>Males serving in the permanent forces</a:t>
            </a:r>
            <a:endParaRPr lang="en-AU" sz="4000" b="1" dirty="0"/>
          </a:p>
        </p:txBody>
      </p:sp>
      <p:sp>
        <p:nvSpPr>
          <p:cNvPr id="5" name="Content Placeholder 4">
            <a:extLst>
              <a:ext uri="{FF2B5EF4-FFF2-40B4-BE49-F238E27FC236}">
                <a16:creationId xmlns:a16="http://schemas.microsoft.com/office/drawing/2014/main" id="{BA6B3C64-1AC4-B404-1129-1CD892CD02B6}"/>
              </a:ext>
            </a:extLst>
          </p:cNvPr>
          <p:cNvSpPr>
            <a:spLocks noGrp="1"/>
          </p:cNvSpPr>
          <p:nvPr>
            <p:ph idx="1"/>
          </p:nvPr>
        </p:nvSpPr>
        <p:spPr>
          <a:xfrm>
            <a:off x="838200" y="1825625"/>
            <a:ext cx="7057103" cy="4351338"/>
          </a:xfrm>
        </p:spPr>
        <p:txBody>
          <a:bodyPr>
            <a:normAutofit/>
          </a:bodyPr>
          <a:lstStyle/>
          <a:p>
            <a:r>
              <a:rPr lang="en-GB" sz="2200" b="1" dirty="0"/>
              <a:t>30% more likely </a:t>
            </a:r>
            <a:r>
              <a:rPr lang="en-GB" sz="2200" dirty="0"/>
              <a:t>to die by suicide than </a:t>
            </a:r>
            <a:r>
              <a:rPr lang="en-GB" sz="2200" b="1" dirty="0"/>
              <a:t>employed</a:t>
            </a:r>
            <a:r>
              <a:rPr lang="en-GB" sz="2200" dirty="0"/>
              <a:t> Australian males (rates vary within sub-cohorts)</a:t>
            </a:r>
          </a:p>
          <a:p>
            <a:pPr lvl="1"/>
            <a:r>
              <a:rPr lang="en-GB" sz="2200" dirty="0"/>
              <a:t>combat and security roles (100% higher) – highest in Navy (150% higher)</a:t>
            </a:r>
          </a:p>
          <a:p>
            <a:pPr lvl="1"/>
            <a:r>
              <a:rPr lang="en-GB" sz="2200" dirty="0"/>
              <a:t>boatswain’s mate (426% higher) and rifleman (153% higher)</a:t>
            </a:r>
          </a:p>
          <a:p>
            <a:r>
              <a:rPr lang="en-GB" sz="2200" b="1" dirty="0"/>
              <a:t>No statistically significant difference </a:t>
            </a:r>
            <a:r>
              <a:rPr lang="en-GB" sz="2200" dirty="0"/>
              <a:t>for those with operational experience compared to Australian employed males.</a:t>
            </a:r>
          </a:p>
          <a:p>
            <a:r>
              <a:rPr lang="en-GB" sz="2200" dirty="0"/>
              <a:t>Convicted of an offence under section 26 (insubordinate conduct) - (1,239% higher)</a:t>
            </a:r>
          </a:p>
          <a:p>
            <a:endParaRPr lang="en-AU" dirty="0"/>
          </a:p>
        </p:txBody>
      </p:sp>
      <p:pic>
        <p:nvPicPr>
          <p:cNvPr id="3" name="Picture 2">
            <a:extLst>
              <a:ext uri="{FF2B5EF4-FFF2-40B4-BE49-F238E27FC236}">
                <a16:creationId xmlns:a16="http://schemas.microsoft.com/office/drawing/2014/main" id="{EA5FBD8A-4E10-4B6F-6433-E9683855121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Lst>
          </a:blip>
          <a:srcRect t="302"/>
          <a:stretch/>
        </p:blipFill>
        <p:spPr>
          <a:xfrm>
            <a:off x="7895303" y="10"/>
            <a:ext cx="429517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80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1A5786-E1E7-1F45-55E2-C32549130C4E}"/>
              </a:ext>
            </a:extLst>
          </p:cNvPr>
          <p:cNvPicPr>
            <a:picLocks noChangeAspect="1"/>
          </p:cNvPicPr>
          <p:nvPr/>
        </p:nvPicPr>
        <p:blipFill>
          <a:blip r:embed="rId3">
            <a:alphaModFix amt="50000"/>
          </a:blip>
          <a:srcRect t="50000"/>
          <a:stretch/>
        </p:blipFill>
        <p:spPr>
          <a:xfrm>
            <a:off x="0" y="4385187"/>
            <a:ext cx="12192000" cy="2472812"/>
          </a:xfrm>
          <a:prstGeom prst="rect">
            <a:avLst/>
          </a:prstGeom>
        </p:spPr>
      </p:pic>
      <p:sp>
        <p:nvSpPr>
          <p:cNvPr id="3" name="Title 2">
            <a:extLst>
              <a:ext uri="{FF2B5EF4-FFF2-40B4-BE49-F238E27FC236}">
                <a16:creationId xmlns:a16="http://schemas.microsoft.com/office/drawing/2014/main" id="{C5C17EB4-45CE-0378-62C8-76A64607207F}"/>
              </a:ext>
            </a:extLst>
          </p:cNvPr>
          <p:cNvSpPr>
            <a:spLocks noGrp="1"/>
          </p:cNvSpPr>
          <p:nvPr>
            <p:ph type="title"/>
          </p:nvPr>
        </p:nvSpPr>
        <p:spPr/>
        <p:txBody>
          <a:bodyPr>
            <a:normAutofit/>
          </a:bodyPr>
          <a:lstStyle/>
          <a:p>
            <a:r>
              <a:rPr lang="en-AU" sz="4000" b="1" dirty="0"/>
              <a:t>Males serving in the Reserve forces</a:t>
            </a:r>
            <a:endParaRPr lang="en-AU" sz="4000" dirty="0"/>
          </a:p>
        </p:txBody>
      </p:sp>
      <p:sp>
        <p:nvSpPr>
          <p:cNvPr id="4" name="Content Placeholder 3">
            <a:extLst>
              <a:ext uri="{FF2B5EF4-FFF2-40B4-BE49-F238E27FC236}">
                <a16:creationId xmlns:a16="http://schemas.microsoft.com/office/drawing/2014/main" id="{7582ED23-D2DC-2E35-B0B3-DF4027D79E30}"/>
              </a:ext>
            </a:extLst>
          </p:cNvPr>
          <p:cNvSpPr>
            <a:spLocks noGrp="1"/>
          </p:cNvSpPr>
          <p:nvPr>
            <p:ph idx="1"/>
          </p:nvPr>
        </p:nvSpPr>
        <p:spPr>
          <a:xfrm>
            <a:off x="838200" y="1825625"/>
            <a:ext cx="10515600" cy="858581"/>
          </a:xfrm>
        </p:spPr>
        <p:txBody>
          <a:bodyPr>
            <a:normAutofit/>
          </a:bodyPr>
          <a:lstStyle/>
          <a:p>
            <a:r>
              <a:rPr lang="en-GB" sz="2000" b="1" dirty="0"/>
              <a:t>62% less likely </a:t>
            </a:r>
            <a:r>
              <a:rPr lang="en-GB" sz="2000" dirty="0"/>
              <a:t>to die by suicide than Australian males. </a:t>
            </a:r>
          </a:p>
          <a:p>
            <a:pPr marL="0" indent="0">
              <a:buNone/>
            </a:pPr>
            <a:endParaRPr lang="en-AU" dirty="0"/>
          </a:p>
        </p:txBody>
      </p:sp>
    </p:spTree>
    <p:extLst>
      <p:ext uri="{BB962C8B-B14F-4D97-AF65-F5344CB8AC3E}">
        <p14:creationId xmlns:p14="http://schemas.microsoft.com/office/powerpoint/2010/main" val="1950267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66">
            <a:alpha val="50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7E482F7-925E-BB12-0B53-6C2280F3D3D9}"/>
              </a:ext>
            </a:extLst>
          </p:cNvPr>
          <p:cNvSpPr>
            <a:spLocks noGrp="1"/>
          </p:cNvSpPr>
          <p:nvPr>
            <p:ph type="title"/>
          </p:nvPr>
        </p:nvSpPr>
        <p:spPr>
          <a:xfrm>
            <a:off x="285134" y="365126"/>
            <a:ext cx="6722217" cy="972062"/>
          </a:xfrm>
        </p:spPr>
        <p:txBody>
          <a:bodyPr>
            <a:normAutofit fontScale="90000"/>
          </a:bodyPr>
          <a:lstStyle/>
          <a:p>
            <a:r>
              <a:rPr lang="en-GB" sz="4000" b="1" dirty="0"/>
              <a:t>Ex-serving males who served in permanent forces </a:t>
            </a:r>
            <a:endParaRPr lang="en-AU" sz="4000" b="1" dirty="0"/>
          </a:p>
        </p:txBody>
      </p:sp>
      <p:sp>
        <p:nvSpPr>
          <p:cNvPr id="5" name="Content Placeholder 4">
            <a:extLst>
              <a:ext uri="{FF2B5EF4-FFF2-40B4-BE49-F238E27FC236}">
                <a16:creationId xmlns:a16="http://schemas.microsoft.com/office/drawing/2014/main" id="{6BD6774B-DAED-D658-305A-2FC7BE383737}"/>
              </a:ext>
            </a:extLst>
          </p:cNvPr>
          <p:cNvSpPr>
            <a:spLocks noGrp="1"/>
          </p:cNvSpPr>
          <p:nvPr>
            <p:ph idx="1"/>
          </p:nvPr>
        </p:nvSpPr>
        <p:spPr>
          <a:xfrm>
            <a:off x="373625" y="1445342"/>
            <a:ext cx="6897507" cy="5181600"/>
          </a:xfrm>
        </p:spPr>
        <p:txBody>
          <a:bodyPr>
            <a:noAutofit/>
          </a:bodyPr>
          <a:lstStyle/>
          <a:p>
            <a:r>
              <a:rPr lang="en-GB" sz="2000" b="1" dirty="0"/>
              <a:t>37% more likely </a:t>
            </a:r>
            <a:r>
              <a:rPr lang="en-GB" sz="2000" dirty="0"/>
              <a:t>to die by suicide than Australian males </a:t>
            </a:r>
          </a:p>
          <a:p>
            <a:pPr lvl="1"/>
            <a:r>
              <a:rPr lang="en-GB" sz="1800" dirty="0"/>
              <a:t>Army combat and security roles (112% higher) </a:t>
            </a:r>
          </a:p>
          <a:p>
            <a:pPr lvl="1"/>
            <a:r>
              <a:rPr lang="en-GB" sz="1800" dirty="0"/>
              <a:t>logistics roles (69% higher) </a:t>
            </a:r>
          </a:p>
          <a:p>
            <a:pPr lvl="1"/>
            <a:r>
              <a:rPr lang="en-GB" sz="1800" dirty="0"/>
              <a:t>medical technician (515%) </a:t>
            </a:r>
          </a:p>
          <a:p>
            <a:pPr lvl="1"/>
            <a:r>
              <a:rPr lang="en-GB" sz="1800" dirty="0"/>
              <a:t>commando (364% higher)</a:t>
            </a:r>
          </a:p>
          <a:p>
            <a:pPr lvl="1"/>
            <a:r>
              <a:rPr lang="en-GB" sz="1800" dirty="0"/>
              <a:t>maritime logistics chef (174% higher)</a:t>
            </a:r>
          </a:p>
          <a:p>
            <a:pPr lvl="1"/>
            <a:r>
              <a:rPr lang="en-GB" sz="1800" dirty="0"/>
              <a:t>rifleman (120% higher)  </a:t>
            </a:r>
          </a:p>
          <a:p>
            <a:pPr lvl="1"/>
            <a:r>
              <a:rPr lang="en-GB" sz="1800" dirty="0"/>
              <a:t>artillery gunner (117% higher)</a:t>
            </a:r>
          </a:p>
          <a:p>
            <a:r>
              <a:rPr lang="en-GB" sz="2000" dirty="0"/>
              <a:t>Enlisted aged 16 or 17 (27% higher) or 30 to 34 (84% higher)</a:t>
            </a:r>
          </a:p>
          <a:p>
            <a:r>
              <a:rPr lang="en-GB" sz="2000" dirty="0"/>
              <a:t>Separated during initial training in Army (132% higher)  </a:t>
            </a:r>
          </a:p>
          <a:p>
            <a:r>
              <a:rPr lang="en-GB" sz="2000" dirty="0"/>
              <a:t>Warlike operational service (55% higher) or non-warlike operational experience (67% higher) </a:t>
            </a:r>
          </a:p>
        </p:txBody>
      </p:sp>
      <p:pic>
        <p:nvPicPr>
          <p:cNvPr id="3" name="Picture 2">
            <a:extLst>
              <a:ext uri="{FF2B5EF4-FFF2-40B4-BE49-F238E27FC236}">
                <a16:creationId xmlns:a16="http://schemas.microsoft.com/office/drawing/2014/main" id="{E243CB85-D472-5E43-F280-41C431CDE6F7}"/>
              </a:ext>
            </a:extLst>
          </p:cNvPr>
          <p:cNvPicPr>
            <a:picLocks noChangeAspect="1"/>
          </p:cNvPicPr>
          <p:nvPr/>
        </p:nvPicPr>
        <p:blipFill>
          <a:blip r:embed="rId3">
            <a:alphaModFix amt="70000"/>
          </a:blip>
          <a:srcRect l="7062" r="5992"/>
          <a:stretch/>
        </p:blipFill>
        <p:spPr>
          <a:xfrm>
            <a:off x="7010400" y="10"/>
            <a:ext cx="51816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8229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7C718-362B-6DE3-EA7F-E341BB072942}"/>
              </a:ext>
            </a:extLst>
          </p:cNvPr>
          <p:cNvSpPr>
            <a:spLocks noGrp="1"/>
          </p:cNvSpPr>
          <p:nvPr>
            <p:ph type="title"/>
          </p:nvPr>
        </p:nvSpPr>
        <p:spPr>
          <a:xfrm>
            <a:off x="4552335" y="716096"/>
            <a:ext cx="7511847" cy="1090669"/>
          </a:xfrm>
        </p:spPr>
        <p:txBody>
          <a:bodyPr anchor="b">
            <a:normAutofit fontScale="90000"/>
          </a:bodyPr>
          <a:lstStyle/>
          <a:p>
            <a:r>
              <a:rPr lang="en-GB" sz="4000" b="1" dirty="0"/>
              <a:t>Ex-serving males who served in permanent forces </a:t>
            </a:r>
            <a:endParaRPr lang="en-AU" sz="4000" b="1" dirty="0"/>
          </a:p>
        </p:txBody>
      </p:sp>
      <p:pic>
        <p:nvPicPr>
          <p:cNvPr id="2" name="Picture 1">
            <a:extLst>
              <a:ext uri="{FF2B5EF4-FFF2-40B4-BE49-F238E27FC236}">
                <a16:creationId xmlns:a16="http://schemas.microsoft.com/office/drawing/2014/main" id="{CDECF0C1-1AF9-0D98-41E0-6011D634F74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25135" r="19865" b="1"/>
          <a:stretch/>
        </p:blipFill>
        <p:spPr>
          <a:xfrm>
            <a:off x="505419" y="554151"/>
            <a:ext cx="3869936"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Content Placeholder 3">
            <a:extLst>
              <a:ext uri="{FF2B5EF4-FFF2-40B4-BE49-F238E27FC236}">
                <a16:creationId xmlns:a16="http://schemas.microsoft.com/office/drawing/2014/main" id="{F29DECEC-A6EE-266F-6AC4-92CEF338EB82}"/>
              </a:ext>
            </a:extLst>
          </p:cNvPr>
          <p:cNvSpPr>
            <a:spLocks noGrp="1"/>
          </p:cNvSpPr>
          <p:nvPr>
            <p:ph idx="1"/>
          </p:nvPr>
        </p:nvSpPr>
        <p:spPr>
          <a:xfrm>
            <a:off x="4552335" y="2324559"/>
            <a:ext cx="7511846" cy="4430202"/>
          </a:xfrm>
        </p:spPr>
        <p:txBody>
          <a:bodyPr anchor="t">
            <a:noAutofit/>
          </a:bodyPr>
          <a:lstStyle/>
          <a:p>
            <a:pPr marL="0" indent="0">
              <a:lnSpc>
                <a:spcPct val="80000"/>
              </a:lnSpc>
              <a:buNone/>
            </a:pPr>
            <a:r>
              <a:rPr lang="en-GB" sz="2000" dirty="0">
                <a:solidFill>
                  <a:schemeClr val="tx1">
                    <a:alpha val="80000"/>
                  </a:schemeClr>
                </a:solidFill>
              </a:rPr>
              <a:t>Higher rates of suicide are associated with: </a:t>
            </a:r>
          </a:p>
          <a:p>
            <a:pPr>
              <a:lnSpc>
                <a:spcPct val="80000"/>
              </a:lnSpc>
            </a:pPr>
            <a:r>
              <a:rPr lang="en-GB" sz="2000" dirty="0">
                <a:solidFill>
                  <a:schemeClr val="tx1">
                    <a:alpha val="80000"/>
                  </a:schemeClr>
                </a:solidFill>
              </a:rPr>
              <a:t>suffered select injuries (reported in the Defence WHS system)  - ‘falls, trips and slips’ (317% higher) and  ‘motion’ (358% higher) </a:t>
            </a:r>
          </a:p>
          <a:p>
            <a:pPr>
              <a:lnSpc>
                <a:spcPct val="80000"/>
              </a:lnSpc>
            </a:pPr>
            <a:r>
              <a:rPr lang="en-GB" sz="2000" dirty="0">
                <a:solidFill>
                  <a:schemeClr val="tx1">
                    <a:alpha val="80000"/>
                  </a:schemeClr>
                </a:solidFill>
              </a:rPr>
              <a:t>suffered a mental disorder during service (reported in the Defence WHS system)  (640% higher)</a:t>
            </a:r>
          </a:p>
          <a:p>
            <a:pPr>
              <a:lnSpc>
                <a:spcPct val="80000"/>
              </a:lnSpc>
            </a:pPr>
            <a:r>
              <a:rPr lang="en-GB" sz="2000" dirty="0"/>
              <a:t>separated involuntarily for medical reasons (202% higher) or ‘retention-not-in-service-interest’ (187% higher)</a:t>
            </a:r>
          </a:p>
          <a:p>
            <a:pPr>
              <a:lnSpc>
                <a:spcPct val="80000"/>
              </a:lnSpc>
            </a:pPr>
            <a:r>
              <a:rPr lang="en-GB" sz="2000" dirty="0">
                <a:solidFill>
                  <a:schemeClr val="tx1">
                    <a:alpha val="80000"/>
                  </a:schemeClr>
                </a:solidFill>
              </a:rPr>
              <a:t>convicted of non-compliance, unsatisfactory conduct or unauthorised absence offences</a:t>
            </a:r>
          </a:p>
          <a:p>
            <a:pPr lvl="1">
              <a:lnSpc>
                <a:spcPct val="80000"/>
              </a:lnSpc>
            </a:pPr>
            <a:r>
              <a:rPr lang="en-GB" sz="2000" dirty="0">
                <a:solidFill>
                  <a:schemeClr val="tx1">
                    <a:alpha val="80000"/>
                  </a:schemeClr>
                </a:solidFill>
              </a:rPr>
              <a:t>convicted of an offence under the DFDA by a summary authority e.g. section 60 (prejudicial conduct) (1144% higher) </a:t>
            </a:r>
            <a:endParaRPr lang="en-AU" sz="2000" dirty="0">
              <a:solidFill>
                <a:schemeClr val="tx1">
                  <a:alpha val="80000"/>
                </a:schemeClr>
              </a:solidFill>
            </a:endParaRPr>
          </a:p>
          <a:p>
            <a:pPr lvl="1">
              <a:lnSpc>
                <a:spcPct val="80000"/>
              </a:lnSpc>
            </a:pPr>
            <a:endParaRPr lang="en-GB" sz="2000" dirty="0">
              <a:solidFill>
                <a:schemeClr val="tx1">
                  <a:alpha val="80000"/>
                </a:schemeClr>
              </a:solidFill>
            </a:endParaRPr>
          </a:p>
        </p:txBody>
      </p:sp>
    </p:spTree>
    <p:extLst>
      <p:ext uri="{BB962C8B-B14F-4D97-AF65-F5344CB8AC3E}">
        <p14:creationId xmlns:p14="http://schemas.microsoft.com/office/powerpoint/2010/main" val="925946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157958-1F25-479B-F1D8-65B84E9D9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 b="37312"/>
          <a:stretch/>
        </p:blipFill>
        <p:spPr bwMode="auto">
          <a:xfrm>
            <a:off x="0" y="4218039"/>
            <a:ext cx="12191999" cy="26399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01B7E4-C4DF-5DBE-378D-586B2069E296}"/>
              </a:ext>
            </a:extLst>
          </p:cNvPr>
          <p:cNvSpPr>
            <a:spLocks noGrp="1"/>
          </p:cNvSpPr>
          <p:nvPr>
            <p:ph type="title"/>
          </p:nvPr>
        </p:nvSpPr>
        <p:spPr/>
        <p:txBody>
          <a:bodyPr>
            <a:normAutofit/>
          </a:bodyPr>
          <a:lstStyle/>
          <a:p>
            <a:r>
              <a:rPr lang="en-AU" sz="4000" b="1" dirty="0"/>
              <a:t>Ex-serving males who served solely in the reserves</a:t>
            </a:r>
          </a:p>
        </p:txBody>
      </p:sp>
      <p:sp>
        <p:nvSpPr>
          <p:cNvPr id="3" name="Content Placeholder 2">
            <a:extLst>
              <a:ext uri="{FF2B5EF4-FFF2-40B4-BE49-F238E27FC236}">
                <a16:creationId xmlns:a16="http://schemas.microsoft.com/office/drawing/2014/main" id="{6451E5EB-A964-7CE5-5795-FA2B6FAB37A2}"/>
              </a:ext>
            </a:extLst>
          </p:cNvPr>
          <p:cNvSpPr>
            <a:spLocks noGrp="1"/>
          </p:cNvSpPr>
          <p:nvPr>
            <p:ph idx="1"/>
          </p:nvPr>
        </p:nvSpPr>
        <p:spPr/>
        <p:txBody>
          <a:bodyPr>
            <a:normAutofit/>
          </a:bodyPr>
          <a:lstStyle/>
          <a:p>
            <a:r>
              <a:rPr lang="en-GB" sz="2000" dirty="0"/>
              <a:t>Suicide rate </a:t>
            </a:r>
            <a:r>
              <a:rPr lang="en-GB" sz="2000" b="1" dirty="0"/>
              <a:t>similar</a:t>
            </a:r>
            <a:r>
              <a:rPr lang="en-GB" sz="2000" dirty="0"/>
              <a:t> to that of Australian males</a:t>
            </a:r>
            <a:endParaRPr lang="en-AU" sz="2000" dirty="0"/>
          </a:p>
        </p:txBody>
      </p:sp>
    </p:spTree>
    <p:extLst>
      <p:ext uri="{BB962C8B-B14F-4D97-AF65-F5344CB8AC3E}">
        <p14:creationId xmlns:p14="http://schemas.microsoft.com/office/powerpoint/2010/main" val="355646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5B40187F-B714-FEBC-81E2-422DD4F84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AE372-22DC-4927-CD4C-5B4AD373D039}"/>
              </a:ext>
            </a:extLst>
          </p:cNvPr>
          <p:cNvSpPr>
            <a:spLocks noGrp="1"/>
          </p:cNvSpPr>
          <p:nvPr>
            <p:ph type="title"/>
          </p:nvPr>
        </p:nvSpPr>
        <p:spPr>
          <a:xfrm>
            <a:off x="3844413" y="108155"/>
            <a:ext cx="8219768" cy="1052051"/>
          </a:xfrm>
        </p:spPr>
        <p:txBody>
          <a:bodyPr>
            <a:noAutofit/>
          </a:bodyPr>
          <a:lstStyle/>
          <a:p>
            <a:r>
              <a:rPr lang="en-AU" sz="4000" b="1" dirty="0"/>
              <a:t>Ex-serving females who served in the permanent forces </a:t>
            </a:r>
          </a:p>
        </p:txBody>
      </p:sp>
      <p:sp>
        <p:nvSpPr>
          <p:cNvPr id="4" name="Content Placeholder 3">
            <a:extLst>
              <a:ext uri="{FF2B5EF4-FFF2-40B4-BE49-F238E27FC236}">
                <a16:creationId xmlns:a16="http://schemas.microsoft.com/office/drawing/2014/main" id="{1533EC48-FB95-B810-2B75-8D055BDC6E44}"/>
              </a:ext>
            </a:extLst>
          </p:cNvPr>
          <p:cNvSpPr>
            <a:spLocks noGrp="1"/>
          </p:cNvSpPr>
          <p:nvPr>
            <p:ph idx="1"/>
          </p:nvPr>
        </p:nvSpPr>
        <p:spPr>
          <a:xfrm>
            <a:off x="3844413" y="1238866"/>
            <a:ext cx="8347588" cy="5619134"/>
          </a:xfrm>
        </p:spPr>
        <p:txBody>
          <a:bodyPr>
            <a:normAutofit/>
          </a:bodyPr>
          <a:lstStyle/>
          <a:p>
            <a:r>
              <a:rPr lang="en-GB" sz="2000" b="1" dirty="0"/>
              <a:t>110% more likely </a:t>
            </a:r>
            <a:r>
              <a:rPr lang="en-GB" sz="2000" dirty="0"/>
              <a:t>to die by suicide than Australian females</a:t>
            </a:r>
          </a:p>
          <a:p>
            <a:pPr lvl="1"/>
            <a:r>
              <a:rPr lang="en-GB" sz="2000" dirty="0"/>
              <a:t>combat and security roles (452% higher)</a:t>
            </a:r>
          </a:p>
          <a:p>
            <a:pPr lvl="1"/>
            <a:r>
              <a:rPr lang="en-GB" sz="2000" dirty="0"/>
              <a:t>health roles (212% higher)</a:t>
            </a:r>
          </a:p>
          <a:p>
            <a:pPr lvl="1"/>
            <a:r>
              <a:rPr lang="en-GB" sz="2000" dirty="0"/>
              <a:t>logistics roles (263% higher) </a:t>
            </a:r>
          </a:p>
          <a:p>
            <a:r>
              <a:rPr lang="en-GB" sz="2000" dirty="0"/>
              <a:t>enlisted as a minor (88% higher) or aged 25 to 29 (257% higher) </a:t>
            </a:r>
          </a:p>
          <a:p>
            <a:r>
              <a:rPr lang="en-GB" sz="2000" dirty="0"/>
              <a:t>suffered a serious injury or illness during service (reported in the Defence WHS system)  </a:t>
            </a:r>
          </a:p>
          <a:p>
            <a:pPr lvl="2"/>
            <a:r>
              <a:rPr lang="en-GB" dirty="0"/>
              <a:t>falls, trips and slips’ (721% higher) </a:t>
            </a:r>
          </a:p>
          <a:p>
            <a:pPr lvl="2"/>
            <a:r>
              <a:rPr lang="en-GB" dirty="0"/>
              <a:t>traumatic joint, ligament, muscle or tendon injury (578% higher) </a:t>
            </a:r>
          </a:p>
          <a:p>
            <a:r>
              <a:rPr lang="en-GB" sz="2000" dirty="0"/>
              <a:t>faced trial for an offence under the DFDA during service (354% higher) </a:t>
            </a:r>
          </a:p>
          <a:p>
            <a:r>
              <a:rPr lang="en-GB" sz="2000" dirty="0"/>
              <a:t>separated during initial training in Other ranks (433% higher)</a:t>
            </a:r>
          </a:p>
          <a:p>
            <a:r>
              <a:rPr lang="en-GB" sz="2000" dirty="0"/>
              <a:t>separated involuntarily for medical reasons (388% higher) or ‘retention-not-in-service-interest’ (245% higher)</a:t>
            </a:r>
          </a:p>
          <a:p>
            <a:pPr marL="0" indent="0">
              <a:buNone/>
            </a:pPr>
            <a:endParaRPr lang="en-AU" dirty="0"/>
          </a:p>
        </p:txBody>
      </p:sp>
      <p:pic>
        <p:nvPicPr>
          <p:cNvPr id="6" name="Picture 5">
            <a:extLst>
              <a:ext uri="{FF2B5EF4-FFF2-40B4-BE49-F238E27FC236}">
                <a16:creationId xmlns:a16="http://schemas.microsoft.com/office/drawing/2014/main" id="{3D9B13D6-50AB-D76B-2781-BC3CD4DFB3BB}"/>
              </a:ext>
            </a:extLst>
          </p:cNvPr>
          <p:cNvPicPr>
            <a:picLocks noChangeAspect="1"/>
          </p:cNvPicPr>
          <p:nvPr/>
        </p:nvPicPr>
        <p:blipFill>
          <a:blip r:embed="rId3"/>
          <a:stretch>
            <a:fillRect/>
          </a:stretch>
        </p:blipFill>
        <p:spPr>
          <a:xfrm>
            <a:off x="0" y="0"/>
            <a:ext cx="3844413" cy="6858000"/>
          </a:xfrm>
          <a:prstGeom prst="rect">
            <a:avLst/>
          </a:prstGeom>
        </p:spPr>
      </p:pic>
    </p:spTree>
    <p:extLst>
      <p:ext uri="{BB962C8B-B14F-4D97-AF65-F5344CB8AC3E}">
        <p14:creationId xmlns:p14="http://schemas.microsoft.com/office/powerpoint/2010/main" val="300355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C126F-1D79-63DB-8C69-C3F77E09F896}"/>
              </a:ext>
            </a:extLst>
          </p:cNvPr>
          <p:cNvSpPr>
            <a:spLocks noGrp="1"/>
          </p:cNvSpPr>
          <p:nvPr>
            <p:ph type="title"/>
          </p:nvPr>
        </p:nvSpPr>
        <p:spPr>
          <a:xfrm>
            <a:off x="6065153" y="467271"/>
            <a:ext cx="5704093" cy="1345799"/>
          </a:xfrm>
        </p:spPr>
        <p:txBody>
          <a:bodyPr anchor="b">
            <a:normAutofit fontScale="90000"/>
          </a:bodyPr>
          <a:lstStyle/>
          <a:p>
            <a:r>
              <a:rPr lang="en-AU" sz="4000" b="1" dirty="0"/>
              <a:t>Ex-serving females who served solely in the reserves</a:t>
            </a:r>
          </a:p>
        </p:txBody>
      </p:sp>
      <p:sp>
        <p:nvSpPr>
          <p:cNvPr id="1035" name="Oval 103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men in the ADF experience gendered disadvantages, a study finds. Picture: Glenn Campbell">
            <a:extLst>
              <a:ext uri="{FF2B5EF4-FFF2-40B4-BE49-F238E27FC236}">
                <a16:creationId xmlns:a16="http://schemas.microsoft.com/office/drawing/2014/main" id="{D23088F6-6C6C-6186-0E42-85FFCB2D49B3}"/>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l="27347" r="16404" b="1"/>
          <a:stretch/>
        </p:blipFill>
        <p:spPr bwMode="auto">
          <a:xfrm>
            <a:off x="505418" y="554151"/>
            <a:ext cx="4636853"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3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030" name="Content Placeholder 1029">
            <a:extLst>
              <a:ext uri="{FF2B5EF4-FFF2-40B4-BE49-F238E27FC236}">
                <a16:creationId xmlns:a16="http://schemas.microsoft.com/office/drawing/2014/main" id="{47067801-0AE0-99E3-8661-31F6178A1B3C}"/>
              </a:ext>
            </a:extLst>
          </p:cNvPr>
          <p:cNvSpPr>
            <a:spLocks noGrp="1"/>
          </p:cNvSpPr>
          <p:nvPr>
            <p:ph idx="1"/>
          </p:nvPr>
        </p:nvSpPr>
        <p:spPr>
          <a:xfrm>
            <a:off x="6147818" y="2374729"/>
            <a:ext cx="5438341" cy="3529961"/>
          </a:xfrm>
        </p:spPr>
        <p:txBody>
          <a:bodyPr anchor="t">
            <a:normAutofit/>
          </a:bodyPr>
          <a:lstStyle/>
          <a:p>
            <a:r>
              <a:rPr lang="en-GB" sz="2000" b="1" dirty="0"/>
              <a:t>89% more likely </a:t>
            </a:r>
            <a:r>
              <a:rPr lang="en-GB" sz="2000" dirty="0"/>
              <a:t>to die by suicide than Australian females</a:t>
            </a:r>
          </a:p>
          <a:p>
            <a:pPr lvl="1"/>
            <a:r>
              <a:rPr lang="en-GB" sz="2000" dirty="0"/>
              <a:t>enlisted as a minor (189% higher)</a:t>
            </a:r>
            <a:endParaRPr lang="en-AU" sz="2000" dirty="0"/>
          </a:p>
          <a:p>
            <a:pPr lvl="1"/>
            <a:r>
              <a:rPr lang="en-GB" sz="2000" dirty="0"/>
              <a:t>separated during Army soldier initial training  (225% higher)</a:t>
            </a:r>
          </a:p>
          <a:p>
            <a:pPr marL="0" indent="0">
              <a:buNone/>
            </a:pPr>
            <a:endParaRPr lang="en-US" sz="2000" dirty="0">
              <a:solidFill>
                <a:schemeClr val="tx1">
                  <a:alpha val="80000"/>
                </a:schemeClr>
              </a:solidFill>
            </a:endParaRPr>
          </a:p>
        </p:txBody>
      </p:sp>
      <p:sp>
        <p:nvSpPr>
          <p:cNvPr id="104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58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2744E-F9AB-FAE2-CFD2-A780CD9FD19D}"/>
              </a:ext>
            </a:extLst>
          </p:cNvPr>
          <p:cNvSpPr>
            <a:spLocks noGrp="1"/>
          </p:cNvSpPr>
          <p:nvPr>
            <p:ph type="title"/>
          </p:nvPr>
        </p:nvSpPr>
        <p:spPr>
          <a:xfrm>
            <a:off x="6803409" y="762001"/>
            <a:ext cx="4156512" cy="1708244"/>
          </a:xfrm>
        </p:spPr>
        <p:txBody>
          <a:bodyPr anchor="ctr">
            <a:normAutofit/>
          </a:bodyPr>
          <a:lstStyle/>
          <a:p>
            <a:r>
              <a:rPr lang="en-AU" sz="4000" b="1" dirty="0"/>
              <a:t>Summary</a:t>
            </a:r>
          </a:p>
        </p:txBody>
      </p:sp>
      <p:pic>
        <p:nvPicPr>
          <p:cNvPr id="5" name="Picture 4" descr="Desk with productivity items">
            <a:extLst>
              <a:ext uri="{FF2B5EF4-FFF2-40B4-BE49-F238E27FC236}">
                <a16:creationId xmlns:a16="http://schemas.microsoft.com/office/drawing/2014/main" id="{A42A8414-8766-EF94-93B4-70681076880F}"/>
              </a:ext>
            </a:extLst>
          </p:cNvPr>
          <p:cNvPicPr>
            <a:picLocks noChangeAspect="1"/>
          </p:cNvPicPr>
          <p:nvPr/>
        </p:nvPicPr>
        <p:blipFill>
          <a:blip r:embed="rId3"/>
          <a:srcRect l="27958" r="12708"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B7493C60-4EDD-528E-89D7-F64C41059E21}"/>
              </a:ext>
            </a:extLst>
          </p:cNvPr>
          <p:cNvSpPr>
            <a:spLocks noGrp="1"/>
          </p:cNvSpPr>
          <p:nvPr>
            <p:ph idx="1"/>
          </p:nvPr>
        </p:nvSpPr>
        <p:spPr>
          <a:xfrm>
            <a:off x="6400800" y="1809135"/>
            <a:ext cx="4559121" cy="4430945"/>
          </a:xfrm>
        </p:spPr>
        <p:txBody>
          <a:bodyPr anchor="ctr">
            <a:normAutofit/>
          </a:bodyPr>
          <a:lstStyle/>
          <a:p>
            <a:r>
              <a:rPr lang="en-AU" sz="2000" dirty="0"/>
              <a:t>Broad range of risk factors</a:t>
            </a:r>
          </a:p>
          <a:p>
            <a:r>
              <a:rPr lang="en-AU" sz="2000" u="sng" dirty="0"/>
              <a:t>Not</a:t>
            </a:r>
            <a:r>
              <a:rPr lang="en-AU" sz="2000" dirty="0"/>
              <a:t> just related to trauma from deployment</a:t>
            </a:r>
          </a:p>
          <a:p>
            <a:r>
              <a:rPr lang="en-AU" sz="2000" dirty="0"/>
              <a:t>Potential cumulative organisational stressors</a:t>
            </a:r>
          </a:p>
          <a:p>
            <a:r>
              <a:rPr lang="en-AU" sz="2000" dirty="0"/>
              <a:t>Long-term impact</a:t>
            </a:r>
          </a:p>
          <a:p>
            <a:r>
              <a:rPr lang="en-AU" sz="2000" dirty="0"/>
              <a:t>Opportunity to better explore the identified high-risk cohorts to develop tailored interventions to reduce risk</a:t>
            </a:r>
          </a:p>
        </p:txBody>
      </p:sp>
    </p:spTree>
    <p:extLst>
      <p:ext uri="{BB962C8B-B14F-4D97-AF65-F5344CB8AC3E}">
        <p14:creationId xmlns:p14="http://schemas.microsoft.com/office/powerpoint/2010/main" val="45557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0FF849-3E35-FE2E-5A7C-F83C26BF001D}"/>
              </a:ext>
            </a:extLst>
          </p:cNvPr>
          <p:cNvPicPr>
            <a:picLocks noChangeAspect="1"/>
          </p:cNvPicPr>
          <p:nvPr/>
        </p:nvPicPr>
        <p:blipFill>
          <a:blip r:embed="rId3">
            <a:duotone>
              <a:schemeClr val="bg2">
                <a:shade val="45000"/>
                <a:satMod val="135000"/>
              </a:schemeClr>
              <a:prstClr val="white"/>
            </a:duotone>
          </a:blip>
          <a:srcRect t="15413"/>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C35A1-669A-F13D-98B6-6AE4D7A81292}"/>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b="1" dirty="0"/>
              <a:t>Key recommendations</a:t>
            </a:r>
          </a:p>
        </p:txBody>
      </p:sp>
      <p:graphicFrame>
        <p:nvGraphicFramePr>
          <p:cNvPr id="6" name="Content Placeholder 3">
            <a:extLst>
              <a:ext uri="{FF2B5EF4-FFF2-40B4-BE49-F238E27FC236}">
                <a16:creationId xmlns:a16="http://schemas.microsoft.com/office/drawing/2014/main" id="{72704A4C-0DF9-3846-A172-95A5B176ABE8}"/>
              </a:ext>
            </a:extLst>
          </p:cNvPr>
          <p:cNvGraphicFramePr>
            <a:graphicFrameLocks noGrp="1"/>
          </p:cNvGraphicFramePr>
          <p:nvPr>
            <p:ph idx="1"/>
            <p:extLst>
              <p:ext uri="{D42A27DB-BD31-4B8C-83A1-F6EECF244321}">
                <p14:modId xmlns:p14="http://schemas.microsoft.com/office/powerpoint/2010/main" val="4712499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379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CCF7-1EDD-F28F-7BDD-EF950C426FEC}"/>
              </a:ext>
            </a:extLst>
          </p:cNvPr>
          <p:cNvSpPr>
            <a:spLocks noGrp="1"/>
          </p:cNvSpPr>
          <p:nvPr>
            <p:ph type="title"/>
          </p:nvPr>
        </p:nvSpPr>
        <p:spPr/>
        <p:txBody>
          <a:bodyPr/>
          <a:lstStyle/>
          <a:p>
            <a:r>
              <a:rPr lang="en-AU" dirty="0"/>
              <a:t>Commencement and completion of DVSRC</a:t>
            </a:r>
          </a:p>
        </p:txBody>
      </p:sp>
      <p:sp>
        <p:nvSpPr>
          <p:cNvPr id="3" name="Content Placeholder 2">
            <a:extLst>
              <a:ext uri="{FF2B5EF4-FFF2-40B4-BE49-F238E27FC236}">
                <a16:creationId xmlns:a16="http://schemas.microsoft.com/office/drawing/2014/main" id="{BCA233A4-00A4-86F5-55F8-2D9E0CC5C8E2}"/>
              </a:ext>
            </a:extLst>
          </p:cNvPr>
          <p:cNvSpPr>
            <a:spLocks noGrp="1"/>
          </p:cNvSpPr>
          <p:nvPr>
            <p:ph idx="1"/>
          </p:nvPr>
        </p:nvSpPr>
        <p:spPr/>
        <p:txBody>
          <a:bodyPr/>
          <a:lstStyle/>
          <a:p>
            <a:r>
              <a:rPr lang="en-AU" dirty="0"/>
              <a:t>Commenced 8/7/2021</a:t>
            </a:r>
          </a:p>
          <a:p>
            <a:r>
              <a:rPr lang="en-AU" dirty="0"/>
              <a:t>Completed 9/9/2024</a:t>
            </a:r>
          </a:p>
          <a:p>
            <a:r>
              <a:rPr lang="en-AU" dirty="0"/>
              <a:t>Methodology</a:t>
            </a:r>
          </a:p>
          <a:p>
            <a:endParaRPr lang="en-AU" dirty="0"/>
          </a:p>
        </p:txBody>
      </p:sp>
      <p:pic>
        <p:nvPicPr>
          <p:cNvPr id="4" name="Picture 3" descr="White pillars">
            <a:extLst>
              <a:ext uri="{FF2B5EF4-FFF2-40B4-BE49-F238E27FC236}">
                <a16:creationId xmlns:a16="http://schemas.microsoft.com/office/drawing/2014/main" id="{8C29CF94-E5F1-3212-C2E9-6023F51193E7}"/>
              </a:ext>
            </a:extLst>
          </p:cNvPr>
          <p:cNvPicPr>
            <a:picLocks noChangeAspect="1"/>
          </p:cNvPicPr>
          <p:nvPr/>
        </p:nvPicPr>
        <p:blipFill>
          <a:blip r:embed="rId3"/>
          <a:srcRect t="15730"/>
          <a:stretch/>
        </p:blipFill>
        <p:spPr>
          <a:xfrm>
            <a:off x="-3" y="0"/>
            <a:ext cx="12191980" cy="6857990"/>
          </a:xfrm>
          <a:prstGeom prst="rect">
            <a:avLst/>
          </a:prstGeom>
        </p:spPr>
      </p:pic>
      <p:sp>
        <p:nvSpPr>
          <p:cNvPr id="5" name="TextBox 4">
            <a:extLst>
              <a:ext uri="{FF2B5EF4-FFF2-40B4-BE49-F238E27FC236}">
                <a16:creationId xmlns:a16="http://schemas.microsoft.com/office/drawing/2014/main" id="{CFBECB2A-25BE-3B9C-2A70-93EA7351DD53}"/>
              </a:ext>
            </a:extLst>
          </p:cNvPr>
          <p:cNvSpPr txBox="1"/>
          <p:nvPr/>
        </p:nvSpPr>
        <p:spPr>
          <a:xfrm>
            <a:off x="250724" y="226142"/>
            <a:ext cx="11253018" cy="707886"/>
          </a:xfrm>
          <a:prstGeom prst="rect">
            <a:avLst/>
          </a:prstGeom>
          <a:solidFill>
            <a:schemeClr val="tx2">
              <a:lumMod val="10000"/>
              <a:lumOff val="90000"/>
            </a:schemeClr>
          </a:solidFill>
          <a:ln>
            <a:solidFill>
              <a:schemeClr val="tx1"/>
            </a:solidFill>
          </a:ln>
        </p:spPr>
        <p:txBody>
          <a:bodyPr wrap="square" rtlCol="0">
            <a:spAutoFit/>
          </a:bodyPr>
          <a:lstStyle/>
          <a:p>
            <a:r>
              <a:rPr lang="en-AU" sz="2000" dirty="0"/>
              <a:t>The Royal Commission into Defence and Veteran Suicide (DVSRC) ran for 3 years from </a:t>
            </a:r>
            <a:r>
              <a:rPr lang="en-AU" sz="2000" dirty="0">
                <a:effectLst>
                  <a:outerShdw blurRad="50800" dist="38100" algn="l" rotWithShape="0">
                    <a:prstClr val="black">
                      <a:alpha val="40000"/>
                    </a:prstClr>
                  </a:outerShdw>
                </a:effectLst>
              </a:rPr>
              <a:t>8 July 2021 to 9 September 2024. </a:t>
            </a:r>
            <a:endParaRPr lang="en-AU" sz="2000" dirty="0"/>
          </a:p>
        </p:txBody>
      </p:sp>
      <p:sp>
        <p:nvSpPr>
          <p:cNvPr id="9" name="TextBox 8">
            <a:extLst>
              <a:ext uri="{FF2B5EF4-FFF2-40B4-BE49-F238E27FC236}">
                <a16:creationId xmlns:a16="http://schemas.microsoft.com/office/drawing/2014/main" id="{92D23634-C014-1D76-2E2A-FE06B863F1D8}"/>
              </a:ext>
            </a:extLst>
          </p:cNvPr>
          <p:cNvSpPr txBox="1"/>
          <p:nvPr/>
        </p:nvSpPr>
        <p:spPr>
          <a:xfrm>
            <a:off x="1681316" y="1350740"/>
            <a:ext cx="8406581" cy="1938992"/>
          </a:xfrm>
          <a:prstGeom prst="rect">
            <a:avLst/>
          </a:prstGeom>
          <a:solidFill>
            <a:schemeClr val="accent3">
              <a:lumMod val="20000"/>
              <a:lumOff val="80000"/>
            </a:schemeClr>
          </a:solidFill>
          <a:ln>
            <a:solidFill>
              <a:srgbClr val="C2F1C8"/>
            </a:solidFill>
          </a:ln>
        </p:spPr>
        <p:txBody>
          <a:bodyPr wrap="square" rtlCol="0">
            <a:spAutoFit/>
          </a:bodyPr>
          <a:lstStyle/>
          <a:p>
            <a:r>
              <a:rPr lang="en-AU" sz="2000" dirty="0"/>
              <a:t>Veteran suicide is a national tragedy:</a:t>
            </a:r>
          </a:p>
          <a:p>
            <a:pPr marL="285750" indent="-285750">
              <a:buFont typeface="Wingdings" panose="05000000000000000000" pitchFamily="2" charset="2"/>
              <a:buChar char="Ø"/>
            </a:pPr>
            <a:r>
              <a:rPr lang="en-AU" sz="2000" dirty="0"/>
              <a:t>Between 1/1/1997 and 31/12/2022, </a:t>
            </a:r>
            <a:r>
              <a:rPr lang="en-AU" sz="2000" dirty="0">
                <a:effectLst>
                  <a:outerShdw blurRad="50800" dist="38100" algn="l" rotWithShape="0">
                    <a:prstClr val="black">
                      <a:alpha val="40000"/>
                    </a:prstClr>
                  </a:outerShdw>
                </a:effectLst>
              </a:rPr>
              <a:t>1763 confirmed deaths by suicide </a:t>
            </a:r>
            <a:r>
              <a:rPr lang="en-AU" sz="2000" dirty="0"/>
              <a:t>of serving and ex-serving members of the ADF who had served since 1/1/1985</a:t>
            </a:r>
          </a:p>
          <a:p>
            <a:pPr marL="285750" indent="-285750">
              <a:buFont typeface="Wingdings" panose="05000000000000000000" pitchFamily="2" charset="2"/>
              <a:buChar char="Ø"/>
            </a:pPr>
            <a:r>
              <a:rPr lang="en-AU" sz="2000" dirty="0"/>
              <a:t>This number is an underestimate (does not include suspected suicides or those who served prior to 1/1/1985)</a:t>
            </a:r>
          </a:p>
        </p:txBody>
      </p:sp>
      <p:sp>
        <p:nvSpPr>
          <p:cNvPr id="10" name="TextBox 9">
            <a:extLst>
              <a:ext uri="{FF2B5EF4-FFF2-40B4-BE49-F238E27FC236}">
                <a16:creationId xmlns:a16="http://schemas.microsoft.com/office/drawing/2014/main" id="{4B4C0303-2F54-0806-31BC-EC61A912FDCC}"/>
              </a:ext>
            </a:extLst>
          </p:cNvPr>
          <p:cNvSpPr txBox="1"/>
          <p:nvPr/>
        </p:nvSpPr>
        <p:spPr>
          <a:xfrm>
            <a:off x="319550" y="3888955"/>
            <a:ext cx="11253018" cy="1631216"/>
          </a:xfrm>
          <a:prstGeom prst="rect">
            <a:avLst/>
          </a:prstGeom>
          <a:solidFill>
            <a:schemeClr val="tx2">
              <a:lumMod val="10000"/>
              <a:lumOff val="90000"/>
            </a:schemeClr>
          </a:solidFill>
          <a:ln>
            <a:solidFill>
              <a:schemeClr val="tx1"/>
            </a:solidFill>
          </a:ln>
        </p:spPr>
        <p:txBody>
          <a:bodyPr wrap="square" rtlCol="0">
            <a:spAutoFit/>
          </a:bodyPr>
          <a:lstStyle/>
          <a:p>
            <a:r>
              <a:rPr lang="en-AU" sz="2000" dirty="0"/>
              <a:t>The Royal Commission’s Terms of Reference were broad as was its methodology.  It held 12 public hearings (101 days), received almost 6000 submissions, conducted almost 900 private sessions, visited 26 Defence bases, issued &gt; 2000 compulsory notices resulting in &gt;250,000 documents (over 3 million pages), commissioned internal and external research, and held roundtables, workshops and stakeholder meetings.</a:t>
            </a:r>
          </a:p>
        </p:txBody>
      </p:sp>
      <p:sp>
        <p:nvSpPr>
          <p:cNvPr id="6" name="TextBox 5">
            <a:extLst>
              <a:ext uri="{FF2B5EF4-FFF2-40B4-BE49-F238E27FC236}">
                <a16:creationId xmlns:a16="http://schemas.microsoft.com/office/drawing/2014/main" id="{8A0092B8-F45A-7E70-9F6C-630F07EB656A}"/>
              </a:ext>
            </a:extLst>
          </p:cNvPr>
          <p:cNvSpPr txBox="1"/>
          <p:nvPr/>
        </p:nvSpPr>
        <p:spPr>
          <a:xfrm>
            <a:off x="1681316" y="6015210"/>
            <a:ext cx="9697377" cy="369332"/>
          </a:xfrm>
          <a:prstGeom prst="rect">
            <a:avLst/>
          </a:prstGeom>
          <a:solidFill>
            <a:schemeClr val="accent3">
              <a:lumMod val="20000"/>
              <a:lumOff val="80000"/>
            </a:schemeClr>
          </a:solidFill>
          <a:ln>
            <a:solidFill>
              <a:schemeClr val="tx1"/>
            </a:solidFill>
          </a:ln>
        </p:spPr>
        <p:txBody>
          <a:bodyPr wrap="square" rtlCol="0">
            <a:spAutoFit/>
          </a:bodyPr>
          <a:lstStyle/>
          <a:p>
            <a:r>
              <a:rPr lang="en-AU" dirty="0"/>
              <a:t>Veteran = any person who has served or is still serving in the ADF (permanent forces or reserves)</a:t>
            </a:r>
          </a:p>
        </p:txBody>
      </p:sp>
    </p:spTree>
    <p:extLst>
      <p:ext uri="{BB962C8B-B14F-4D97-AF65-F5344CB8AC3E}">
        <p14:creationId xmlns:p14="http://schemas.microsoft.com/office/powerpoint/2010/main" val="719364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F48BB-7666-9A39-ACCF-30F6B54C2D46}"/>
              </a:ext>
            </a:extLst>
          </p:cNvPr>
          <p:cNvPicPr>
            <a:picLocks noChangeAspect="1"/>
          </p:cNvPicPr>
          <p:nvPr/>
        </p:nvPicPr>
        <p:blipFill>
          <a:blip r:embed="rId3">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8800"/>
                    </a14:imgEffect>
                  </a14:imgLayer>
                </a14:imgProps>
              </a:ext>
            </a:extLst>
          </a:blip>
          <a:srcRect l="33751" t="39852" r="18917" b="4297"/>
          <a:stretch/>
        </p:blipFill>
        <p:spPr>
          <a:xfrm>
            <a:off x="0" y="0"/>
            <a:ext cx="12192000" cy="6858000"/>
          </a:xfrm>
          <a:prstGeom prst="rect">
            <a:avLst/>
          </a:prstGeom>
        </p:spPr>
      </p:pic>
      <p:sp>
        <p:nvSpPr>
          <p:cNvPr id="2" name="Title 1">
            <a:extLst>
              <a:ext uri="{FF2B5EF4-FFF2-40B4-BE49-F238E27FC236}">
                <a16:creationId xmlns:a16="http://schemas.microsoft.com/office/drawing/2014/main" id="{D868D8BA-D890-6EB5-ED41-DE94F949BB43}"/>
              </a:ext>
            </a:extLst>
          </p:cNvPr>
          <p:cNvSpPr>
            <a:spLocks noGrp="1"/>
          </p:cNvSpPr>
          <p:nvPr>
            <p:ph type="title"/>
          </p:nvPr>
        </p:nvSpPr>
        <p:spPr>
          <a:xfrm>
            <a:off x="403123" y="365125"/>
            <a:ext cx="11533238" cy="1325563"/>
          </a:xfrm>
        </p:spPr>
        <p:txBody>
          <a:bodyPr>
            <a:normAutofit/>
          </a:bodyPr>
          <a:lstStyle/>
          <a:p>
            <a:r>
              <a:rPr lang="en-GB" sz="4000" b="1" dirty="0"/>
              <a:t>So, what does it mean for you and your organisation?</a:t>
            </a:r>
            <a:endParaRPr lang="en-AU" sz="4000" b="1" dirty="0"/>
          </a:p>
        </p:txBody>
      </p:sp>
      <p:sp>
        <p:nvSpPr>
          <p:cNvPr id="5" name="Content Placeholder 4">
            <a:extLst>
              <a:ext uri="{FF2B5EF4-FFF2-40B4-BE49-F238E27FC236}">
                <a16:creationId xmlns:a16="http://schemas.microsoft.com/office/drawing/2014/main" id="{F6EBA87A-EB58-B515-CB6F-11387A8DCD62}"/>
              </a:ext>
            </a:extLst>
          </p:cNvPr>
          <p:cNvSpPr>
            <a:spLocks noGrp="1"/>
          </p:cNvSpPr>
          <p:nvPr>
            <p:ph sz="half" idx="1"/>
          </p:nvPr>
        </p:nvSpPr>
        <p:spPr>
          <a:xfrm>
            <a:off x="570272" y="1690689"/>
            <a:ext cx="3726425" cy="2202886"/>
          </a:xfrm>
          <a:ln w="57150">
            <a:solidFill>
              <a:schemeClr val="accent2"/>
            </a:solidFill>
          </a:ln>
        </p:spPr>
        <p:txBody>
          <a:bodyPr>
            <a:normAutofit lnSpcReduction="10000"/>
          </a:bodyPr>
          <a:lstStyle/>
          <a:p>
            <a:r>
              <a:rPr lang="en-GB" sz="2000" dirty="0"/>
              <a:t>Government Department</a:t>
            </a:r>
          </a:p>
          <a:p>
            <a:r>
              <a:rPr lang="en-GB" sz="2000" dirty="0"/>
              <a:t>Public/private service provider</a:t>
            </a:r>
          </a:p>
          <a:p>
            <a:r>
              <a:rPr lang="en-GB" sz="2000" dirty="0"/>
              <a:t>Community organisation</a:t>
            </a:r>
          </a:p>
          <a:p>
            <a:r>
              <a:rPr lang="en-GB" sz="2000" dirty="0"/>
              <a:t>ESO</a:t>
            </a:r>
          </a:p>
          <a:p>
            <a:r>
              <a:rPr lang="en-GB" sz="2000" dirty="0"/>
              <a:t>Oversight agency</a:t>
            </a:r>
          </a:p>
          <a:p>
            <a:r>
              <a:rPr lang="en-GB" sz="2000" dirty="0"/>
              <a:t>Individuals</a:t>
            </a:r>
          </a:p>
          <a:p>
            <a:endParaRPr lang="en-AU" dirty="0"/>
          </a:p>
        </p:txBody>
      </p:sp>
      <p:sp>
        <p:nvSpPr>
          <p:cNvPr id="6" name="Content Placeholder 5">
            <a:extLst>
              <a:ext uri="{FF2B5EF4-FFF2-40B4-BE49-F238E27FC236}">
                <a16:creationId xmlns:a16="http://schemas.microsoft.com/office/drawing/2014/main" id="{0D435DAC-D697-053C-EE09-DF05BA1B7746}"/>
              </a:ext>
            </a:extLst>
          </p:cNvPr>
          <p:cNvSpPr>
            <a:spLocks noGrp="1"/>
          </p:cNvSpPr>
          <p:nvPr>
            <p:ph sz="half" idx="2"/>
          </p:nvPr>
        </p:nvSpPr>
        <p:spPr>
          <a:xfrm>
            <a:off x="6096000" y="4473678"/>
            <a:ext cx="3982066" cy="816078"/>
          </a:xfrm>
          <a:ln w="57150">
            <a:solidFill>
              <a:schemeClr val="accent2"/>
            </a:solidFill>
          </a:ln>
        </p:spPr>
        <p:txBody>
          <a:bodyPr>
            <a:normAutofit lnSpcReduction="10000"/>
          </a:bodyPr>
          <a:lstStyle/>
          <a:p>
            <a:r>
              <a:rPr lang="en-GB" sz="2000" dirty="0"/>
              <a:t>Veteran specific implications</a:t>
            </a:r>
          </a:p>
          <a:p>
            <a:r>
              <a:rPr lang="en-GB" sz="2000" dirty="0"/>
              <a:t>Broader implications</a:t>
            </a:r>
            <a:endParaRPr lang="en-AU" sz="2000" dirty="0"/>
          </a:p>
        </p:txBody>
      </p:sp>
    </p:spTree>
    <p:extLst>
      <p:ext uri="{BB962C8B-B14F-4D97-AF65-F5344CB8AC3E}">
        <p14:creationId xmlns:p14="http://schemas.microsoft.com/office/powerpoint/2010/main" val="1231656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A92FC04-50E8-9C60-EF7C-C818EAC14882}"/>
              </a:ext>
            </a:extLst>
          </p:cNvPr>
          <p:cNvSpPr>
            <a:spLocks noGrp="1"/>
          </p:cNvSpPr>
          <p:nvPr>
            <p:ph type="title"/>
          </p:nvPr>
        </p:nvSpPr>
        <p:spPr>
          <a:xfrm>
            <a:off x="5454150" y="467271"/>
            <a:ext cx="6625420" cy="590342"/>
          </a:xfrm>
        </p:spPr>
        <p:txBody>
          <a:bodyPr anchor="b">
            <a:noAutofit/>
          </a:bodyPr>
          <a:lstStyle/>
          <a:p>
            <a:r>
              <a:rPr lang="en-GB" sz="4000" b="1" dirty="0"/>
              <a:t>Veteran-specific implications</a:t>
            </a:r>
            <a:endParaRPr lang="en-AU" sz="4000" b="1" dirty="0"/>
          </a:p>
        </p:txBody>
      </p:sp>
      <p:sp>
        <p:nvSpPr>
          <p:cNvPr id="9" name="Oval 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8C458A2-CDE1-8574-ED74-9E05A2FD2FFA}"/>
              </a:ext>
            </a:extLst>
          </p:cNvPr>
          <p:cNvPicPr>
            <a:picLocks noChangeAspect="1"/>
          </p:cNvPicPr>
          <p:nvPr/>
        </p:nvPicPr>
        <p:blipFill>
          <a:blip r:embed="rId3"/>
          <a:srcRect r="-3" b="-3"/>
          <a:stretch/>
        </p:blipFill>
        <p:spPr>
          <a:xfrm>
            <a:off x="505419" y="554151"/>
            <a:ext cx="5546460"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Content Placeholder 4">
            <a:extLst>
              <a:ext uri="{FF2B5EF4-FFF2-40B4-BE49-F238E27FC236}">
                <a16:creationId xmlns:a16="http://schemas.microsoft.com/office/drawing/2014/main" id="{F84FF3BC-FA89-2597-013A-45890EEA743D}"/>
              </a:ext>
            </a:extLst>
          </p:cNvPr>
          <p:cNvSpPr>
            <a:spLocks noGrp="1"/>
          </p:cNvSpPr>
          <p:nvPr>
            <p:ph idx="1"/>
          </p:nvPr>
        </p:nvSpPr>
        <p:spPr>
          <a:xfrm>
            <a:off x="6114581" y="1258529"/>
            <a:ext cx="5471581" cy="5506065"/>
          </a:xfrm>
        </p:spPr>
        <p:txBody>
          <a:bodyPr anchor="t">
            <a:normAutofit fontScale="92500" lnSpcReduction="10000"/>
          </a:bodyPr>
          <a:lstStyle/>
          <a:p>
            <a:r>
              <a:rPr lang="en-GB" sz="2200" dirty="0">
                <a:solidFill>
                  <a:schemeClr val="tx1">
                    <a:alpha val="80000"/>
                  </a:schemeClr>
                </a:solidFill>
              </a:rPr>
              <a:t>Do you offer services tailored to meet the needs of veterans? If not, why not?</a:t>
            </a:r>
          </a:p>
          <a:p>
            <a:r>
              <a:rPr lang="en-GB" sz="2200" dirty="0">
                <a:solidFill>
                  <a:schemeClr val="tx1">
                    <a:alpha val="80000"/>
                  </a:schemeClr>
                </a:solidFill>
              </a:rPr>
              <a:t>Are there barriers to veterans accessing care at your service? </a:t>
            </a:r>
          </a:p>
          <a:p>
            <a:r>
              <a:rPr lang="en-GB" sz="2200" dirty="0">
                <a:solidFill>
                  <a:schemeClr val="tx1">
                    <a:alpha val="80000"/>
                  </a:schemeClr>
                </a:solidFill>
              </a:rPr>
              <a:t>Do you demonstrate stigma or discrimination towards veterans?</a:t>
            </a:r>
          </a:p>
          <a:p>
            <a:r>
              <a:rPr lang="en-GB" sz="2200" dirty="0">
                <a:solidFill>
                  <a:schemeClr val="tx1">
                    <a:alpha val="80000"/>
                  </a:schemeClr>
                </a:solidFill>
              </a:rPr>
              <a:t>Does your service providers demonstrate military cultural competence?</a:t>
            </a:r>
          </a:p>
          <a:p>
            <a:r>
              <a:rPr lang="en-GB" sz="2200" dirty="0">
                <a:solidFill>
                  <a:schemeClr val="tx1">
                    <a:alpha val="80000"/>
                  </a:schemeClr>
                </a:solidFill>
              </a:rPr>
              <a:t>Are your services (truly) trauma-informed?</a:t>
            </a:r>
          </a:p>
          <a:p>
            <a:r>
              <a:rPr lang="en-GB" sz="2200" dirty="0">
                <a:solidFill>
                  <a:schemeClr val="tx1">
                    <a:alpha val="80000"/>
                  </a:schemeClr>
                </a:solidFill>
              </a:rPr>
              <a:t>Do you collect veteran data? If so, how do you use it to build a better understanding of veterans’ needs?</a:t>
            </a:r>
          </a:p>
          <a:p>
            <a:r>
              <a:rPr lang="en-GB" sz="2200" dirty="0">
                <a:solidFill>
                  <a:schemeClr val="tx1">
                    <a:alpha val="80000"/>
                  </a:schemeClr>
                </a:solidFill>
              </a:rPr>
              <a:t>How well do you collaborate and integrate with other services in the care of veterans? </a:t>
            </a:r>
          </a:p>
          <a:p>
            <a:r>
              <a:rPr lang="en-GB" sz="2200" dirty="0">
                <a:solidFill>
                  <a:schemeClr val="tx1">
                    <a:alpha val="80000"/>
                  </a:schemeClr>
                </a:solidFill>
              </a:rPr>
              <a:t>Can you do more to learn about and support veterans and their families?</a:t>
            </a:r>
          </a:p>
          <a:p>
            <a:br>
              <a:rPr lang="en-GB" sz="2000" dirty="0">
                <a:solidFill>
                  <a:schemeClr val="tx1">
                    <a:alpha val="80000"/>
                  </a:schemeClr>
                </a:solidFill>
              </a:rPr>
            </a:br>
            <a:endParaRPr lang="en-AU" sz="2000" dirty="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18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608C42-ECBA-969F-974B-3B494FE06DE6}"/>
              </a:ext>
            </a:extLst>
          </p:cNvPr>
          <p:cNvSpPr>
            <a:spLocks noGrp="1"/>
          </p:cNvSpPr>
          <p:nvPr>
            <p:ph type="title"/>
          </p:nvPr>
        </p:nvSpPr>
        <p:spPr>
          <a:xfrm>
            <a:off x="838200" y="365125"/>
            <a:ext cx="5257800" cy="1325563"/>
          </a:xfrm>
        </p:spPr>
        <p:txBody>
          <a:bodyPr>
            <a:normAutofit/>
          </a:bodyPr>
          <a:lstStyle/>
          <a:p>
            <a:r>
              <a:rPr lang="en-GB" sz="4000" b="1" dirty="0"/>
              <a:t>Broader lessons</a:t>
            </a:r>
            <a:endParaRPr lang="en-AU" sz="4000" b="1" dirty="0"/>
          </a:p>
        </p:txBody>
      </p:sp>
      <p:sp>
        <p:nvSpPr>
          <p:cNvPr id="20" name="Content Placeholder 19">
            <a:extLst>
              <a:ext uri="{FF2B5EF4-FFF2-40B4-BE49-F238E27FC236}">
                <a16:creationId xmlns:a16="http://schemas.microsoft.com/office/drawing/2014/main" id="{3FF48B53-9566-F665-FEC6-24D207E36E3E}"/>
              </a:ext>
            </a:extLst>
          </p:cNvPr>
          <p:cNvSpPr>
            <a:spLocks noGrp="1"/>
          </p:cNvSpPr>
          <p:nvPr>
            <p:ph idx="1"/>
          </p:nvPr>
        </p:nvSpPr>
        <p:spPr>
          <a:xfrm>
            <a:off x="838200" y="1553497"/>
            <a:ext cx="5257800" cy="5102942"/>
          </a:xfrm>
        </p:spPr>
        <p:txBody>
          <a:bodyPr>
            <a:normAutofit fontScale="92500" lnSpcReduction="10000"/>
          </a:bodyPr>
          <a:lstStyle/>
          <a:p>
            <a:r>
              <a:rPr lang="en-GB" sz="2200" dirty="0"/>
              <a:t>Role of leadership and organisational culture in maintaining a safe workplace</a:t>
            </a:r>
          </a:p>
          <a:p>
            <a:r>
              <a:rPr lang="en-GB" sz="2200" dirty="0"/>
              <a:t>Impact of cumulative stressors in the workplace</a:t>
            </a:r>
          </a:p>
          <a:p>
            <a:r>
              <a:rPr lang="en-GB" sz="2200" dirty="0"/>
              <a:t>Importance of curiosity in analysing and understanding data</a:t>
            </a:r>
          </a:p>
          <a:p>
            <a:r>
              <a:rPr lang="en-GB" sz="2200" dirty="0"/>
              <a:t>Consider effectiveness of suicide awareness training (not tick-a-box)</a:t>
            </a:r>
          </a:p>
          <a:p>
            <a:r>
              <a:rPr lang="en-GB" sz="2200" dirty="0"/>
              <a:t>Understand the barriers to help-seeking, including stigma </a:t>
            </a:r>
          </a:p>
          <a:p>
            <a:r>
              <a:rPr lang="en-GB" sz="2200" dirty="0"/>
              <a:t>Lag time between trauma and tragedy can be long</a:t>
            </a:r>
          </a:p>
          <a:p>
            <a:r>
              <a:rPr lang="en-GB" sz="2200" dirty="0"/>
              <a:t>Everyone has a role to play in preventing suicide – what you do and how you do it - role of compassion, kindness, respect and recognition</a:t>
            </a:r>
          </a:p>
          <a:p>
            <a:endParaRPr lang="en-AU" dirty="0"/>
          </a:p>
        </p:txBody>
      </p:sp>
      <p:pic>
        <p:nvPicPr>
          <p:cNvPr id="3" name="Content Placeholder 2">
            <a:extLst>
              <a:ext uri="{FF2B5EF4-FFF2-40B4-BE49-F238E27FC236}">
                <a16:creationId xmlns:a16="http://schemas.microsoft.com/office/drawing/2014/main" id="{9228C922-4F2B-0029-EBFA-32F07FE3C120}"/>
              </a:ext>
            </a:extLst>
          </p:cNvPr>
          <p:cNvPicPr>
            <a:picLocks noChangeAspect="1"/>
          </p:cNvPicPr>
          <p:nvPr/>
        </p:nvPicPr>
        <p:blipFill>
          <a:blip r:embed="rId3"/>
          <a:srcRect r="5629"/>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686076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26206-C025-ED5E-1626-A635E811E4E6}"/>
              </a:ext>
            </a:extLst>
          </p:cNvPr>
          <p:cNvPicPr>
            <a:picLocks noChangeAspect="1"/>
          </p:cNvPicPr>
          <p:nvPr/>
        </p:nvPicPr>
        <p:blipFill>
          <a:blip r:embed="rId3"/>
          <a:srcRect l="33918" t="34816" r="19333" b="9629"/>
          <a:stretch/>
        </p:blipFill>
        <p:spPr>
          <a:xfrm>
            <a:off x="0" y="0"/>
            <a:ext cx="12192000" cy="6858000"/>
          </a:xfrm>
          <a:prstGeom prst="rect">
            <a:avLst/>
          </a:prstGeom>
          <a:ln>
            <a:noFill/>
          </a:ln>
          <a:effectLst>
            <a:innerShdw blurRad="63500" dist="50800" dir="10800000">
              <a:prstClr val="black">
                <a:alpha val="50000"/>
              </a:prstClr>
            </a:innerShdw>
            <a:softEdge rad="635000"/>
          </a:effectLst>
        </p:spPr>
      </p:pic>
      <p:sp>
        <p:nvSpPr>
          <p:cNvPr id="5" name="Title 4">
            <a:extLst>
              <a:ext uri="{FF2B5EF4-FFF2-40B4-BE49-F238E27FC236}">
                <a16:creationId xmlns:a16="http://schemas.microsoft.com/office/drawing/2014/main" id="{7BDBEAA7-1532-C878-CB67-087B4BD4069C}"/>
              </a:ext>
            </a:extLst>
          </p:cNvPr>
          <p:cNvSpPr>
            <a:spLocks noGrp="1"/>
          </p:cNvSpPr>
          <p:nvPr>
            <p:ph type="title"/>
          </p:nvPr>
        </p:nvSpPr>
        <p:spPr>
          <a:xfrm>
            <a:off x="838200" y="2997200"/>
            <a:ext cx="5684520" cy="896374"/>
          </a:xfrm>
        </p:spPr>
        <p:txBody>
          <a:bodyPr/>
          <a:lstStyle/>
          <a:p>
            <a:pPr algn="ctr"/>
            <a:r>
              <a:rPr lang="en-AU" b="1" dirty="0"/>
              <a:t>Thank you</a:t>
            </a:r>
          </a:p>
        </p:txBody>
      </p:sp>
    </p:spTree>
    <p:extLst>
      <p:ext uri="{BB962C8B-B14F-4D97-AF65-F5344CB8AC3E}">
        <p14:creationId xmlns:p14="http://schemas.microsoft.com/office/powerpoint/2010/main" val="253660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67B2-FF58-81C3-458C-8E3D0F2F52EE}"/>
              </a:ext>
            </a:extLst>
          </p:cNvPr>
          <p:cNvSpPr>
            <a:spLocks noGrp="1"/>
          </p:cNvSpPr>
          <p:nvPr>
            <p:ph type="title"/>
          </p:nvPr>
        </p:nvSpPr>
        <p:spPr/>
        <p:txBody>
          <a:bodyPr>
            <a:normAutofit/>
          </a:bodyPr>
          <a:lstStyle/>
          <a:p>
            <a:r>
              <a:rPr lang="en-AU" sz="4000" b="1" dirty="0"/>
              <a:t>Key DVSRC Publications</a:t>
            </a:r>
          </a:p>
        </p:txBody>
      </p:sp>
      <p:pic>
        <p:nvPicPr>
          <p:cNvPr id="4" name="Content Placeholder 3">
            <a:extLst>
              <a:ext uri="{FF2B5EF4-FFF2-40B4-BE49-F238E27FC236}">
                <a16:creationId xmlns:a16="http://schemas.microsoft.com/office/drawing/2014/main" id="{DFD5AC1F-6FCF-6620-376C-05AEAD7DFDDE}"/>
              </a:ext>
            </a:extLst>
          </p:cNvPr>
          <p:cNvPicPr>
            <a:picLocks noGrp="1" noChangeAspect="1"/>
          </p:cNvPicPr>
          <p:nvPr>
            <p:ph idx="1"/>
          </p:nvPr>
        </p:nvPicPr>
        <p:blipFill>
          <a:blip r:embed="rId3"/>
          <a:stretch>
            <a:fillRect/>
          </a:stretch>
        </p:blipFill>
        <p:spPr>
          <a:xfrm>
            <a:off x="6518787" y="2665274"/>
            <a:ext cx="5314469" cy="2834870"/>
          </a:xfrm>
          <a:prstGeom prst="rect">
            <a:avLst/>
          </a:prstGeom>
          <a:ln>
            <a:solidFill>
              <a:schemeClr val="tx1"/>
            </a:solidFill>
          </a:ln>
        </p:spPr>
      </p:pic>
      <p:pic>
        <p:nvPicPr>
          <p:cNvPr id="5" name="Picture 4">
            <a:extLst>
              <a:ext uri="{FF2B5EF4-FFF2-40B4-BE49-F238E27FC236}">
                <a16:creationId xmlns:a16="http://schemas.microsoft.com/office/drawing/2014/main" id="{C7FC44FD-0A57-9F24-9E0B-50F39C08C5E1}"/>
              </a:ext>
            </a:extLst>
          </p:cNvPr>
          <p:cNvPicPr>
            <a:picLocks noChangeAspect="1"/>
          </p:cNvPicPr>
          <p:nvPr/>
        </p:nvPicPr>
        <p:blipFill>
          <a:blip r:embed="rId4"/>
          <a:srcRect l="52659" t="12977" r="9764" b="8503"/>
          <a:stretch/>
        </p:blipFill>
        <p:spPr>
          <a:xfrm>
            <a:off x="3277777" y="2214648"/>
            <a:ext cx="3121057" cy="2834871"/>
          </a:xfrm>
          <a:prstGeom prst="rect">
            <a:avLst/>
          </a:prstGeom>
          <a:ln>
            <a:solidFill>
              <a:schemeClr val="tx1"/>
            </a:solidFill>
          </a:ln>
        </p:spPr>
      </p:pic>
      <p:pic>
        <p:nvPicPr>
          <p:cNvPr id="6" name="Picture 5">
            <a:extLst>
              <a:ext uri="{FF2B5EF4-FFF2-40B4-BE49-F238E27FC236}">
                <a16:creationId xmlns:a16="http://schemas.microsoft.com/office/drawing/2014/main" id="{0A9BD58C-2CDB-69BB-61BB-0B59B4190546}"/>
              </a:ext>
            </a:extLst>
          </p:cNvPr>
          <p:cNvPicPr>
            <a:picLocks noChangeAspect="1"/>
          </p:cNvPicPr>
          <p:nvPr/>
        </p:nvPicPr>
        <p:blipFill>
          <a:blip r:embed="rId5"/>
          <a:stretch>
            <a:fillRect/>
          </a:stretch>
        </p:blipFill>
        <p:spPr>
          <a:xfrm>
            <a:off x="0" y="1668226"/>
            <a:ext cx="3157824" cy="2761534"/>
          </a:xfrm>
          <a:prstGeom prst="rect">
            <a:avLst/>
          </a:prstGeom>
          <a:ln>
            <a:solidFill>
              <a:schemeClr val="tx1"/>
            </a:solidFill>
          </a:ln>
        </p:spPr>
      </p:pic>
      <p:sp>
        <p:nvSpPr>
          <p:cNvPr id="7" name="TextBox 6">
            <a:extLst>
              <a:ext uri="{FF2B5EF4-FFF2-40B4-BE49-F238E27FC236}">
                <a16:creationId xmlns:a16="http://schemas.microsoft.com/office/drawing/2014/main" id="{C2AD22F1-46BF-5248-44FB-FDF51385DDFE}"/>
              </a:ext>
            </a:extLst>
          </p:cNvPr>
          <p:cNvSpPr txBox="1"/>
          <p:nvPr/>
        </p:nvSpPr>
        <p:spPr>
          <a:xfrm>
            <a:off x="0" y="4429760"/>
            <a:ext cx="3157824" cy="369332"/>
          </a:xfrm>
          <a:prstGeom prst="rect">
            <a:avLst/>
          </a:prstGeom>
          <a:solidFill>
            <a:srgbClr val="FFC000"/>
          </a:solidFill>
          <a:ln>
            <a:solidFill>
              <a:schemeClr val="tx1"/>
            </a:solidFill>
          </a:ln>
        </p:spPr>
        <p:txBody>
          <a:bodyPr wrap="square" rtlCol="0">
            <a:spAutoFit/>
          </a:bodyPr>
          <a:lstStyle/>
          <a:p>
            <a:pPr algn="ctr"/>
            <a:r>
              <a:rPr lang="en-AU" dirty="0"/>
              <a:t>August 2022</a:t>
            </a:r>
          </a:p>
        </p:txBody>
      </p:sp>
      <p:sp>
        <p:nvSpPr>
          <p:cNvPr id="9" name="TextBox 8">
            <a:extLst>
              <a:ext uri="{FF2B5EF4-FFF2-40B4-BE49-F238E27FC236}">
                <a16:creationId xmlns:a16="http://schemas.microsoft.com/office/drawing/2014/main" id="{75F60957-DE11-FD2F-63C1-4E319BCAD943}"/>
              </a:ext>
            </a:extLst>
          </p:cNvPr>
          <p:cNvSpPr txBox="1"/>
          <p:nvPr/>
        </p:nvSpPr>
        <p:spPr>
          <a:xfrm>
            <a:off x="3277776" y="5049520"/>
            <a:ext cx="3157825" cy="369332"/>
          </a:xfrm>
          <a:prstGeom prst="rect">
            <a:avLst/>
          </a:prstGeom>
          <a:solidFill>
            <a:srgbClr val="FFC000"/>
          </a:solidFill>
          <a:ln>
            <a:solidFill>
              <a:schemeClr val="tx1"/>
            </a:solidFill>
          </a:ln>
        </p:spPr>
        <p:txBody>
          <a:bodyPr wrap="square" rtlCol="0">
            <a:spAutoFit/>
          </a:bodyPr>
          <a:lstStyle/>
          <a:p>
            <a:pPr algn="ctr"/>
            <a:r>
              <a:rPr lang="en-AU" dirty="0"/>
              <a:t>June 2024</a:t>
            </a:r>
          </a:p>
        </p:txBody>
      </p:sp>
      <p:sp>
        <p:nvSpPr>
          <p:cNvPr id="10" name="TextBox 9">
            <a:extLst>
              <a:ext uri="{FF2B5EF4-FFF2-40B4-BE49-F238E27FC236}">
                <a16:creationId xmlns:a16="http://schemas.microsoft.com/office/drawing/2014/main" id="{2D0AE165-6F94-845C-9DE8-D4A5EB597038}"/>
              </a:ext>
            </a:extLst>
          </p:cNvPr>
          <p:cNvSpPr txBox="1"/>
          <p:nvPr/>
        </p:nvSpPr>
        <p:spPr>
          <a:xfrm>
            <a:off x="6518787" y="5500145"/>
            <a:ext cx="5314469" cy="369332"/>
          </a:xfrm>
          <a:prstGeom prst="rect">
            <a:avLst/>
          </a:prstGeom>
          <a:solidFill>
            <a:srgbClr val="FFC000"/>
          </a:solidFill>
          <a:ln>
            <a:solidFill>
              <a:schemeClr val="tx1"/>
            </a:solidFill>
          </a:ln>
        </p:spPr>
        <p:txBody>
          <a:bodyPr wrap="square" rtlCol="0">
            <a:spAutoFit/>
          </a:bodyPr>
          <a:lstStyle/>
          <a:p>
            <a:pPr algn="ctr"/>
            <a:r>
              <a:rPr lang="en-AU" dirty="0"/>
              <a:t>September 2024</a:t>
            </a:r>
          </a:p>
        </p:txBody>
      </p:sp>
      <p:sp>
        <p:nvSpPr>
          <p:cNvPr id="3" name="TextBox 2">
            <a:extLst>
              <a:ext uri="{FF2B5EF4-FFF2-40B4-BE49-F238E27FC236}">
                <a16:creationId xmlns:a16="http://schemas.microsoft.com/office/drawing/2014/main" id="{D17CDF02-E66E-62A1-D199-81292B60FEE0}"/>
              </a:ext>
            </a:extLst>
          </p:cNvPr>
          <p:cNvSpPr txBox="1"/>
          <p:nvPr/>
        </p:nvSpPr>
        <p:spPr>
          <a:xfrm>
            <a:off x="0" y="4799092"/>
            <a:ext cx="3157825" cy="646331"/>
          </a:xfrm>
          <a:prstGeom prst="rect">
            <a:avLst/>
          </a:prstGeom>
          <a:solidFill>
            <a:schemeClr val="accent2">
              <a:lumMod val="60000"/>
              <a:lumOff val="40000"/>
            </a:schemeClr>
          </a:solidFill>
          <a:ln>
            <a:solidFill>
              <a:schemeClr val="tx1"/>
            </a:solidFill>
          </a:ln>
        </p:spPr>
        <p:txBody>
          <a:bodyPr wrap="square" rtlCol="0">
            <a:spAutoFit/>
          </a:bodyPr>
          <a:lstStyle/>
          <a:p>
            <a:r>
              <a:rPr lang="en-AU" dirty="0"/>
              <a:t>13 recommendations – 11 accepted &amp; 2 noted</a:t>
            </a:r>
          </a:p>
        </p:txBody>
      </p:sp>
      <p:sp>
        <p:nvSpPr>
          <p:cNvPr id="8" name="TextBox 7">
            <a:extLst>
              <a:ext uri="{FF2B5EF4-FFF2-40B4-BE49-F238E27FC236}">
                <a16:creationId xmlns:a16="http://schemas.microsoft.com/office/drawing/2014/main" id="{E62FBB69-052B-7B14-E307-F1CADE432F7B}"/>
              </a:ext>
            </a:extLst>
          </p:cNvPr>
          <p:cNvSpPr txBox="1"/>
          <p:nvPr/>
        </p:nvSpPr>
        <p:spPr>
          <a:xfrm>
            <a:off x="6518787" y="5869478"/>
            <a:ext cx="5314469" cy="646331"/>
          </a:xfrm>
          <a:prstGeom prst="rect">
            <a:avLst/>
          </a:prstGeom>
          <a:solidFill>
            <a:schemeClr val="accent2">
              <a:lumMod val="60000"/>
              <a:lumOff val="40000"/>
            </a:schemeClr>
          </a:solidFill>
          <a:ln>
            <a:solidFill>
              <a:schemeClr val="tx1"/>
            </a:solidFill>
          </a:ln>
        </p:spPr>
        <p:txBody>
          <a:bodyPr wrap="square" rtlCol="0">
            <a:spAutoFit/>
          </a:bodyPr>
          <a:lstStyle/>
          <a:p>
            <a:r>
              <a:rPr lang="en-AU" dirty="0"/>
              <a:t>122 recommendations – Government response due December 2024</a:t>
            </a:r>
          </a:p>
        </p:txBody>
      </p:sp>
    </p:spTree>
    <p:extLst>
      <p:ext uri="{BB962C8B-B14F-4D97-AF65-F5344CB8AC3E}">
        <p14:creationId xmlns:p14="http://schemas.microsoft.com/office/powerpoint/2010/main" val="427628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092C067-9331-EB80-8E41-7462374B7330}"/>
              </a:ext>
            </a:extLst>
          </p:cNvPr>
          <p:cNvSpPr>
            <a:spLocks noGrp="1"/>
          </p:cNvSpPr>
          <p:nvPr>
            <p:ph type="title"/>
          </p:nvPr>
        </p:nvSpPr>
        <p:spPr>
          <a:xfrm>
            <a:off x="640080" y="325369"/>
            <a:ext cx="4368602" cy="1956841"/>
          </a:xfrm>
        </p:spPr>
        <p:txBody>
          <a:bodyPr anchor="b">
            <a:normAutofit/>
          </a:bodyPr>
          <a:lstStyle/>
          <a:p>
            <a:r>
              <a:rPr lang="en-AU" sz="4000" b="1" dirty="0"/>
              <a:t>At the outset of the Royal Commission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01D9B64-321C-59D0-E54C-4F1529564825}"/>
              </a:ext>
            </a:extLst>
          </p:cNvPr>
          <p:cNvSpPr>
            <a:spLocks noGrp="1"/>
          </p:cNvSpPr>
          <p:nvPr>
            <p:ph idx="1"/>
          </p:nvPr>
        </p:nvSpPr>
        <p:spPr>
          <a:xfrm>
            <a:off x="640080" y="2872899"/>
            <a:ext cx="5818189" cy="3498404"/>
          </a:xfrm>
        </p:spPr>
        <p:txBody>
          <a:bodyPr>
            <a:normAutofit/>
          </a:bodyPr>
          <a:lstStyle/>
          <a:p>
            <a:r>
              <a:rPr lang="en-GB" sz="2000" dirty="0"/>
              <a:t>Defence believed that service is protective</a:t>
            </a:r>
          </a:p>
          <a:p>
            <a:r>
              <a:rPr lang="en-GB" sz="2000" dirty="0"/>
              <a:t>Therefore, there was no problem to be addressed </a:t>
            </a:r>
          </a:p>
          <a:p>
            <a:r>
              <a:rPr lang="en-GB" sz="2000" dirty="0"/>
              <a:t>Perceived that suicide occurred primarily after veterans left service </a:t>
            </a:r>
          </a:p>
          <a:p>
            <a:r>
              <a:rPr lang="en-GB" sz="2000" dirty="0"/>
              <a:t>DVA recognised it had a problem with complex legislation and claims processing</a:t>
            </a:r>
          </a:p>
          <a:p>
            <a:endParaRPr lang="en-AU" sz="1900" dirty="0"/>
          </a:p>
        </p:txBody>
      </p:sp>
      <p:pic>
        <p:nvPicPr>
          <p:cNvPr id="3" name="Picture 2" descr="A group of people in suits&#10;&#10;Description automatically generated">
            <a:extLst>
              <a:ext uri="{FF2B5EF4-FFF2-40B4-BE49-F238E27FC236}">
                <a16:creationId xmlns:a16="http://schemas.microsoft.com/office/drawing/2014/main" id="{664D9E26-EF15-A4A5-93F9-355C6774463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colorTemperature colorTemp="7200"/>
                    </a14:imgEffect>
                  </a14:imgLayer>
                </a14:imgProps>
              </a:ext>
            </a:extLst>
          </a:blip>
          <a:srcRect b="303"/>
          <a:stretch/>
        </p:blipFill>
        <p:spPr>
          <a:xfrm>
            <a:off x="6459794" y="10"/>
            <a:ext cx="573068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166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9BA4552-8960-D8CD-A3FD-03596D56E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AB9B7-0ED7-BDB3-842A-2F02EE52876B}"/>
              </a:ext>
            </a:extLst>
          </p:cNvPr>
          <p:cNvSpPr>
            <a:spLocks noGrp="1"/>
          </p:cNvSpPr>
          <p:nvPr>
            <p:ph type="title"/>
          </p:nvPr>
        </p:nvSpPr>
        <p:spPr>
          <a:xfrm>
            <a:off x="4521200" y="365125"/>
            <a:ext cx="6832600" cy="932733"/>
          </a:xfrm>
        </p:spPr>
        <p:txBody>
          <a:bodyPr/>
          <a:lstStyle/>
          <a:p>
            <a:r>
              <a:rPr lang="en-AU" dirty="0"/>
              <a:t> </a:t>
            </a:r>
            <a:r>
              <a:rPr lang="en-AU" sz="4000" b="1" dirty="0"/>
              <a:t>Key findings - Defence</a:t>
            </a:r>
          </a:p>
        </p:txBody>
      </p:sp>
      <p:sp>
        <p:nvSpPr>
          <p:cNvPr id="3" name="Content Placeholder 2">
            <a:extLst>
              <a:ext uri="{FF2B5EF4-FFF2-40B4-BE49-F238E27FC236}">
                <a16:creationId xmlns:a16="http://schemas.microsoft.com/office/drawing/2014/main" id="{E1B06818-5E7A-648B-7B35-6CDDAFC2E11F}"/>
              </a:ext>
            </a:extLst>
          </p:cNvPr>
          <p:cNvSpPr>
            <a:spLocks noGrp="1"/>
          </p:cNvSpPr>
          <p:nvPr>
            <p:ph idx="1"/>
          </p:nvPr>
        </p:nvSpPr>
        <p:spPr>
          <a:xfrm>
            <a:off x="4561840" y="1297858"/>
            <a:ext cx="7630160" cy="5560141"/>
          </a:xfrm>
        </p:spPr>
        <p:txBody>
          <a:bodyPr>
            <a:normAutofit fontScale="55000" lnSpcReduction="20000"/>
          </a:bodyPr>
          <a:lstStyle/>
          <a:p>
            <a:r>
              <a:rPr lang="en-GB" sz="3600" b="1" dirty="0"/>
              <a:t>Recruitment</a:t>
            </a:r>
            <a:r>
              <a:rPr lang="en-GB" sz="3600" dirty="0"/>
              <a:t> and </a:t>
            </a:r>
            <a:r>
              <a:rPr lang="en-GB" sz="3600" b="1" dirty="0"/>
              <a:t>Training</a:t>
            </a:r>
            <a:r>
              <a:rPr lang="en-GB" sz="3600" dirty="0"/>
              <a:t> – high risk period of adapting to service; need enhanced support and screening and a focus on injury prevention </a:t>
            </a:r>
          </a:p>
          <a:p>
            <a:r>
              <a:rPr lang="en-GB" sz="3600" b="1" dirty="0"/>
              <a:t>Service life </a:t>
            </a:r>
            <a:r>
              <a:rPr lang="en-GB" sz="3600" dirty="0"/>
              <a:t>– frequent postings and time away from home on training and deployment can impact connections with family and supports; career management issues </a:t>
            </a:r>
          </a:p>
          <a:p>
            <a:r>
              <a:rPr lang="en-GB" sz="3600" b="1" dirty="0"/>
              <a:t>Defence culture </a:t>
            </a:r>
            <a:r>
              <a:rPr lang="en-GB" sz="3600" dirty="0"/>
              <a:t>–hierarchical, command and control organisation – culture of military masculinity (self-reliance, don’t show weakness, don’t ask for help, don’t ‘jack’ on your mates), exceptionalism, and tribalism; risk of abuse - bullying and harassment, hazing and bastardisation, ostracization, sexual assault, and psychological abuse </a:t>
            </a:r>
          </a:p>
          <a:p>
            <a:r>
              <a:rPr lang="en-GB" sz="3600" b="1" dirty="0"/>
              <a:t>Deployment</a:t>
            </a:r>
            <a:r>
              <a:rPr lang="en-GB" sz="3600" dirty="0"/>
              <a:t> –  desired end-goal but level of support varies before, during and after-deployment</a:t>
            </a:r>
          </a:p>
          <a:p>
            <a:r>
              <a:rPr lang="en-GB" sz="3600" b="1" dirty="0"/>
              <a:t>Military employment classification </a:t>
            </a:r>
            <a:r>
              <a:rPr lang="en-GB" sz="3600" dirty="0"/>
              <a:t>– informs operational capability but lacks procedural fairness; limited opportunities for those who cannot deploy</a:t>
            </a:r>
          </a:p>
          <a:p>
            <a:r>
              <a:rPr lang="en-GB" sz="3600" b="1" dirty="0"/>
              <a:t>Injury prevention </a:t>
            </a:r>
            <a:r>
              <a:rPr lang="en-GB" sz="3600" dirty="0"/>
              <a:t>– prioritises organisational readiness over workforce health and wellbeing; limited focus on psychosocial safety; need to strengthen workplace health and safety system</a:t>
            </a:r>
          </a:p>
          <a:p>
            <a:endParaRPr lang="en-AU" dirty="0"/>
          </a:p>
        </p:txBody>
      </p:sp>
      <p:pic>
        <p:nvPicPr>
          <p:cNvPr id="4" name="Picture 3">
            <a:extLst>
              <a:ext uri="{FF2B5EF4-FFF2-40B4-BE49-F238E27FC236}">
                <a16:creationId xmlns:a16="http://schemas.microsoft.com/office/drawing/2014/main" id="{33FC3CC9-5092-513F-7583-B2EA37429AB9}"/>
              </a:ext>
            </a:extLst>
          </p:cNvPr>
          <p:cNvPicPr>
            <a:picLocks noChangeAspect="1"/>
          </p:cNvPicPr>
          <p:nvPr/>
        </p:nvPicPr>
        <p:blipFill>
          <a:blip r:embed="rId3"/>
          <a:srcRect r="62916"/>
          <a:stretch/>
        </p:blipFill>
        <p:spPr>
          <a:xfrm>
            <a:off x="0" y="0"/>
            <a:ext cx="4602480" cy="6857999"/>
          </a:xfrm>
          <a:prstGeom prst="rect">
            <a:avLst/>
          </a:prstGeom>
        </p:spPr>
      </p:pic>
    </p:spTree>
    <p:extLst>
      <p:ext uri="{BB962C8B-B14F-4D97-AF65-F5344CB8AC3E}">
        <p14:creationId xmlns:p14="http://schemas.microsoft.com/office/powerpoint/2010/main" val="76514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alpha val="70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F1739C-E5E1-3165-80D6-B40DECB15B7F}"/>
              </a:ext>
            </a:extLst>
          </p:cNvPr>
          <p:cNvPicPr>
            <a:picLocks noChangeAspect="1"/>
          </p:cNvPicPr>
          <p:nvPr/>
        </p:nvPicPr>
        <p:blipFill>
          <a:blip r:embed="rId3"/>
          <a:srcRect t="68960"/>
          <a:stretch/>
        </p:blipFill>
        <p:spPr>
          <a:xfrm>
            <a:off x="0" y="4984955"/>
            <a:ext cx="12192000" cy="1873044"/>
          </a:xfrm>
          <a:prstGeom prst="rect">
            <a:avLst/>
          </a:prstGeom>
        </p:spPr>
      </p:pic>
      <p:sp>
        <p:nvSpPr>
          <p:cNvPr id="3" name="Title 2">
            <a:extLst>
              <a:ext uri="{FF2B5EF4-FFF2-40B4-BE49-F238E27FC236}">
                <a16:creationId xmlns:a16="http://schemas.microsoft.com/office/drawing/2014/main" id="{FB113319-3A7E-A290-EB7C-16E8007D4BFC}"/>
              </a:ext>
            </a:extLst>
          </p:cNvPr>
          <p:cNvSpPr>
            <a:spLocks noGrp="1"/>
          </p:cNvSpPr>
          <p:nvPr>
            <p:ph type="title"/>
          </p:nvPr>
        </p:nvSpPr>
        <p:spPr>
          <a:xfrm>
            <a:off x="838200" y="137653"/>
            <a:ext cx="10515600" cy="1091380"/>
          </a:xfrm>
        </p:spPr>
        <p:txBody>
          <a:bodyPr>
            <a:normAutofit/>
          </a:bodyPr>
          <a:lstStyle/>
          <a:p>
            <a:r>
              <a:rPr lang="en-AU" sz="4000" b="1" dirty="0"/>
              <a:t>Key findings - Defence</a:t>
            </a:r>
          </a:p>
        </p:txBody>
      </p:sp>
      <p:sp>
        <p:nvSpPr>
          <p:cNvPr id="4" name="Content Placeholder 3">
            <a:extLst>
              <a:ext uri="{FF2B5EF4-FFF2-40B4-BE49-F238E27FC236}">
                <a16:creationId xmlns:a16="http://schemas.microsoft.com/office/drawing/2014/main" id="{692A5763-17A9-1A48-7604-7792B285506C}"/>
              </a:ext>
            </a:extLst>
          </p:cNvPr>
          <p:cNvSpPr>
            <a:spLocks noGrp="1"/>
          </p:cNvSpPr>
          <p:nvPr>
            <p:ph idx="1"/>
          </p:nvPr>
        </p:nvSpPr>
        <p:spPr>
          <a:xfrm>
            <a:off x="838200" y="1071716"/>
            <a:ext cx="11353800" cy="3913239"/>
          </a:xfrm>
        </p:spPr>
        <p:txBody>
          <a:bodyPr>
            <a:noAutofit/>
          </a:bodyPr>
          <a:lstStyle/>
          <a:p>
            <a:r>
              <a:rPr lang="en-GB" sz="2000" b="1" dirty="0"/>
              <a:t>Military justice system </a:t>
            </a:r>
            <a:r>
              <a:rPr lang="en-GB" sz="2000" dirty="0"/>
              <a:t>– unacceptable behaviours and military sexual violence prevalent and not well managed; weaponisation of administrative justice system (including administrative discharge); IGADF not perceived to be independent; inadequate process for reviews of suicide deaths</a:t>
            </a:r>
          </a:p>
          <a:p>
            <a:r>
              <a:rPr lang="en-GB" sz="2000" b="1" dirty="0"/>
              <a:t>Healthcare system </a:t>
            </a:r>
            <a:r>
              <a:rPr lang="en-GB" sz="2000" dirty="0"/>
              <a:t>– range of barriers to accessing healthcare (stigma, structural, cultural); confidentiality and privacy challenges; inadequate attention to brain injury; rehabilitation outcomes sub-optimal; suicide prevention training needs codesign; response to suicidal crisis and postvention inadequate; research fragmented and translation lags </a:t>
            </a:r>
          </a:p>
          <a:p>
            <a:r>
              <a:rPr lang="en-GB" sz="2000" b="1" dirty="0"/>
              <a:t>Moral injury </a:t>
            </a:r>
            <a:r>
              <a:rPr lang="en-GB" sz="2000" dirty="0"/>
              <a:t>– need to prevent, minimise and treat moral injury</a:t>
            </a:r>
          </a:p>
          <a:p>
            <a:r>
              <a:rPr lang="en-GB" sz="2000" b="1" dirty="0"/>
              <a:t>Leadership, governance and accountability </a:t>
            </a:r>
            <a:r>
              <a:rPr lang="en-GB" sz="2000" dirty="0"/>
              <a:t>– leadership selection and development processes need to be strengthened; governance systems are disjointed and not maximally effective; </a:t>
            </a:r>
          </a:p>
        </p:txBody>
      </p:sp>
    </p:spTree>
    <p:extLst>
      <p:ext uri="{BB962C8B-B14F-4D97-AF65-F5344CB8AC3E}">
        <p14:creationId xmlns:p14="http://schemas.microsoft.com/office/powerpoint/2010/main" val="643008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8000">
            <a:alpha val="50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CC18A-49B6-D789-05E9-6C44233B4A63}"/>
              </a:ext>
            </a:extLst>
          </p:cNvPr>
          <p:cNvPicPr>
            <a:picLocks noChangeAspect="1"/>
          </p:cNvPicPr>
          <p:nvPr/>
        </p:nvPicPr>
        <p:blipFill>
          <a:blip r:embed="rId3"/>
          <a:srcRect l="58250"/>
          <a:stretch/>
        </p:blipFill>
        <p:spPr>
          <a:xfrm>
            <a:off x="7101840" y="0"/>
            <a:ext cx="5090160" cy="6857999"/>
          </a:xfrm>
          <a:prstGeom prst="rect">
            <a:avLst/>
          </a:prstGeom>
        </p:spPr>
      </p:pic>
      <p:sp>
        <p:nvSpPr>
          <p:cNvPr id="3" name="Title 2">
            <a:extLst>
              <a:ext uri="{FF2B5EF4-FFF2-40B4-BE49-F238E27FC236}">
                <a16:creationId xmlns:a16="http://schemas.microsoft.com/office/drawing/2014/main" id="{7FAFD16D-146D-C0A6-C708-DC608F33B320}"/>
              </a:ext>
            </a:extLst>
          </p:cNvPr>
          <p:cNvSpPr>
            <a:spLocks noGrp="1"/>
          </p:cNvSpPr>
          <p:nvPr>
            <p:ph type="title"/>
          </p:nvPr>
        </p:nvSpPr>
        <p:spPr>
          <a:xfrm>
            <a:off x="550606" y="365125"/>
            <a:ext cx="6551234" cy="1325563"/>
          </a:xfrm>
        </p:spPr>
        <p:txBody>
          <a:bodyPr>
            <a:normAutofit/>
          </a:bodyPr>
          <a:lstStyle/>
          <a:p>
            <a:r>
              <a:rPr lang="en-AU" sz="4000" b="1" dirty="0"/>
              <a:t>Key findings - Defence</a:t>
            </a:r>
          </a:p>
        </p:txBody>
      </p:sp>
      <p:sp>
        <p:nvSpPr>
          <p:cNvPr id="4" name="Content Placeholder 3">
            <a:extLst>
              <a:ext uri="{FF2B5EF4-FFF2-40B4-BE49-F238E27FC236}">
                <a16:creationId xmlns:a16="http://schemas.microsoft.com/office/drawing/2014/main" id="{813AC046-91E6-E592-B0C9-444C5392B371}"/>
              </a:ext>
            </a:extLst>
          </p:cNvPr>
          <p:cNvSpPr>
            <a:spLocks noGrp="1"/>
          </p:cNvSpPr>
          <p:nvPr>
            <p:ph idx="1"/>
          </p:nvPr>
        </p:nvSpPr>
        <p:spPr>
          <a:xfrm>
            <a:off x="550606" y="1825625"/>
            <a:ext cx="6551234" cy="5032374"/>
          </a:xfrm>
        </p:spPr>
        <p:txBody>
          <a:bodyPr>
            <a:normAutofit/>
          </a:bodyPr>
          <a:lstStyle/>
          <a:p>
            <a:r>
              <a:rPr lang="en-GB" sz="2000" b="1" dirty="0"/>
              <a:t>Transition and discharge </a:t>
            </a:r>
            <a:r>
              <a:rPr lang="en-GB" sz="2000" dirty="0"/>
              <a:t>– transition period is high risk especially for those being discharged involuntarily; transition processes do not meet veterans’ needs; inadequate support throughout transition process; challenges with community reintegration (civilian qualifications and employment)</a:t>
            </a:r>
          </a:p>
          <a:p>
            <a:r>
              <a:rPr lang="en-GB" sz="2000" b="1" dirty="0"/>
              <a:t>Families</a:t>
            </a:r>
            <a:r>
              <a:rPr lang="en-GB" sz="2000" dirty="0"/>
              <a:t> – inadequate support for families overall; inadequate response to family and domestic violence; Defence Families Australia under-resourced</a:t>
            </a:r>
          </a:p>
          <a:p>
            <a:r>
              <a:rPr lang="en-GB" sz="2000" b="1" dirty="0"/>
              <a:t>Data and research </a:t>
            </a:r>
            <a:r>
              <a:rPr lang="en-GB" sz="2000" dirty="0"/>
              <a:t>– issues with data assets, including data quality, management, access, integration and use; suicide database is limited and research on suicide/suicidality uncoordinated</a:t>
            </a:r>
          </a:p>
          <a:p>
            <a:pPr marL="0" indent="0">
              <a:buNone/>
            </a:pPr>
            <a:endParaRPr lang="en-AU" dirty="0"/>
          </a:p>
        </p:txBody>
      </p:sp>
    </p:spTree>
    <p:extLst>
      <p:ext uri="{BB962C8B-B14F-4D97-AF65-F5344CB8AC3E}">
        <p14:creationId xmlns:p14="http://schemas.microsoft.com/office/powerpoint/2010/main" val="413789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04CA9E-1438-96DB-C180-12DC4E9577A7}"/>
              </a:ext>
            </a:extLst>
          </p:cNvPr>
          <p:cNvPicPr>
            <a:picLocks noChangeAspect="1"/>
          </p:cNvPicPr>
          <p:nvPr/>
        </p:nvPicPr>
        <p:blipFill>
          <a:blip r:embed="rId3"/>
          <a:srcRect r="58917"/>
          <a:stretch/>
        </p:blipFill>
        <p:spPr>
          <a:xfrm>
            <a:off x="0" y="0"/>
            <a:ext cx="5008880" cy="6857999"/>
          </a:xfrm>
          <a:prstGeom prst="rect">
            <a:avLst/>
          </a:prstGeom>
        </p:spPr>
      </p:pic>
      <p:sp>
        <p:nvSpPr>
          <p:cNvPr id="2" name="Title 1">
            <a:extLst>
              <a:ext uri="{FF2B5EF4-FFF2-40B4-BE49-F238E27FC236}">
                <a16:creationId xmlns:a16="http://schemas.microsoft.com/office/drawing/2014/main" id="{418ACD69-62DF-F233-41AE-1E28F6E984BB}"/>
              </a:ext>
            </a:extLst>
          </p:cNvPr>
          <p:cNvSpPr>
            <a:spLocks noGrp="1"/>
          </p:cNvSpPr>
          <p:nvPr>
            <p:ph type="title"/>
          </p:nvPr>
        </p:nvSpPr>
        <p:spPr>
          <a:xfrm>
            <a:off x="5008880" y="365125"/>
            <a:ext cx="6344920" cy="1325563"/>
          </a:xfrm>
        </p:spPr>
        <p:txBody>
          <a:bodyPr>
            <a:normAutofit/>
          </a:bodyPr>
          <a:lstStyle/>
          <a:p>
            <a:r>
              <a:rPr lang="en-GB" sz="4000" b="1" dirty="0"/>
              <a:t>Key findings - DVA</a:t>
            </a:r>
            <a:endParaRPr lang="en-AU" sz="4000" b="1" dirty="0"/>
          </a:p>
        </p:txBody>
      </p:sp>
      <p:sp>
        <p:nvSpPr>
          <p:cNvPr id="3" name="Content Placeholder 2">
            <a:extLst>
              <a:ext uri="{FF2B5EF4-FFF2-40B4-BE49-F238E27FC236}">
                <a16:creationId xmlns:a16="http://schemas.microsoft.com/office/drawing/2014/main" id="{62196D1B-0665-39BD-0947-6B533F24C1EF}"/>
              </a:ext>
            </a:extLst>
          </p:cNvPr>
          <p:cNvSpPr>
            <a:spLocks noGrp="1"/>
          </p:cNvSpPr>
          <p:nvPr>
            <p:ph idx="1"/>
          </p:nvPr>
        </p:nvSpPr>
        <p:spPr>
          <a:xfrm>
            <a:off x="5008878" y="1825625"/>
            <a:ext cx="7094632" cy="4667250"/>
          </a:xfrm>
        </p:spPr>
        <p:txBody>
          <a:bodyPr>
            <a:normAutofit/>
          </a:bodyPr>
          <a:lstStyle/>
          <a:p>
            <a:r>
              <a:rPr lang="en-GB" sz="2000" b="1" dirty="0"/>
              <a:t>DVA</a:t>
            </a:r>
            <a:r>
              <a:rPr lang="en-GB" sz="2000" dirty="0"/>
              <a:t> – complex legislation; claims processing not timely; organisational culture experienced as adversarial; issues with transparency and accountability; need a greater focus on veteran wellbeing and veteran engagement; inadequate access to advocates; health care system fragmented, not integrated and access is variable; inequitable provider remuneration; multiple administrative issues; military cultural competence not assured; rehabilitation system suboptimal; information sharing between Defence and DVA is problematic; approach to Veterans’ Hubs not strategic; data and research challenges </a:t>
            </a:r>
          </a:p>
          <a:p>
            <a:r>
              <a:rPr lang="en-GB" sz="2000" b="1" dirty="0"/>
              <a:t>Open Arms </a:t>
            </a:r>
            <a:r>
              <a:rPr lang="en-GB" sz="2000" dirty="0"/>
              <a:t>– numerous issues raised but recent change to model; needs further evaluation</a:t>
            </a:r>
          </a:p>
        </p:txBody>
      </p:sp>
    </p:spTree>
    <p:extLst>
      <p:ext uri="{BB962C8B-B14F-4D97-AF65-F5344CB8AC3E}">
        <p14:creationId xmlns:p14="http://schemas.microsoft.com/office/powerpoint/2010/main" val="235989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6BDB-BE66-3592-E3C2-F11ABFD21E44}"/>
              </a:ext>
            </a:extLst>
          </p:cNvPr>
          <p:cNvSpPr>
            <a:spLocks noGrp="1"/>
          </p:cNvSpPr>
          <p:nvPr>
            <p:ph type="title"/>
          </p:nvPr>
        </p:nvSpPr>
        <p:spPr>
          <a:xfrm>
            <a:off x="838200" y="365125"/>
            <a:ext cx="5562600" cy="1325563"/>
          </a:xfrm>
        </p:spPr>
        <p:txBody>
          <a:bodyPr>
            <a:normAutofit/>
          </a:bodyPr>
          <a:lstStyle/>
          <a:p>
            <a:r>
              <a:rPr lang="en-GB" sz="4000" b="1" dirty="0"/>
              <a:t>Key findings - Other</a:t>
            </a:r>
            <a:endParaRPr lang="en-AU" sz="4000" b="1" dirty="0"/>
          </a:p>
        </p:txBody>
      </p:sp>
      <p:sp>
        <p:nvSpPr>
          <p:cNvPr id="4" name="Content Placeholder 3">
            <a:extLst>
              <a:ext uri="{FF2B5EF4-FFF2-40B4-BE49-F238E27FC236}">
                <a16:creationId xmlns:a16="http://schemas.microsoft.com/office/drawing/2014/main" id="{AA81075E-64B3-EBBA-A39C-0219A28B5C6A}"/>
              </a:ext>
            </a:extLst>
          </p:cNvPr>
          <p:cNvSpPr>
            <a:spLocks noGrp="1"/>
          </p:cNvSpPr>
          <p:nvPr>
            <p:ph idx="1"/>
          </p:nvPr>
        </p:nvSpPr>
        <p:spPr>
          <a:xfrm>
            <a:off x="838200" y="1825625"/>
            <a:ext cx="5257800" cy="4351338"/>
          </a:xfrm>
        </p:spPr>
        <p:txBody>
          <a:bodyPr>
            <a:normAutofit/>
          </a:bodyPr>
          <a:lstStyle/>
          <a:p>
            <a:r>
              <a:rPr lang="en-GB" sz="2000" b="1" dirty="0"/>
              <a:t>ESOs</a:t>
            </a:r>
            <a:r>
              <a:rPr lang="en-GB" sz="2000" dirty="0"/>
              <a:t> – critical role; large number; not collaborative; gaps and duplication; no clear standards; governance sometimes inadequate; no peak body</a:t>
            </a:r>
          </a:p>
          <a:p>
            <a:r>
              <a:rPr lang="en-GB" sz="2000" b="1" dirty="0"/>
              <a:t>States/Territories </a:t>
            </a:r>
            <a:r>
              <a:rPr lang="en-GB" sz="2000" dirty="0"/>
              <a:t>– service offering varies by jurisdiction</a:t>
            </a:r>
          </a:p>
          <a:p>
            <a:r>
              <a:rPr lang="en-GB" sz="2000" b="1" dirty="0"/>
              <a:t>Federated governance </a:t>
            </a:r>
            <a:r>
              <a:rPr lang="en-GB" sz="2000" dirty="0"/>
              <a:t>– Veterans’ Ministerial Council for ‘information only’</a:t>
            </a:r>
            <a:endParaRPr lang="en-GB" sz="2000" b="1" dirty="0"/>
          </a:p>
          <a:p>
            <a:r>
              <a:rPr lang="en-GB" sz="2000" b="1" dirty="0"/>
              <a:t>Community</a:t>
            </a:r>
            <a:r>
              <a:rPr lang="en-GB" sz="2000" dirty="0"/>
              <a:t> – important role to support integration and could do more</a:t>
            </a:r>
            <a:endParaRPr lang="en-GB" sz="2000" b="1" dirty="0"/>
          </a:p>
          <a:p>
            <a:r>
              <a:rPr lang="en-GB" sz="2000" b="1" dirty="0"/>
              <a:t>Trauma informed approach </a:t>
            </a:r>
            <a:r>
              <a:rPr lang="en-GB" sz="2000" dirty="0"/>
              <a:t>to care and support often lacking</a:t>
            </a:r>
          </a:p>
          <a:p>
            <a:pPr marL="0" indent="0">
              <a:buNone/>
            </a:pPr>
            <a:endParaRPr lang="en-AU" dirty="0"/>
          </a:p>
        </p:txBody>
      </p:sp>
      <p:pic>
        <p:nvPicPr>
          <p:cNvPr id="3" name="Picture 2">
            <a:extLst>
              <a:ext uri="{FF2B5EF4-FFF2-40B4-BE49-F238E27FC236}">
                <a16:creationId xmlns:a16="http://schemas.microsoft.com/office/drawing/2014/main" id="{6AF11AB0-18B9-4AAC-857F-05914EF615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479458" y="-68826"/>
            <a:ext cx="5712542" cy="6926826"/>
          </a:xfrm>
          <a:prstGeom prst="rect">
            <a:avLst/>
          </a:prstGeom>
        </p:spPr>
      </p:pic>
    </p:spTree>
    <p:extLst>
      <p:ext uri="{BB962C8B-B14F-4D97-AF65-F5344CB8AC3E}">
        <p14:creationId xmlns:p14="http://schemas.microsoft.com/office/powerpoint/2010/main" val="3414891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1063</TotalTime>
  <Words>2050</Words>
  <Application>Microsoft Office PowerPoint</Application>
  <PresentationFormat>Widescreen</PresentationFormat>
  <Paragraphs>189</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Aptos Display</vt:lpstr>
      <vt:lpstr>Arial</vt:lpstr>
      <vt:lpstr>Wingdings</vt:lpstr>
      <vt:lpstr>Office Theme</vt:lpstr>
      <vt:lpstr>Findings from the Royal Commission into Defence and Veteran Suicide: What does it mean for you and your organisation?</vt:lpstr>
      <vt:lpstr>Commencement and completion of DVSRC</vt:lpstr>
      <vt:lpstr>Key DVSRC Publications</vt:lpstr>
      <vt:lpstr>At the outset of the Royal Commission</vt:lpstr>
      <vt:lpstr> Key findings - Defence</vt:lpstr>
      <vt:lpstr>Key findings - Defence</vt:lpstr>
      <vt:lpstr>Key findings - Defence</vt:lpstr>
      <vt:lpstr>Key findings - DVA</vt:lpstr>
      <vt:lpstr>Key findings - Other</vt:lpstr>
      <vt:lpstr>Key data</vt:lpstr>
      <vt:lpstr>Males serving in the permanent forces</vt:lpstr>
      <vt:lpstr>Males serving in the Reserve forces</vt:lpstr>
      <vt:lpstr>Ex-serving males who served in permanent forces </vt:lpstr>
      <vt:lpstr>Ex-serving males who served in permanent forces </vt:lpstr>
      <vt:lpstr>Ex-serving males who served solely in the reserves</vt:lpstr>
      <vt:lpstr>Ex-serving females who served in the permanent forces </vt:lpstr>
      <vt:lpstr>Ex-serving females who served solely in the reserves</vt:lpstr>
      <vt:lpstr>Summary</vt:lpstr>
      <vt:lpstr>Key recommendations</vt:lpstr>
      <vt:lpstr>So, what does it mean for you and your organisation?</vt:lpstr>
      <vt:lpstr>Veteran-specific implications</vt:lpstr>
      <vt:lpstr>Broader lessons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Peggy</dc:creator>
  <cp:lastModifiedBy>Peggy Brown</cp:lastModifiedBy>
  <cp:revision>4</cp:revision>
  <dcterms:created xsi:type="dcterms:W3CDTF">2024-11-05T12:05:20Z</dcterms:created>
  <dcterms:modified xsi:type="dcterms:W3CDTF">2024-11-26T23:49:02Z</dcterms:modified>
</cp:coreProperties>
</file>