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60" r:id="rId2"/>
    <p:sldId id="302" r:id="rId3"/>
    <p:sldId id="310" r:id="rId4"/>
    <p:sldId id="304" r:id="rId5"/>
    <p:sldId id="541" r:id="rId6"/>
    <p:sldId id="398" r:id="rId7"/>
    <p:sldId id="416" r:id="rId8"/>
    <p:sldId id="327" r:id="rId9"/>
    <p:sldId id="482" r:id="rId10"/>
    <p:sldId id="305" r:id="rId11"/>
    <p:sldId id="527" r:id="rId12"/>
    <p:sldId id="358" r:id="rId13"/>
    <p:sldId id="547" r:id="rId14"/>
    <p:sldId id="314" r:id="rId15"/>
    <p:sldId id="548" r:id="rId16"/>
    <p:sldId id="275" r:id="rId17"/>
    <p:sldId id="333" r:id="rId18"/>
    <p:sldId id="257" r:id="rId19"/>
    <p:sldId id="556" r:id="rId20"/>
    <p:sldId id="549" r:id="rId21"/>
    <p:sldId id="551" r:id="rId22"/>
    <p:sldId id="387" r:id="rId23"/>
    <p:sldId id="545" r:id="rId24"/>
    <p:sldId id="414" r:id="rId25"/>
    <p:sldId id="329" r:id="rId26"/>
    <p:sldId id="291" r:id="rId27"/>
    <p:sldId id="411" r:id="rId28"/>
  </p:sldIdLst>
  <p:sldSz cx="12192000" cy="6858000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D"/>
    <a:srgbClr val="757477"/>
    <a:srgbClr val="6600FF"/>
    <a:srgbClr val="CCFFCC"/>
    <a:srgbClr val="FFFFCC"/>
    <a:srgbClr val="FFFF66"/>
    <a:srgbClr val="B30033"/>
    <a:srgbClr val="393C71"/>
    <a:srgbClr val="6D1E7E"/>
    <a:srgbClr val="BE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0" autoAdjust="0"/>
  </p:normalViewPr>
  <p:slideViewPr>
    <p:cSldViewPr>
      <p:cViewPr varScale="1">
        <p:scale>
          <a:sx n="101" d="100"/>
          <a:sy n="101" d="100"/>
        </p:scale>
        <p:origin x="13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54499347001916E-2"/>
          <c:y val="3.3799948429655439E-2"/>
          <c:w val="0.54237627905207497"/>
          <c:h val="0.96620005157034461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E25-439A-A8D1-D25DF513509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E25-439A-A8D1-D25DF513509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E25-439A-A8D1-D25DF513509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E25-439A-A8D1-D25DF513509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E25-439A-A8D1-D25DF513509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E25-439A-A8D1-D25DF513509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'05-Oct13'!$B$126:$G$130</c:f>
              <c:strCache>
                <c:ptCount val="6"/>
                <c:pt idx="0">
                  <c:v>Department of Education and Non-government school psychological services</c:v>
                </c:pt>
                <c:pt idx="1">
                  <c:v>Child and Adolescent Mental Health Services</c:v>
                </c:pt>
                <c:pt idx="2">
                  <c:v>Local Hospitals and Other department of Health's agencies</c:v>
                </c:pt>
                <c:pt idx="3">
                  <c:v>Department for Child Protection and Family Support</c:v>
                </c:pt>
                <c:pt idx="4">
                  <c:v>Department of Corrective Services</c:v>
                </c:pt>
                <c:pt idx="5">
                  <c:v>Others (eg., non-government organisations, WA police,  GP, private psychologists)</c:v>
                </c:pt>
              </c:strCache>
            </c:strRef>
          </c:cat>
          <c:val>
            <c:numRef>
              <c:f>'05-Oct13'!$B$131:$G$131</c:f>
              <c:numCache>
                <c:formatCode>General</c:formatCode>
                <c:ptCount val="6"/>
                <c:pt idx="0">
                  <c:v>384</c:v>
                </c:pt>
                <c:pt idx="1">
                  <c:v>309</c:v>
                </c:pt>
                <c:pt idx="2">
                  <c:v>22</c:v>
                </c:pt>
                <c:pt idx="3">
                  <c:v>72</c:v>
                </c:pt>
                <c:pt idx="4">
                  <c:v>53</c:v>
                </c:pt>
                <c:pt idx="5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25-439A-A8D1-D25DF5135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708332341833"/>
          <c:y val="0.10138654910772872"/>
          <c:w val="0.33995147986414354"/>
          <c:h val="0.8676411538605068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FF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AU" sz="2000" dirty="0"/>
              <a:t>Average CBCL scores at Baseline, Post-treatment, 6 month, 12-month and 24-month (N = 166)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Sheet4!$B$145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Sheet4!$A$146:$A$156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Sheet4!$B$146:$B$156</c:f>
              <c:numCache>
                <c:formatCode>General</c:formatCode>
                <c:ptCount val="11"/>
                <c:pt idx="0">
                  <c:v>10.29</c:v>
                </c:pt>
                <c:pt idx="1">
                  <c:v>7.1</c:v>
                </c:pt>
                <c:pt idx="2">
                  <c:v>4.9000000000000004</c:v>
                </c:pt>
                <c:pt idx="3">
                  <c:v>7.06</c:v>
                </c:pt>
                <c:pt idx="4">
                  <c:v>7.52</c:v>
                </c:pt>
                <c:pt idx="5">
                  <c:v>11.17</c:v>
                </c:pt>
                <c:pt idx="6">
                  <c:v>15.16</c:v>
                </c:pt>
                <c:pt idx="7">
                  <c:v>22.81</c:v>
                </c:pt>
                <c:pt idx="8">
                  <c:v>22.28</c:v>
                </c:pt>
                <c:pt idx="9">
                  <c:v>38.29</c:v>
                </c:pt>
                <c:pt idx="10">
                  <c:v>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1-42DE-A948-10C905A0AEFC}"/>
            </c:ext>
          </c:extLst>
        </c:ser>
        <c:ser>
          <c:idx val="1"/>
          <c:order val="1"/>
          <c:tx>
            <c:strRef>
              <c:f>Sheet4!$C$145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Sheet4!$A$146:$A$156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Sheet4!$C$146:$C$156</c:f>
              <c:numCache>
                <c:formatCode>General</c:formatCode>
                <c:ptCount val="11"/>
                <c:pt idx="0">
                  <c:v>7.21</c:v>
                </c:pt>
                <c:pt idx="1">
                  <c:v>4.7300000000000004</c:v>
                </c:pt>
                <c:pt idx="2">
                  <c:v>3.28</c:v>
                </c:pt>
                <c:pt idx="3">
                  <c:v>4.6399999999999997</c:v>
                </c:pt>
                <c:pt idx="4">
                  <c:v>4.66</c:v>
                </c:pt>
                <c:pt idx="5">
                  <c:v>7.95</c:v>
                </c:pt>
                <c:pt idx="6">
                  <c:v>9.06</c:v>
                </c:pt>
                <c:pt idx="7">
                  <c:v>13.47</c:v>
                </c:pt>
                <c:pt idx="8">
                  <c:v>15.71</c:v>
                </c:pt>
                <c:pt idx="9">
                  <c:v>23.14</c:v>
                </c:pt>
                <c:pt idx="10">
                  <c:v>60.08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1-42DE-A948-10C905A0AEFC}"/>
            </c:ext>
          </c:extLst>
        </c:ser>
        <c:ser>
          <c:idx val="2"/>
          <c:order val="2"/>
          <c:tx>
            <c:strRef>
              <c:f>Sheet4!$D$145</c:f>
              <c:strCache>
                <c:ptCount val="1"/>
                <c:pt idx="0">
                  <c:v>6 month</c:v>
                </c:pt>
              </c:strCache>
            </c:strRef>
          </c:tx>
          <c:invertIfNegative val="0"/>
          <c:cat>
            <c:strRef>
              <c:f>Sheet4!$A$146:$A$156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Sheet4!$D$146:$D$156</c:f>
              <c:numCache>
                <c:formatCode>General</c:formatCode>
                <c:ptCount val="11"/>
                <c:pt idx="0">
                  <c:v>6.6</c:v>
                </c:pt>
                <c:pt idx="1">
                  <c:v>4.76</c:v>
                </c:pt>
                <c:pt idx="2">
                  <c:v>3.43</c:v>
                </c:pt>
                <c:pt idx="3">
                  <c:v>4.47</c:v>
                </c:pt>
                <c:pt idx="4">
                  <c:v>4.54</c:v>
                </c:pt>
                <c:pt idx="5">
                  <c:v>8.0399999999999991</c:v>
                </c:pt>
                <c:pt idx="6">
                  <c:v>9.36</c:v>
                </c:pt>
                <c:pt idx="7">
                  <c:v>13.9</c:v>
                </c:pt>
                <c:pt idx="8">
                  <c:v>14.76</c:v>
                </c:pt>
                <c:pt idx="9">
                  <c:v>23.26</c:v>
                </c:pt>
                <c:pt idx="10">
                  <c:v>60.31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1-42DE-A948-10C905A0AEFC}"/>
            </c:ext>
          </c:extLst>
        </c:ser>
        <c:ser>
          <c:idx val="3"/>
          <c:order val="3"/>
          <c:tx>
            <c:strRef>
              <c:f>Sheet4!$E$145</c:f>
              <c:strCache>
                <c:ptCount val="1"/>
                <c:pt idx="0">
                  <c:v>12 month</c:v>
                </c:pt>
              </c:strCache>
            </c:strRef>
          </c:tx>
          <c:invertIfNegative val="0"/>
          <c:cat>
            <c:strRef>
              <c:f>Sheet4!$A$146:$A$156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Sheet4!$E$146:$E$156</c:f>
              <c:numCache>
                <c:formatCode>General</c:formatCode>
                <c:ptCount val="11"/>
                <c:pt idx="0">
                  <c:v>5.94</c:v>
                </c:pt>
                <c:pt idx="1">
                  <c:v>4.29</c:v>
                </c:pt>
                <c:pt idx="2">
                  <c:v>3</c:v>
                </c:pt>
                <c:pt idx="3">
                  <c:v>4.12</c:v>
                </c:pt>
                <c:pt idx="4">
                  <c:v>4.26</c:v>
                </c:pt>
                <c:pt idx="5">
                  <c:v>6.99</c:v>
                </c:pt>
                <c:pt idx="6">
                  <c:v>8.9700000000000006</c:v>
                </c:pt>
                <c:pt idx="7">
                  <c:v>12.81</c:v>
                </c:pt>
                <c:pt idx="8">
                  <c:v>13.14</c:v>
                </c:pt>
                <c:pt idx="9">
                  <c:v>21.59</c:v>
                </c:pt>
                <c:pt idx="10">
                  <c:v>55.15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81-42DE-A948-10C905A0AEFC}"/>
            </c:ext>
          </c:extLst>
        </c:ser>
        <c:ser>
          <c:idx val="4"/>
          <c:order val="4"/>
          <c:tx>
            <c:strRef>
              <c:f>Sheet4!$F$145</c:f>
              <c:strCache>
                <c:ptCount val="1"/>
                <c:pt idx="0">
                  <c:v>24 month</c:v>
                </c:pt>
              </c:strCache>
            </c:strRef>
          </c:tx>
          <c:invertIfNegative val="0"/>
          <c:cat>
            <c:strRef>
              <c:f>Sheet4!$A$146:$A$156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Sheet4!$F$146:$F$156</c:f>
              <c:numCache>
                <c:formatCode>General</c:formatCode>
                <c:ptCount val="11"/>
                <c:pt idx="0">
                  <c:v>6.32</c:v>
                </c:pt>
                <c:pt idx="1">
                  <c:v>4.3600000000000003</c:v>
                </c:pt>
                <c:pt idx="2">
                  <c:v>3</c:v>
                </c:pt>
                <c:pt idx="3">
                  <c:v>4.1900000000000004</c:v>
                </c:pt>
                <c:pt idx="4">
                  <c:v>3.98</c:v>
                </c:pt>
                <c:pt idx="5">
                  <c:v>6.77</c:v>
                </c:pt>
                <c:pt idx="6">
                  <c:v>8.61</c:v>
                </c:pt>
                <c:pt idx="7">
                  <c:v>11.46</c:v>
                </c:pt>
                <c:pt idx="8">
                  <c:v>13.67</c:v>
                </c:pt>
                <c:pt idx="9">
                  <c:v>20.2</c:v>
                </c:pt>
                <c:pt idx="10">
                  <c:v>53.15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81-42DE-A948-10C905A0A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418304"/>
        <c:axId val="128214144"/>
        <c:axId val="0"/>
      </c:bar3DChart>
      <c:catAx>
        <c:axId val="1264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8214144"/>
        <c:crosses val="autoZero"/>
        <c:auto val="1"/>
        <c:lblAlgn val="ctr"/>
        <c:lblOffset val="100"/>
        <c:noMultiLvlLbl val="0"/>
      </c:catAx>
      <c:valAx>
        <c:axId val="128214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6418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AU" sz="1800" dirty="0"/>
              <a:t>Average CBCL scores of</a:t>
            </a:r>
            <a:r>
              <a:rPr lang="en-AU" sz="1800" baseline="0" dirty="0"/>
              <a:t> Aboriginal children</a:t>
            </a:r>
            <a:r>
              <a:rPr lang="en-AU" sz="1800" dirty="0"/>
              <a:t> at Baseline, Post-treatment</a:t>
            </a:r>
            <a:r>
              <a:rPr lang="en-AU" sz="1800" baseline="0" dirty="0"/>
              <a:t> and </a:t>
            </a:r>
            <a:r>
              <a:rPr lang="en-AU" sz="1800" dirty="0"/>
              <a:t>6 month follow-up:   (N = 39) </a:t>
            </a:r>
          </a:p>
        </c:rich>
      </c:tx>
      <c:layout>
        <c:manualLayout>
          <c:xMode val="edge"/>
          <c:yMode val="edge"/>
          <c:x val="8.2030760023079879E-2"/>
          <c:y val="3.613733495153140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Sheet8!$B$42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Sheet8!$A$43:$A$53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Sheet8!$B$43:$B$53</c:f>
              <c:numCache>
                <c:formatCode>General</c:formatCode>
                <c:ptCount val="11"/>
                <c:pt idx="0">
                  <c:v>8.8800000000000008</c:v>
                </c:pt>
                <c:pt idx="1">
                  <c:v>4.92</c:v>
                </c:pt>
                <c:pt idx="2">
                  <c:v>4.42</c:v>
                </c:pt>
                <c:pt idx="3">
                  <c:v>6.71</c:v>
                </c:pt>
                <c:pt idx="4">
                  <c:v>6.33</c:v>
                </c:pt>
                <c:pt idx="5">
                  <c:v>11.17</c:v>
                </c:pt>
                <c:pt idx="6">
                  <c:v>15.54</c:v>
                </c:pt>
                <c:pt idx="7">
                  <c:v>21</c:v>
                </c:pt>
                <c:pt idx="8">
                  <c:v>18.21</c:v>
                </c:pt>
                <c:pt idx="9">
                  <c:v>36.54</c:v>
                </c:pt>
                <c:pt idx="10">
                  <c:v>84.79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3-4E20-9BBC-5536CD6520F5}"/>
            </c:ext>
          </c:extLst>
        </c:ser>
        <c:ser>
          <c:idx val="1"/>
          <c:order val="1"/>
          <c:tx>
            <c:strRef>
              <c:f>Sheet8!$C$42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Sheet8!$A$43:$A$53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Sheet8!$C$43:$C$53</c:f>
              <c:numCache>
                <c:formatCode>General</c:formatCode>
                <c:ptCount val="11"/>
                <c:pt idx="0">
                  <c:v>4.67</c:v>
                </c:pt>
                <c:pt idx="1">
                  <c:v>3.33</c:v>
                </c:pt>
                <c:pt idx="2">
                  <c:v>2.54</c:v>
                </c:pt>
                <c:pt idx="3">
                  <c:v>3.46</c:v>
                </c:pt>
                <c:pt idx="4">
                  <c:v>3.63</c:v>
                </c:pt>
                <c:pt idx="5">
                  <c:v>7.33</c:v>
                </c:pt>
                <c:pt idx="6">
                  <c:v>8.5</c:v>
                </c:pt>
                <c:pt idx="7">
                  <c:v>10.92</c:v>
                </c:pt>
                <c:pt idx="8">
                  <c:v>12.67</c:v>
                </c:pt>
                <c:pt idx="9">
                  <c:v>22</c:v>
                </c:pt>
                <c:pt idx="10">
                  <c:v>48.38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3-4E20-9BBC-5536CD6520F5}"/>
            </c:ext>
          </c:extLst>
        </c:ser>
        <c:ser>
          <c:idx val="2"/>
          <c:order val="2"/>
          <c:tx>
            <c:strRef>
              <c:f>Sheet8!$D$42</c:f>
              <c:strCache>
                <c:ptCount val="1"/>
                <c:pt idx="0">
                  <c:v>6 month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Sheet8!$A$43:$A$53</c:f>
              <c:strCache>
                <c:ptCount val="11"/>
                <c:pt idx="0">
                  <c:v>Anxiety</c:v>
                </c:pt>
                <c:pt idx="1">
                  <c:v>Withdrawn</c:v>
                </c:pt>
                <c:pt idx="2">
                  <c:v>Somatic Complaints</c:v>
                </c:pt>
                <c:pt idx="3">
                  <c:v>Social problems</c:v>
                </c:pt>
                <c:pt idx="4">
                  <c:v>Thought problems</c:v>
                </c:pt>
                <c:pt idx="5">
                  <c:v>Attention problems</c:v>
                </c:pt>
                <c:pt idx="6">
                  <c:v>Rule-breaking behaviour</c:v>
                </c:pt>
                <c:pt idx="7">
                  <c:v>Aggressive behaviour</c:v>
                </c:pt>
                <c:pt idx="8">
                  <c:v>Internalising problems </c:v>
                </c:pt>
                <c:pt idx="9">
                  <c:v>Externalising problems</c:v>
                </c:pt>
                <c:pt idx="10">
                  <c:v>Total problems</c:v>
                </c:pt>
              </c:strCache>
            </c:strRef>
          </c:cat>
          <c:val>
            <c:numRef>
              <c:f>Sheet8!$D$43:$D$53</c:f>
              <c:numCache>
                <c:formatCode>General</c:formatCode>
                <c:ptCount val="11"/>
                <c:pt idx="0">
                  <c:v>4.54</c:v>
                </c:pt>
                <c:pt idx="1">
                  <c:v>3.13</c:v>
                </c:pt>
                <c:pt idx="2">
                  <c:v>2.79</c:v>
                </c:pt>
                <c:pt idx="3">
                  <c:v>3.54</c:v>
                </c:pt>
                <c:pt idx="4">
                  <c:v>3.83</c:v>
                </c:pt>
                <c:pt idx="5">
                  <c:v>6.83</c:v>
                </c:pt>
                <c:pt idx="6">
                  <c:v>8.83</c:v>
                </c:pt>
                <c:pt idx="7">
                  <c:v>10.79</c:v>
                </c:pt>
                <c:pt idx="8">
                  <c:v>10.46</c:v>
                </c:pt>
                <c:pt idx="9">
                  <c:v>19.63</c:v>
                </c:pt>
                <c:pt idx="10">
                  <c:v>48.42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3-4E20-9BBC-5536CD652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263680"/>
        <c:axId val="150265216"/>
        <c:axId val="0"/>
      </c:bar3DChart>
      <c:catAx>
        <c:axId val="15026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265216"/>
        <c:crosses val="autoZero"/>
        <c:auto val="1"/>
        <c:lblAlgn val="ctr"/>
        <c:lblOffset val="100"/>
        <c:noMultiLvlLbl val="0"/>
      </c:catAx>
      <c:valAx>
        <c:axId val="150265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263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rgbClr val="0070C0"/>
                </a:solidFill>
              </a:defRPr>
            </a:pPr>
            <a:r>
              <a:rPr lang="en-US" sz="2000" dirty="0">
                <a:solidFill>
                  <a:srgbClr val="0070C0"/>
                </a:solidFill>
              </a:rPr>
              <a:t>% of children in different categories of change* at</a:t>
            </a:r>
            <a:r>
              <a:rPr lang="en-US" sz="2000" baseline="0" dirty="0">
                <a:solidFill>
                  <a:srgbClr val="0070C0"/>
                </a:solidFill>
              </a:rPr>
              <a:t> post-treatment, 6-month and 12-month follow up (N = 241)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CBCL!$B$60</c:f>
              <c:strCache>
                <c:ptCount val="1"/>
                <c:pt idx="0">
                  <c:v>Improvement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CBCL!$A$61:$A$63</c:f>
              <c:strCache>
                <c:ptCount val="3"/>
                <c:pt idx="0">
                  <c:v>Post-treatment</c:v>
                </c:pt>
                <c:pt idx="1">
                  <c:v>6-month followup</c:v>
                </c:pt>
                <c:pt idx="2">
                  <c:v>12-month followup</c:v>
                </c:pt>
              </c:strCache>
            </c:strRef>
          </c:cat>
          <c:val>
            <c:numRef>
              <c:f>CBCL!$B$61:$B$63</c:f>
              <c:numCache>
                <c:formatCode>General</c:formatCode>
                <c:ptCount val="3"/>
                <c:pt idx="0" formatCode="0.0">
                  <c:v>79.8</c:v>
                </c:pt>
                <c:pt idx="1">
                  <c:v>82.2</c:v>
                </c:pt>
                <c:pt idx="2">
                  <c:v>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8-4223-80B4-5154769585AB}"/>
            </c:ext>
          </c:extLst>
        </c:ser>
        <c:ser>
          <c:idx val="1"/>
          <c:order val="1"/>
          <c:tx>
            <c:strRef>
              <c:f>CBCL!$C$60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CBCL!$A$61:$A$63</c:f>
              <c:strCache>
                <c:ptCount val="3"/>
                <c:pt idx="0">
                  <c:v>Post-treatment</c:v>
                </c:pt>
                <c:pt idx="1">
                  <c:v>6-month followup</c:v>
                </c:pt>
                <c:pt idx="2">
                  <c:v>12-month followup</c:v>
                </c:pt>
              </c:strCache>
            </c:strRef>
          </c:cat>
          <c:val>
            <c:numRef>
              <c:f>CBCL!$C$61:$C$63</c:f>
              <c:numCache>
                <c:formatCode>General</c:formatCode>
                <c:ptCount val="3"/>
                <c:pt idx="0">
                  <c:v>18.2</c:v>
                </c:pt>
                <c:pt idx="1">
                  <c:v>14.9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8-4223-80B4-5154769585AB}"/>
            </c:ext>
          </c:extLst>
        </c:ser>
        <c:ser>
          <c:idx val="2"/>
          <c:order val="2"/>
          <c:tx>
            <c:strRef>
              <c:f>CBCL!$D$60</c:f>
              <c:strCache>
                <c:ptCount val="1"/>
                <c:pt idx="0">
                  <c:v>Deteriorate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CBCL!$A$61:$A$63</c:f>
              <c:strCache>
                <c:ptCount val="3"/>
                <c:pt idx="0">
                  <c:v>Post-treatment</c:v>
                </c:pt>
                <c:pt idx="1">
                  <c:v>6-month followup</c:v>
                </c:pt>
                <c:pt idx="2">
                  <c:v>12-month followup</c:v>
                </c:pt>
              </c:strCache>
            </c:strRef>
          </c:cat>
          <c:val>
            <c:numRef>
              <c:f>CBCL!$D$61:$D$63</c:f>
              <c:numCache>
                <c:formatCode>General</c:formatCode>
                <c:ptCount val="3"/>
                <c:pt idx="0">
                  <c:v>3.3</c:v>
                </c:pt>
                <c:pt idx="1">
                  <c:v>2.9</c:v>
                </c:pt>
                <c:pt idx="2" formatCode="0.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D8-4223-80B4-515476958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48256"/>
        <c:axId val="94521600"/>
      </c:barChart>
      <c:catAx>
        <c:axId val="9444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r>
                  <a:rPr lang="en-US" sz="2000" dirty="0">
                    <a:solidFill>
                      <a:srgbClr val="0070C0"/>
                    </a:solidFill>
                  </a:rPr>
                  <a:t>CBCL Total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en-US"/>
          </a:p>
        </c:txPr>
        <c:crossAx val="94521600"/>
        <c:crosses val="autoZero"/>
        <c:auto val="1"/>
        <c:lblAlgn val="ctr"/>
        <c:lblOffset val="100"/>
        <c:noMultiLvlLbl val="0"/>
      </c:catAx>
      <c:valAx>
        <c:axId val="94521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en-US"/>
          </a:p>
        </c:txPr>
        <c:crossAx val="944482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solidFill>
                  <a:srgbClr val="0070C0"/>
                </a:solidFill>
              </a:rPr>
              <a:t>% of caregivers who reported using high level of authoritarian and/or permissive parental approach at baseline, post-treatment, 6- and 12- month follow up (N=241)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66277608498874"/>
          <c:y val="0.29664558205287977"/>
          <c:w val="0.69964915100507963"/>
          <c:h val="0.62034995306479634"/>
        </c:manualLayout>
      </c:layout>
      <c:lineChart>
        <c:grouping val="standard"/>
        <c:varyColors val="0"/>
        <c:ser>
          <c:idx val="0"/>
          <c:order val="0"/>
          <c:tx>
            <c:strRef>
              <c:f>PSDQ!$A$96</c:f>
              <c:strCache>
                <c:ptCount val="1"/>
                <c:pt idx="0">
                  <c:v>Authoritarian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PSDQ!$B$95:$E$95</c:f>
              <c:strCache>
                <c:ptCount val="4"/>
                <c:pt idx="0">
                  <c:v>Pre</c:v>
                </c:pt>
                <c:pt idx="1">
                  <c:v>Post</c:v>
                </c:pt>
                <c:pt idx="2">
                  <c:v>6mt</c:v>
                </c:pt>
                <c:pt idx="3">
                  <c:v>12mt</c:v>
                </c:pt>
              </c:strCache>
            </c:strRef>
          </c:cat>
          <c:val>
            <c:numRef>
              <c:f>PSDQ!$B$96:$E$96</c:f>
              <c:numCache>
                <c:formatCode>General</c:formatCode>
                <c:ptCount val="4"/>
                <c:pt idx="0">
                  <c:v>65</c:v>
                </c:pt>
                <c:pt idx="1">
                  <c:v>20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67-43CE-8A02-62FCCBAA382B}"/>
            </c:ext>
          </c:extLst>
        </c:ser>
        <c:ser>
          <c:idx val="1"/>
          <c:order val="1"/>
          <c:tx>
            <c:strRef>
              <c:f>PSDQ!$A$97</c:f>
              <c:strCache>
                <c:ptCount val="1"/>
                <c:pt idx="0">
                  <c:v>Permissive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PSDQ!$B$95:$E$95</c:f>
              <c:strCache>
                <c:ptCount val="4"/>
                <c:pt idx="0">
                  <c:v>Pre</c:v>
                </c:pt>
                <c:pt idx="1">
                  <c:v>Post</c:v>
                </c:pt>
                <c:pt idx="2">
                  <c:v>6mt</c:v>
                </c:pt>
                <c:pt idx="3">
                  <c:v>12mt</c:v>
                </c:pt>
              </c:strCache>
            </c:strRef>
          </c:cat>
          <c:val>
            <c:numRef>
              <c:f>PSDQ!$B$97:$E$97</c:f>
              <c:numCache>
                <c:formatCode>General</c:formatCode>
                <c:ptCount val="4"/>
                <c:pt idx="0">
                  <c:v>77</c:v>
                </c:pt>
                <c:pt idx="1">
                  <c:v>31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67-43CE-8A02-62FCCBAA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12896"/>
        <c:axId val="114819072"/>
      </c:lineChart>
      <c:catAx>
        <c:axId val="12811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endParaRPr lang="en-US"/>
          </a:p>
        </c:txPr>
        <c:crossAx val="114819072"/>
        <c:crosses val="autoZero"/>
        <c:auto val="1"/>
        <c:lblAlgn val="ctr"/>
        <c:lblOffset val="100"/>
        <c:noMultiLvlLbl val="0"/>
      </c:catAx>
      <c:valAx>
        <c:axId val="114819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>
                    <a:solidFill>
                      <a:srgbClr val="0070C0"/>
                    </a:solidFill>
                  </a:defRPr>
                </a:pPr>
                <a:r>
                  <a:rPr lang="en-US" sz="1800">
                    <a:solidFill>
                      <a:srgbClr val="0070C0"/>
                    </a:solidFill>
                  </a:rPr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endParaRPr lang="en-US"/>
          </a:p>
        </c:txPr>
        <c:crossAx val="1281128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0.02537</cdr:x>
      <cdr:y>0</cdr:y>
    </cdr:from>
    <cdr:to>
      <cdr:x>0.55091</cdr:x>
      <cdr:y>0.17847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53" y="-1825625"/>
          <a:ext cx="4144776" cy="776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AU" sz="1400" b="1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AU" altLang="en-US"/>
              <a:t>Page </a:t>
            </a:r>
            <a:fld id="{55367F49-EA64-42AB-9341-9717188781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706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4" rIns="92229" bIns="46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9ED4F623-D12B-4DAA-91A1-2AC6CF9120A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333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5000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5000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5000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5000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5000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AU" altLang="en-US">
                <a:solidFill>
                  <a:prstClr val="black"/>
                </a:solidFill>
              </a:rPr>
              <a:t>Slide </a:t>
            </a:r>
            <a:fld id="{C9F24897-9B2F-4F21-BC7C-66C9FCE00F78}" type="slidenum">
              <a:rPr lang="en-AU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305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21" y="4343401"/>
            <a:ext cx="5488959" cy="4116266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AU" altLang="en-US"/>
              <a:t>Slide </a:t>
            </a:r>
            <a:fld id="{3C8D2F75-F1CC-4D1C-9363-1AE995F740C5}" type="slidenum">
              <a:rPr lang="en-AU" altLang="en-US" smtClean="0"/>
              <a:pPr eaLnBrk="1" hangingPunct="1">
                <a:spcAft>
                  <a:spcPct val="0"/>
                </a:spcAft>
              </a:pPr>
              <a:t>15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098D-CDBA-49FD-84F6-4EEE3CE29001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FEBEE7D7-EA46-414F-8258-BEF75942C25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679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AD9C-91C9-4357-860E-F64DE0F07CF3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1C84DDC8-2760-476A-8509-AEC64BF8FB6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063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17514"/>
            <a:ext cx="2743200" cy="5316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7514"/>
            <a:ext cx="8026400" cy="5316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162D-C4C8-4640-94A7-D28CC9B66E75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495EBCAC-10F3-40BD-825B-58AAB29B70C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7671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513"/>
            <a:ext cx="10972800" cy="850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9138"/>
            <a:ext cx="5384800" cy="3744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9138"/>
            <a:ext cx="5384800" cy="3744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8FE1-6331-44C9-B2A4-6637C393D4AE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3022ED2C-58B6-4D6F-8E7B-683A15BD12D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61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17528"/>
            <a:ext cx="10972800" cy="5316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5407" y="6237290"/>
            <a:ext cx="4127500" cy="476251"/>
          </a:xfrm>
        </p:spPr>
        <p:txBody>
          <a:bodyPr/>
          <a:lstStyle>
            <a:lvl1pPr>
              <a:defRPr/>
            </a:lvl1pPr>
          </a:lstStyle>
          <a:p>
            <a:fld id="{7CB854FD-DAC0-4D5F-8570-31C4E55CA6DE}" type="datetime4">
              <a:rPr lang="en-AU" altLang="en-US">
                <a:solidFill>
                  <a:srgbClr val="FFFFFF"/>
                </a:solidFill>
              </a:rPr>
              <a:pPr/>
              <a:t>28 November 2024</a:t>
            </a:fld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191282" y="6237290"/>
            <a:ext cx="1824567" cy="476251"/>
          </a:xfrm>
        </p:spPr>
        <p:txBody>
          <a:bodyPr/>
          <a:lstStyle>
            <a:lvl1pPr>
              <a:defRPr/>
            </a:lvl1pPr>
          </a:lstStyle>
          <a:p>
            <a:r>
              <a:rPr lang="en-AU" altLang="en-US">
                <a:solidFill>
                  <a:srgbClr val="FFFFFF"/>
                </a:solidFill>
              </a:rPr>
              <a:t>Slide </a:t>
            </a:r>
            <a:fld id="{21BF3961-3BFB-4181-B180-EFD365CB402B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endParaRPr lang="en-AU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FFCB9-D21E-49D1-B8CC-AAD8CEA4F3C9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064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3992-3189-4D3E-BFBE-514E3A01FBCA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C6ACD8E2-0FF7-4CE3-9D26-1B2396032A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742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9138"/>
            <a:ext cx="5384800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9138"/>
            <a:ext cx="5384800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5C314-4587-4793-9743-4B6B8FDDCFB9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92E26A3A-BD38-49CE-A672-58C9C0A87FB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073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4CF9-46F2-4ABB-A1C9-1CD44009D62A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9CA1FB59-02B7-47E7-8473-35C2EECF54A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624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31C5-2610-4DB5-9BC0-9AB92C16EA16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EBD97B9E-DB3C-401F-A934-B0B524B6255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41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7600-662F-4E7A-8D27-EAF370AE7AC0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C0D405E8-69BA-4E1F-8520-3CBF3815167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403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7C3F-F279-478B-B8C9-86D02AFC6C7F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14916825-24BB-4021-8132-EE15553A34A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5717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F425-8DCD-4598-BD03-D94777E9067B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Slide </a:t>
            </a:r>
            <a:fld id="{62E045D9-4EB5-46CB-84E3-3516B2213AB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72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0077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1" y="6237288"/>
            <a:ext cx="4127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6887C7A-FA74-416C-9A39-0D551627431B}" type="datetime4">
              <a:rPr lang="en-AU" altLang="en-US"/>
              <a:pPr>
                <a:defRPr/>
              </a:pPr>
              <a:t>28 November 2024</a:t>
            </a:fld>
            <a:endParaRPr lang="en-AU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1251" y="6237288"/>
            <a:ext cx="18245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AU" altLang="en-US"/>
              <a:t>Slide </a:t>
            </a:r>
            <a:fld id="{CEF33D0C-4E82-4B9D-BE1D-CF534A1802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7513"/>
            <a:ext cx="109728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9138"/>
            <a:ext cx="109728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solidFill>
            <a:srgbClr val="0077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  <p:pic>
        <p:nvPicPr>
          <p:cNvPr id="1032" name="Picture 25" descr="CHILD_AND_ADOLESCENT_WHITE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6308725"/>
            <a:ext cx="308763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757477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0"/>
        </a:spcBef>
        <a:spcAft>
          <a:spcPct val="50000"/>
        </a:spcAft>
        <a:buClr>
          <a:srgbClr val="0077AD"/>
        </a:buClr>
        <a:buChar char="•"/>
        <a:defRPr sz="2400">
          <a:solidFill>
            <a:srgbClr val="757477"/>
          </a:solidFill>
          <a:latin typeface="+mn-lt"/>
          <a:ea typeface="MS PGothic" pitchFamily="34" charset="-128"/>
          <a:cs typeface="+mn-cs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3512" y="188640"/>
            <a:ext cx="8784976" cy="16561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b="0" dirty="0">
                <a:solidFill>
                  <a:srgbClr val="0070C0"/>
                </a:solidFill>
                <a:ea typeface="ＭＳ Ｐゴシック" charset="0"/>
              </a:rPr>
              <a:t>Multisystemic Therapy (MST)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50345" y="2420888"/>
            <a:ext cx="8776593" cy="324036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rgbClr val="0077AD"/>
                </a:solidFill>
              </a:rPr>
              <a:t>Presented by: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rgbClr val="0077AD"/>
                </a:solidFill>
              </a:rPr>
              <a:t>Dr Mark Porter – MST Programme Manager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rgbClr val="0077AD"/>
                </a:solidFill>
              </a:rPr>
              <a:t>W. A. Child &amp; Adolescent Mental Health Service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b="1" dirty="0">
              <a:solidFill>
                <a:srgbClr val="0077AD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rgbClr val="0077AD"/>
                </a:solidFill>
              </a:rPr>
              <a:t>Supported by: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rgbClr val="0077AD"/>
                </a:solidFill>
              </a:rPr>
              <a:t>Dr Yui Nuntavisit – MST Research Officer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b="1" dirty="0">
              <a:solidFill>
                <a:srgbClr val="0077A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5" y="247138"/>
            <a:ext cx="7770813" cy="510747"/>
          </a:xfrm>
          <a:noFill/>
          <a:ln/>
        </p:spPr>
        <p:txBody>
          <a:bodyPr/>
          <a:lstStyle/>
          <a:p>
            <a:r>
              <a:rPr lang="en-US" sz="2400" b="0" dirty="0">
                <a:solidFill>
                  <a:schemeClr val="accent2"/>
                </a:solidFill>
              </a:rPr>
              <a:t>	</a:t>
            </a:r>
            <a:r>
              <a:rPr lang="en-US" sz="2400" b="0" dirty="0">
                <a:solidFill>
                  <a:srgbClr val="0077AD"/>
                </a:solidFill>
              </a:rPr>
              <a:t>MST Referral Population &amp; Selection Process:</a:t>
            </a:r>
            <a:endParaRPr lang="en-AU" sz="2400" b="0" dirty="0">
              <a:solidFill>
                <a:srgbClr val="0077AD"/>
              </a:solidFill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136" y="980729"/>
            <a:ext cx="8717353" cy="5131751"/>
          </a:xfrm>
          <a:noFill/>
          <a:ln/>
        </p:spPr>
        <p:txBody>
          <a:bodyPr/>
          <a:lstStyle/>
          <a:p>
            <a:r>
              <a:rPr lang="en-US" sz="2000" dirty="0"/>
              <a:t>12-16 year olds (10, 11 &amp; 17 year olds when severe).</a:t>
            </a:r>
          </a:p>
          <a:p>
            <a:r>
              <a:rPr lang="en-US" sz="2000" dirty="0"/>
              <a:t>Complex &amp; severe behaviour problems of at least 12 months duration. 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    		</a:t>
            </a:r>
            <a:r>
              <a:rPr lang="en-US" sz="2000" dirty="0">
                <a:solidFill>
                  <a:srgbClr val="0077AD"/>
                </a:solidFill>
              </a:rPr>
              <a:t>Priority Referrals &amp; Selection Process:</a:t>
            </a:r>
          </a:p>
          <a:p>
            <a:r>
              <a:rPr lang="en-US" sz="2000" dirty="0"/>
              <a:t>Referrals are selected &amp; </a:t>
            </a:r>
            <a:r>
              <a:rPr lang="en-US" sz="2000" dirty="0" err="1"/>
              <a:t>prioritised</a:t>
            </a:r>
            <a:r>
              <a:rPr lang="en-US" sz="2000" dirty="0"/>
              <a:t> by a Multi-Department Committee.</a:t>
            </a:r>
          </a:p>
          <a:p>
            <a:r>
              <a:rPr lang="en-US" sz="2000" dirty="0">
                <a:solidFill>
                  <a:schemeClr val="bg2"/>
                </a:solidFill>
              </a:rPr>
              <a:t>Referrals with the most severe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symptoms and history are prioritised.</a:t>
            </a:r>
          </a:p>
          <a:p>
            <a:r>
              <a:rPr lang="en-AU" sz="2000" dirty="0"/>
              <a:t>Considering risk of out of home placement, and/or school exclusion.</a:t>
            </a:r>
          </a:p>
          <a:p>
            <a:r>
              <a:rPr lang="en-AU" sz="2000" dirty="0"/>
              <a:t>Comorbid MH difficulties, anti-social behaviour &amp; substance use/abuse.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AU" sz="2000" dirty="0"/>
              <a:t>	</a:t>
            </a:r>
            <a:r>
              <a:rPr lang="en-AU" sz="2000" dirty="0">
                <a:solidFill>
                  <a:srgbClr val="0077AD"/>
                </a:solidFill>
              </a:rPr>
              <a:t>Exclusion/Diversion Criteria:</a:t>
            </a:r>
          </a:p>
          <a:p>
            <a:pPr>
              <a:buClr>
                <a:schemeClr val="tx1"/>
              </a:buClr>
            </a:pPr>
            <a:r>
              <a:rPr lang="en-AU" sz="2000" dirty="0"/>
              <a:t>Must be still living in family home, or stable carer situation.</a:t>
            </a:r>
          </a:p>
          <a:p>
            <a:pPr>
              <a:buClr>
                <a:schemeClr val="tx1"/>
              </a:buClr>
            </a:pPr>
            <a:r>
              <a:rPr lang="en-AU" sz="2000" dirty="0"/>
              <a:t>Not actively self-harming or suicidal intent in recent months.</a:t>
            </a:r>
          </a:p>
          <a:p>
            <a:pPr>
              <a:buClr>
                <a:schemeClr val="tx1"/>
              </a:buClr>
            </a:pPr>
            <a:r>
              <a:rPr lang="en-AU" sz="2000" dirty="0"/>
              <a:t>Not suitable when neuro-developmental disorders (IQ &lt; 70).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FFFFFF"/>
                </a:solidFill>
              </a:rPr>
              <a:t>Slide </a:t>
            </a:r>
            <a:fld id="{0EF1D4CA-8335-4473-BB80-C43DAE8C17C5}" type="slidenum">
              <a:rPr lang="en-AU" smtClean="0">
                <a:solidFill>
                  <a:srgbClr val="FFFFFF"/>
                </a:solidFill>
              </a:rPr>
              <a:pPr/>
              <a:t>10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A99FE3-3547-13B9-3873-2D4D27CC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273" y="173538"/>
            <a:ext cx="7886700" cy="1311247"/>
          </a:xfrm>
        </p:spPr>
        <p:txBody>
          <a:bodyPr>
            <a:normAutofit fontScale="90000"/>
          </a:bodyPr>
          <a:lstStyle/>
          <a:p>
            <a:br>
              <a:rPr lang="en-AU" sz="3600" dirty="0">
                <a:solidFill>
                  <a:srgbClr val="002060"/>
                </a:solidFill>
              </a:rPr>
            </a:br>
            <a:br>
              <a:rPr lang="en-AU" sz="3600" dirty="0">
                <a:solidFill>
                  <a:srgbClr val="002060"/>
                </a:solidFill>
              </a:rPr>
            </a:br>
            <a:r>
              <a:rPr lang="en-AU" sz="3100" dirty="0">
                <a:solidFill>
                  <a:srgbClr val="0077AD"/>
                </a:solidFill>
              </a:rPr>
              <a:t>MST-WA Referral Sources (N=956) </a:t>
            </a:r>
            <a:br>
              <a:rPr lang="en-AU" sz="3100" dirty="0">
                <a:solidFill>
                  <a:srgbClr val="0077AD"/>
                </a:solidFill>
              </a:rPr>
            </a:br>
            <a:r>
              <a:rPr lang="en-AU" sz="3100" dirty="0">
                <a:solidFill>
                  <a:srgbClr val="0077AD"/>
                </a:solidFill>
              </a:rPr>
              <a:t>January 2006 - December 2023</a:t>
            </a:r>
            <a:br>
              <a:rPr lang="en-AU" sz="3100" dirty="0">
                <a:solidFill>
                  <a:srgbClr val="0077AD"/>
                </a:solidFill>
              </a:rPr>
            </a:br>
            <a:br>
              <a:rPr lang="en-AU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4294967295"/>
          </p:nvPr>
        </p:nvSpPr>
        <p:spPr bwMode="auto">
          <a:xfrm>
            <a:off x="2495551" y="6237288"/>
            <a:ext cx="3095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3F7FFCB9-D21E-49D1-B8CC-AAD8CEA4F3C9}" type="datetime4">
              <a:rPr lang="en-AU" altLang="en-US" smtClean="0"/>
              <a:pPr>
                <a:spcAft>
                  <a:spcPts val="600"/>
                </a:spcAft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67439" y="6237288"/>
            <a:ext cx="136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C787D4-BCA3-960B-CFB4-62F08A7F3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024884"/>
              </p:ext>
            </p:extLst>
          </p:nvPr>
        </p:nvGraphicFramePr>
        <p:xfrm>
          <a:off x="1899285" y="1346653"/>
          <a:ext cx="8236676" cy="485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00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3" hidden="1"/>
          <p:cNvSpPr>
            <a:spLocks noGrp="1"/>
          </p:cNvSpPr>
          <p:nvPr>
            <p:ph type="dt" sz="quarter" idx="10"/>
          </p:nvPr>
        </p:nvSpPr>
        <p:spPr bwMode="auto">
          <a:xfrm>
            <a:off x="2495551" y="6237288"/>
            <a:ext cx="3095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3F7FFCB9-D21E-49D1-B8CC-AAD8CEA4F3C9}" type="datetime4">
              <a:rPr lang="en-AU" altLang="en-US" smtClean="0"/>
              <a:pPr>
                <a:spcAft>
                  <a:spcPts val="600"/>
                </a:spcAft>
                <a:defRPr/>
              </a:pPr>
              <a:t>28 November 2024</a:t>
            </a:fld>
            <a:endParaRPr lang="en-AU" altLang="en-US"/>
          </a:p>
        </p:txBody>
      </p:sp>
      <p:sp>
        <p:nvSpPr>
          <p:cNvPr id="34820" name="Slide Number Placeholder 4" hidden="1"/>
          <p:cNvSpPr>
            <a:spLocks noGrp="1"/>
          </p:cNvSpPr>
          <p:nvPr>
            <p:ph type="sldNum" sz="quarter" idx="11"/>
          </p:nvPr>
        </p:nvSpPr>
        <p:spPr bwMode="auto">
          <a:xfrm>
            <a:off x="6167439" y="6237288"/>
            <a:ext cx="136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  <p:pic>
        <p:nvPicPr>
          <p:cNvPr id="2" name="Chart 1">
            <a:extLst>
              <a:ext uri="{FF2B5EF4-FFF2-40B4-BE49-F238E27FC236}">
                <a16:creationId xmlns:a16="http://schemas.microsoft.com/office/drawing/2014/main" id="{346B4D25-3FD4-4786-D4DF-15553985445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/>
          <a:stretch>
            <a:fillRect/>
          </a:stretch>
        </p:blipFill>
        <p:spPr bwMode="auto">
          <a:xfrm>
            <a:off x="1946775" y="431484"/>
            <a:ext cx="8085500" cy="57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476673"/>
            <a:ext cx="8568952" cy="841349"/>
          </a:xfrm>
        </p:spPr>
        <p:txBody>
          <a:bodyPr>
            <a:noAutofit/>
          </a:bodyPr>
          <a:lstStyle/>
          <a:p>
            <a:pPr lvl="0" algn="ctr"/>
            <a:r>
              <a:rPr lang="en-AU" altLang="en-US" sz="2800" dirty="0">
                <a:latin typeface="Arial" pitchFamily="34" charset="0"/>
                <a:ea typeface="Arial Unicode MS" pitchFamily="34" charset="-128"/>
                <a:cs typeface="Century" pitchFamily="18" charset="0"/>
              </a:rPr>
              <a:t>Demographic profile of adolescents and families involved in W.A. CAMHS MST (2007 – 2023):</a:t>
            </a:r>
            <a:br>
              <a:rPr lang="en-AU" altLang="en-US" sz="2800" dirty="0">
                <a:latin typeface="Arial" pitchFamily="34" charset="0"/>
                <a:ea typeface="Arial Unicode MS" pitchFamily="34" charset="-128"/>
                <a:cs typeface="Century" pitchFamily="18" charset="0"/>
              </a:rPr>
            </a:br>
            <a:r>
              <a:rPr lang="en-AU" altLang="en-US" sz="2800" dirty="0">
                <a:latin typeface="Arial" pitchFamily="34" charset="0"/>
                <a:ea typeface="Arial Unicode MS" pitchFamily="34" charset="-128"/>
                <a:cs typeface="Century" pitchFamily="18" charset="0"/>
              </a:rPr>
              <a:t>.</a:t>
            </a:r>
            <a:endParaRPr lang="en-AU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495551" y="6237288"/>
            <a:ext cx="3095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3F7FFCB9-D21E-49D1-B8CC-AAD8CEA4F3C9}" type="datetime4">
              <a:rPr lang="en-AU" altLang="en-US" smtClean="0"/>
              <a:pPr>
                <a:defRPr/>
              </a:pPr>
              <a:t>28 November 2024</a:t>
            </a:fld>
            <a:endParaRPr lang="en-A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167439" y="6237288"/>
            <a:ext cx="136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882962" y="1318021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age: 13.7 years 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 male and 28% female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Aboriginal and 8% </a:t>
            </a:r>
            <a:r>
              <a:rPr lang="en-A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CaLD</a:t>
            </a:r>
            <a:endParaRPr lang="en-A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Single parent, 25% intact family, 20% Blended family and 6% Foster/adopted family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50% had a family annual income less than $50K.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4261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E52A6A-A4EB-4BEA-9804-2F76C2234326}" type="datetime4">
              <a:rPr lang="en-AU" altLang="en-US">
                <a:solidFill>
                  <a:srgbClr val="FFFFFF"/>
                </a:solidFill>
              </a:rPr>
              <a:pPr>
                <a:defRPr/>
              </a:pPr>
              <a:t>28 November 2024</a:t>
            </a:fld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>
                <a:solidFill>
                  <a:srgbClr val="FFFFFF"/>
                </a:solidFill>
              </a:rPr>
              <a:t>Slide </a:t>
            </a:r>
            <a:fld id="{ACCF28D1-E245-4805-A738-F56B06D1B8DE}" type="slidenum">
              <a:rPr lang="en-AU" altLang="en-US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AU" altLang="en-US">
              <a:solidFill>
                <a:srgbClr val="FFFFFF"/>
              </a:solidFill>
            </a:endParaRPr>
          </a:p>
        </p:txBody>
      </p:sp>
      <p:grpSp>
        <p:nvGrpSpPr>
          <p:cNvPr id="29700" name="Group 2"/>
          <p:cNvGrpSpPr>
            <a:grpSpLocks noChangeAspect="1"/>
          </p:cNvGrpSpPr>
          <p:nvPr/>
        </p:nvGrpSpPr>
        <p:grpSpPr bwMode="auto">
          <a:xfrm>
            <a:off x="1524000" y="1"/>
            <a:ext cx="8991600" cy="6294439"/>
            <a:chOff x="3496" y="1553"/>
            <a:chExt cx="7200" cy="5040"/>
          </a:xfrm>
        </p:grpSpPr>
        <p:sp>
          <p:nvSpPr>
            <p:cNvPr id="29701" name="AutoShape 3"/>
            <p:cNvSpPr>
              <a:spLocks noChangeAspect="1" noChangeArrowheads="1"/>
            </p:cNvSpPr>
            <p:nvPr/>
          </p:nvSpPr>
          <p:spPr bwMode="auto">
            <a:xfrm>
              <a:off x="3496" y="1553"/>
              <a:ext cx="7200" cy="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02" name="Text Box 4"/>
            <p:cNvSpPr txBox="1">
              <a:spLocks noChangeArrowheads="1"/>
            </p:cNvSpPr>
            <p:nvPr/>
          </p:nvSpPr>
          <p:spPr bwMode="auto">
            <a:xfrm>
              <a:off x="3656" y="2673"/>
              <a:ext cx="1200" cy="30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AU" altLang="en-US" sz="1000" b="1" dirty="0">
                  <a:solidFill>
                    <a:srgbClr val="000080"/>
                  </a:solidFill>
                  <a:latin typeface="Century" pitchFamily="18" charset="0"/>
                </a:rPr>
                <a:t>Demographics</a:t>
              </a:r>
            </a:p>
            <a:p>
              <a:pPr eaLnBrk="1" hangingPunct="1"/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1. Age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2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Gender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3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Diagnose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4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Education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5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Employment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    status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6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Household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    income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7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Ethnicity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8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No. of people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    living at home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9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Primary referral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    reasons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1. Previous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      agencies involved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2. Family history</a:t>
              </a:r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 </a:t>
              </a:r>
              <a:endParaRPr lang="en-AU" altLang="en-US" sz="11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03" name="Text Box 5"/>
            <p:cNvSpPr txBox="1">
              <a:spLocks noChangeArrowheads="1"/>
            </p:cNvSpPr>
            <p:nvPr/>
          </p:nvSpPr>
          <p:spPr bwMode="auto">
            <a:xfrm>
              <a:off x="5096" y="2753"/>
              <a:ext cx="1600" cy="32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AU" altLang="en-US" sz="900" b="1" dirty="0">
                  <a:solidFill>
                    <a:srgbClr val="000080"/>
                  </a:solidFill>
                  <a:latin typeface="Century" pitchFamily="18" charset="0"/>
                </a:rPr>
                <a:t>Baseline</a:t>
              </a:r>
            </a:p>
            <a:p>
              <a:pPr eaLnBrk="1" hangingPunct="1"/>
              <a:r>
                <a:rPr lang="en-AU" altLang="en-US" sz="900" b="1" dirty="0">
                  <a:solidFill>
                    <a:srgbClr val="000080"/>
                  </a:solidFill>
                  <a:latin typeface="Century" pitchFamily="18" charset="0"/>
                </a:rPr>
                <a:t>Parent-reported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1.</a:t>
              </a:r>
              <a:r>
                <a:rPr lang="en-AU" altLang="en-US" sz="900" b="1" dirty="0">
                  <a:solidFill>
                    <a:srgbClr val="000080"/>
                  </a:solidFill>
                  <a:latin typeface="Century" pitchFamily="18" charset="0"/>
                </a:rPr>
                <a:t> </a:t>
              </a: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Child Behaviour Checklist  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 (CBCL)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2. Family functioning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3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. Parenting style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4. Strengths and difficulties   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questionnaire (SDQ)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5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. Depression Anxiety Stress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scale (DASS21) </a:t>
              </a:r>
            </a:p>
            <a:p>
              <a:pPr eaLnBrk="1" hangingPunct="1"/>
              <a:r>
                <a:rPr lang="en-AU" altLang="en-US" sz="900" b="1" dirty="0">
                  <a:solidFill>
                    <a:srgbClr val="000080"/>
                  </a:solidFill>
                  <a:latin typeface="Century" pitchFamily="18" charset="0"/>
                </a:rPr>
                <a:t>Youth-reported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6. School attendance or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Employment status</a:t>
              </a:r>
              <a:endParaRPr lang="en-AU" altLang="en-US" sz="900" dirty="0">
                <a:solidFill>
                  <a:srgbClr val="000000"/>
                </a:solidFill>
                <a:latin typeface="Century" pitchFamily="18" charset="0"/>
              </a:endParaRP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7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. Family functioning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8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. Number of offending       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(in the past 6 months)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9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. Drug &amp; alcohol use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0. SDQ</a:t>
              </a:r>
            </a:p>
            <a:p>
              <a:pPr eaLnBrk="1" hangingPunct="1"/>
              <a:r>
                <a:rPr lang="en-AU" altLang="en-US" sz="900" b="1" dirty="0">
                  <a:solidFill>
                    <a:srgbClr val="000080"/>
                  </a:solidFill>
                  <a:latin typeface="Century" pitchFamily="18" charset="0"/>
                </a:rPr>
                <a:t>Clinician-reported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11. Health of the Nation Outcome 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  Scales Child and Adolescents 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  (</a:t>
              </a:r>
              <a:r>
                <a:rPr lang="en-AU" altLang="en-US" sz="900" dirty="0" err="1">
                  <a:solidFill>
                    <a:srgbClr val="000080"/>
                  </a:solidFill>
                  <a:latin typeface="Century" pitchFamily="18" charset="0"/>
                </a:rPr>
                <a:t>HoNOSCA</a:t>
              </a: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)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2. Child Global Assessment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  Scale (CGAS)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3. Global Family Environment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  Scale (GFES)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4. School attendance/ suspension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      (school record)</a:t>
              </a: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7496" y="3073"/>
              <a:ext cx="1440" cy="289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AU" altLang="en-US" sz="1000" b="1" dirty="0">
                  <a:solidFill>
                    <a:srgbClr val="000080"/>
                  </a:solidFill>
                  <a:latin typeface="Century" pitchFamily="18" charset="0"/>
                </a:rPr>
                <a:t>Post-treatment</a:t>
              </a:r>
            </a:p>
            <a:p>
              <a:pPr eaLnBrk="1" hangingPunct="1"/>
              <a:r>
                <a:rPr lang="en-AU" altLang="en-US" sz="1000" b="1" dirty="0">
                  <a:solidFill>
                    <a:srgbClr val="000080"/>
                  </a:solidFill>
                  <a:latin typeface="Century" pitchFamily="18" charset="0"/>
                </a:rPr>
                <a:t>Parent-reported</a:t>
              </a:r>
            </a:p>
            <a:p>
              <a:pPr eaLnBrk="1" hangingPunct="1"/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1. CBCL</a:t>
              </a:r>
            </a:p>
            <a:p>
              <a:pPr eaLnBrk="1" hangingPunct="1"/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2. Family functioning</a:t>
              </a:r>
            </a:p>
            <a:p>
              <a:pPr eaLnBrk="1" hangingPunct="1"/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3. Parenting style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4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SDQ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5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DASS21</a:t>
              </a:r>
            </a:p>
            <a:p>
              <a:pPr eaLnBrk="1" hangingPunct="1"/>
              <a:r>
                <a:rPr lang="en-AU" altLang="en-US" sz="1000" b="1" dirty="0">
                  <a:solidFill>
                    <a:srgbClr val="000080"/>
                  </a:solidFill>
                  <a:latin typeface="Century" pitchFamily="18" charset="0"/>
                </a:rPr>
                <a:t>Youth-reported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Century" pitchFamily="18" charset="0"/>
                </a:rPr>
                <a:t>6. </a:t>
              </a:r>
              <a:r>
                <a:rPr lang="en-AU" altLang="en-US" sz="900" dirty="0">
                  <a:solidFill>
                    <a:srgbClr val="000080"/>
                  </a:solidFill>
                  <a:latin typeface="Arial" charset="0"/>
                </a:rPr>
                <a:t>School attendance or</a:t>
              </a:r>
            </a:p>
            <a:p>
              <a:pPr eaLnBrk="1" hangingPunct="1"/>
              <a:r>
                <a:rPr lang="en-AU" altLang="en-US" sz="900" dirty="0">
                  <a:solidFill>
                    <a:srgbClr val="000080"/>
                  </a:solidFill>
                  <a:latin typeface="Arial" charset="0"/>
                </a:rPr>
                <a:t>    Employment status</a:t>
              </a:r>
              <a:endParaRPr lang="en-AU" altLang="en-US" sz="900" dirty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7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Family functioning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8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Number of offending   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    (in the past 6 months)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9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. Drug &amp; alcohol use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0.SDQ</a:t>
              </a:r>
            </a:p>
            <a:p>
              <a:pPr eaLnBrk="1" hangingPunct="1"/>
              <a:r>
                <a:rPr lang="en-AU" altLang="en-US" sz="1000" b="1" dirty="0">
                  <a:solidFill>
                    <a:srgbClr val="000080"/>
                  </a:solidFill>
                  <a:latin typeface="Century" pitchFamily="18" charset="0"/>
                </a:rPr>
                <a:t>Clinician-reported</a:t>
              </a:r>
            </a:p>
            <a:p>
              <a:pPr eaLnBrk="1" hangingPunct="1"/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11. </a:t>
              </a:r>
              <a:r>
                <a:rPr lang="en-AU" altLang="en-US" sz="1000" dirty="0" err="1">
                  <a:solidFill>
                    <a:srgbClr val="000080"/>
                  </a:solidFill>
                  <a:latin typeface="Century" pitchFamily="18" charset="0"/>
                </a:rPr>
                <a:t>HoNOSCA</a:t>
              </a:r>
              <a:endParaRPr lang="en-AU" altLang="en-US" sz="1000" dirty="0">
                <a:solidFill>
                  <a:srgbClr val="000080"/>
                </a:solidFill>
                <a:latin typeface="Century" pitchFamily="18" charset="0"/>
              </a:endParaRP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2. CGAS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3. GFES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1"/>
              </a:pPr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4. School attendance/ suspension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9176" y="3073"/>
              <a:ext cx="1440" cy="254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AU" altLang="en-US" sz="1100" b="1" dirty="0">
                  <a:solidFill>
                    <a:srgbClr val="000080"/>
                  </a:solidFill>
                  <a:latin typeface="Century" pitchFamily="18" charset="0"/>
                </a:rPr>
                <a:t>Follow-up 6, 12 months</a:t>
              </a:r>
            </a:p>
            <a:p>
              <a:pPr eaLnBrk="1" hangingPunct="1"/>
              <a:r>
                <a:rPr lang="en-AU" altLang="en-US" sz="1100" b="1" dirty="0">
                  <a:solidFill>
                    <a:srgbClr val="000080"/>
                  </a:solidFill>
                  <a:latin typeface="Century" pitchFamily="18" charset="0"/>
                </a:rPr>
                <a:t>Parent-reported</a:t>
              </a:r>
            </a:p>
            <a:p>
              <a:pPr eaLnBrk="1" hangingPunct="1"/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1. CBCL</a:t>
              </a:r>
            </a:p>
            <a:p>
              <a:pPr eaLnBrk="1" hangingPunct="1"/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2. Family functioning</a:t>
              </a:r>
            </a:p>
            <a:p>
              <a:pPr eaLnBrk="1" hangingPunct="1"/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3. Parenting style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4"/>
              </a:pPr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. DASS21</a:t>
              </a:r>
            </a:p>
            <a:p>
              <a:pPr eaLnBrk="1" hangingPunct="1"/>
              <a:r>
                <a:rPr lang="en-AU" altLang="en-US" sz="1100" b="1" dirty="0">
                  <a:solidFill>
                    <a:srgbClr val="000080"/>
                  </a:solidFill>
                  <a:latin typeface="Century" pitchFamily="18" charset="0"/>
                </a:rPr>
                <a:t>Youth-reported</a:t>
              </a:r>
            </a:p>
            <a:p>
              <a:pPr eaLnBrk="1" hangingPunct="1"/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5. School attendance or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    Employment status</a:t>
              </a:r>
              <a:endParaRPr lang="en-AU" altLang="en-US" sz="1100" dirty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6"/>
              </a:pPr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. Family functioning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7"/>
              </a:pPr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. Number of offending    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None/>
              </a:pPr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    (in the past 6 months)</a:t>
              </a:r>
            </a:p>
            <a:p>
              <a:pPr eaLnBrk="1" hangingPunct="1">
                <a:buClr>
                  <a:srgbClr val="000080"/>
                </a:buClr>
                <a:buFont typeface="Century" pitchFamily="18" charset="0"/>
                <a:buChar char="8"/>
              </a:pPr>
              <a:r>
                <a:rPr lang="en-AU" altLang="en-US" sz="1100" dirty="0">
                  <a:solidFill>
                    <a:srgbClr val="000080"/>
                  </a:solidFill>
                  <a:latin typeface="Century" pitchFamily="18" charset="0"/>
                </a:rPr>
                <a:t>. Drug &amp; alcohol use</a:t>
              </a:r>
            </a:p>
          </p:txBody>
        </p:sp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6012" y="2273"/>
              <a:ext cx="2284" cy="40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AU" altLang="en-US" sz="1000" b="1" dirty="0">
                  <a:solidFill>
                    <a:srgbClr val="000080"/>
                  </a:solidFill>
                  <a:latin typeface="Century" pitchFamily="18" charset="0"/>
                </a:rPr>
                <a:t>Therapist Adherence Measure</a:t>
              </a:r>
            </a:p>
            <a:p>
              <a:pPr algn="ctr" eaLnBrk="1" hangingPunct="1"/>
              <a:r>
                <a:rPr lang="en-AU" altLang="en-US" sz="1000" dirty="0">
                  <a:solidFill>
                    <a:srgbClr val="000080"/>
                  </a:solidFill>
                  <a:latin typeface="Century" pitchFamily="18" charset="0"/>
                </a:rPr>
                <a:t>(Collected monthly from start to discharge)</a:t>
              </a:r>
              <a:endParaRPr lang="en-AU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4856" y="3633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>
              <a:off x="6696" y="3633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09" name="Line 11"/>
            <p:cNvSpPr>
              <a:spLocks noChangeShapeType="1"/>
            </p:cNvSpPr>
            <p:nvPr/>
          </p:nvSpPr>
          <p:spPr bwMode="auto">
            <a:xfrm>
              <a:off x="8936" y="3633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10" name="Text Box 12"/>
            <p:cNvSpPr txBox="1">
              <a:spLocks noChangeArrowheads="1"/>
            </p:cNvSpPr>
            <p:nvPr/>
          </p:nvSpPr>
          <p:spPr bwMode="auto">
            <a:xfrm>
              <a:off x="5496" y="6113"/>
              <a:ext cx="36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n-AU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11" name="Line 13"/>
            <p:cNvSpPr>
              <a:spLocks noChangeShapeType="1"/>
            </p:cNvSpPr>
            <p:nvPr/>
          </p:nvSpPr>
          <p:spPr bwMode="auto">
            <a:xfrm>
              <a:off x="8856" y="2673"/>
              <a:ext cx="1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>
              <a:off x="7176" y="2673"/>
              <a:ext cx="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13" name="Text Box 15"/>
            <p:cNvSpPr txBox="1">
              <a:spLocks noChangeArrowheads="1"/>
            </p:cNvSpPr>
            <p:nvPr/>
          </p:nvSpPr>
          <p:spPr bwMode="auto">
            <a:xfrm>
              <a:off x="7576" y="1793"/>
              <a:ext cx="1360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AU" altLang="en-US" sz="1000" b="1" dirty="0">
                  <a:solidFill>
                    <a:srgbClr val="000080"/>
                  </a:solidFill>
                  <a:latin typeface="Century" pitchFamily="18" charset="0"/>
                </a:rPr>
                <a:t>Quality Assurance</a:t>
              </a:r>
              <a:endParaRPr lang="en-AU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14" name="Text Box 16"/>
            <p:cNvSpPr txBox="1">
              <a:spLocks noChangeArrowheads="1"/>
            </p:cNvSpPr>
            <p:nvPr/>
          </p:nvSpPr>
          <p:spPr bwMode="auto">
            <a:xfrm>
              <a:off x="8376" y="2273"/>
              <a:ext cx="1788" cy="40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AU" altLang="en-US" sz="1000" b="1">
                  <a:solidFill>
                    <a:srgbClr val="000080"/>
                  </a:solidFill>
                  <a:latin typeface="Century" pitchFamily="18" charset="0"/>
                </a:rPr>
                <a:t>Client Satisfaction Report </a:t>
              </a:r>
            </a:p>
            <a:p>
              <a:pPr algn="ctr" eaLnBrk="1" hangingPunct="1"/>
              <a:r>
                <a:rPr lang="en-AU" altLang="en-US" sz="1000">
                  <a:solidFill>
                    <a:srgbClr val="000080"/>
                  </a:solidFill>
                  <a:latin typeface="Century" pitchFamily="18" charset="0"/>
                </a:rPr>
                <a:t>(Collected at discharge)</a:t>
              </a:r>
              <a:endParaRPr lang="en-AU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>
              <a:off x="7176" y="2113"/>
              <a:ext cx="1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16" name="Line 18"/>
            <p:cNvSpPr>
              <a:spLocks noChangeShapeType="1"/>
            </p:cNvSpPr>
            <p:nvPr/>
          </p:nvSpPr>
          <p:spPr bwMode="auto">
            <a:xfrm>
              <a:off x="9016" y="2113"/>
              <a:ext cx="1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17" name="Line 19"/>
            <p:cNvSpPr>
              <a:spLocks noChangeShapeType="1"/>
            </p:cNvSpPr>
            <p:nvPr/>
          </p:nvSpPr>
          <p:spPr bwMode="auto">
            <a:xfrm>
              <a:off x="8296" y="1953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9718" name="Line 20"/>
            <p:cNvSpPr>
              <a:spLocks noChangeShapeType="1"/>
            </p:cNvSpPr>
            <p:nvPr/>
          </p:nvSpPr>
          <p:spPr bwMode="auto">
            <a:xfrm>
              <a:off x="7176" y="2113"/>
              <a:ext cx="1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9075"/>
            <a:ext cx="8229600" cy="850900"/>
          </a:xfrm>
        </p:spPr>
        <p:txBody>
          <a:bodyPr/>
          <a:lstStyle/>
          <a:p>
            <a:pPr algn="ctr"/>
            <a:r>
              <a:rPr lang="en-AU" altLang="en-US" sz="2800">
                <a:solidFill>
                  <a:srgbClr val="000099"/>
                </a:solidFill>
              </a:rPr>
              <a:t>Child Behavioural Checklist (CBCL)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374775"/>
            <a:ext cx="3671887" cy="478155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6600CC"/>
                </a:solidFill>
              </a:rPr>
              <a:t>Anxiety/Depression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6600CC"/>
                </a:solidFill>
              </a:rPr>
              <a:t>Withdrawn/Depression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6600CC"/>
                </a:solidFill>
              </a:rPr>
              <a:t>Somatic Complaints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000099"/>
                </a:solidFill>
              </a:rPr>
              <a:t>Social Problems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000099"/>
                </a:solidFill>
              </a:rPr>
              <a:t>Thought Problem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000099"/>
                </a:solidFill>
              </a:rPr>
              <a:t>Attention Problems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B30033"/>
                </a:solidFill>
              </a:rPr>
              <a:t>Rule-breaking Behaviour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B30033"/>
                </a:solidFill>
              </a:rPr>
              <a:t>Aggressive Behaviour</a:t>
            </a:r>
          </a:p>
          <a:p>
            <a:pPr marL="457200" indent="-457200">
              <a:buFontTx/>
              <a:buAutoNum type="arabicPeriod"/>
            </a:pPr>
            <a:r>
              <a:rPr lang="en-AU" altLang="en-US" sz="2000">
                <a:solidFill>
                  <a:srgbClr val="000099"/>
                </a:solidFill>
              </a:rPr>
              <a:t>Other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6167439" y="6237288"/>
            <a:ext cx="136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6816726" y="1706564"/>
            <a:ext cx="1584325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altLang="en-US" sz="2000" dirty="0">
                <a:solidFill>
                  <a:srgbClr val="000099"/>
                </a:solidFill>
                <a:latin typeface="+mj-lt"/>
              </a:rPr>
              <a:t>Internalising behaviour</a:t>
            </a:r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6816725" y="4292601"/>
            <a:ext cx="1728788" cy="708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altLang="en-US" sz="2000" dirty="0">
                <a:solidFill>
                  <a:srgbClr val="000099"/>
                </a:solidFill>
                <a:latin typeface="+mj-lt"/>
              </a:rPr>
              <a:t>Externalising behaviour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735639" y="16287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678489" y="4854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735639" y="25352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6456363" y="1628776"/>
            <a:ext cx="0" cy="90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456363" y="20605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661026" y="42640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6405563" y="42783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6440488" y="45656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8401050" y="21066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737225" y="20605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664200" y="29416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661025" y="33861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661025" y="386080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661025" y="5300663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8545514" y="45751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8829676" y="2106613"/>
            <a:ext cx="3175" cy="319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6118" name="Text Box 22"/>
          <p:cNvSpPr txBox="1">
            <a:spLocks noChangeArrowheads="1"/>
          </p:cNvSpPr>
          <p:nvPr/>
        </p:nvSpPr>
        <p:spPr bwMode="auto">
          <a:xfrm>
            <a:off x="9191625" y="2917826"/>
            <a:ext cx="1296988" cy="86201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altLang="en-US" sz="2000" dirty="0">
                <a:solidFill>
                  <a:srgbClr val="000099"/>
                </a:solidFill>
                <a:latin typeface="+mj-lt"/>
              </a:rPr>
              <a:t>Total</a:t>
            </a:r>
          </a:p>
          <a:p>
            <a:pPr algn="ctr">
              <a:spcBef>
                <a:spcPct val="50000"/>
              </a:spcBef>
              <a:defRPr/>
            </a:pPr>
            <a:r>
              <a:rPr lang="en-AU" altLang="en-US" sz="2000" dirty="0">
                <a:solidFill>
                  <a:srgbClr val="000099"/>
                </a:solidFill>
                <a:latin typeface="+mj-lt"/>
              </a:rPr>
              <a:t>Problems</a:t>
            </a: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8832851" y="33861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7300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183356"/>
              </p:ext>
            </p:extLst>
          </p:nvPr>
        </p:nvGraphicFramePr>
        <p:xfrm>
          <a:off x="1847528" y="404665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A8171-8E39-465F-82C2-8E9312B9B47B}" type="datetime4">
              <a:rPr lang="en-AU" smtClean="0"/>
              <a:t>28 November 2024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Slide </a:t>
            </a:r>
            <a:fld id="{CBA5AF6E-B023-4FD3-99BE-3F2F81DE90F7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83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7270-3384-44E3-9D58-2D6109AC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648073"/>
          </a:xfrm>
        </p:spPr>
        <p:txBody>
          <a:bodyPr>
            <a:noAutofit/>
          </a:bodyPr>
          <a:lstStyle/>
          <a:p>
            <a:r>
              <a:rPr lang="en-AU" sz="2400" b="0" dirty="0">
                <a:solidFill>
                  <a:srgbClr val="0077AD"/>
                </a:solidFill>
              </a:rPr>
              <a:t>Effectiveness &amp;  Suitability of MST with Aboriginal Families: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2689-8671-453A-999D-B9E8BEB4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124745"/>
            <a:ext cx="8640960" cy="4824535"/>
          </a:xfrm>
        </p:spPr>
        <p:txBody>
          <a:bodyPr/>
          <a:lstStyle/>
          <a:p>
            <a:r>
              <a:rPr lang="en-AU" sz="2000" dirty="0"/>
              <a:t>Aboriginal sub-committee formed (2004) prior to W.A. implementation of MST to determine cultural suitability and effectiveness of the program. </a:t>
            </a:r>
          </a:p>
          <a:p>
            <a:r>
              <a:rPr lang="en-AU" sz="2000" dirty="0"/>
              <a:t>Sub-committee comprised of senior Aboriginal staff (Child Psychiatrist, and mental health liaison staff), and several recognised local elders.</a:t>
            </a:r>
          </a:p>
          <a:p>
            <a:r>
              <a:rPr lang="en-AU" sz="2000" dirty="0"/>
              <a:t>Sub-committee determined MST program was very suitable because overcame access &amp; other barriers, centred around family needs, strength-focused, and empowered families with relevant skills.  </a:t>
            </a:r>
          </a:p>
          <a:p>
            <a:r>
              <a:rPr lang="en-AU" sz="2000" dirty="0"/>
              <a:t>Recommended an Aboriginal clinician or support worker in each team to help non-Aboriginal clinicians engage and work with Aboriginal families. </a:t>
            </a:r>
          </a:p>
          <a:p>
            <a:r>
              <a:rPr lang="en-AU" sz="2000" dirty="0"/>
              <a:t>MST has highest rate of engagement with Aboriginal families for the W.A. Child &amp; Adolescent Mental Health Services (CAMHS). </a:t>
            </a:r>
          </a:p>
          <a:p>
            <a:r>
              <a:rPr lang="en-AU" sz="2000" dirty="0"/>
              <a:t>Most of the Aboriginal families engaged in the longitudinal research have obtained enduring positive changes for the whole family.  </a:t>
            </a:r>
          </a:p>
        </p:txBody>
      </p:sp>
    </p:spTree>
    <p:extLst>
      <p:ext uri="{BB962C8B-B14F-4D97-AF65-F5344CB8AC3E}">
        <p14:creationId xmlns:p14="http://schemas.microsoft.com/office/powerpoint/2010/main" val="28049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976180"/>
              </p:ext>
            </p:extLst>
          </p:nvPr>
        </p:nvGraphicFramePr>
        <p:xfrm>
          <a:off x="1631504" y="33265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150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D32BB987-6CB0-EA75-BC91-2764BD57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990" y="260650"/>
            <a:ext cx="9053010" cy="1152127"/>
          </a:xfrm>
        </p:spPr>
        <p:txBody>
          <a:bodyPr/>
          <a:lstStyle/>
          <a:p>
            <a:r>
              <a:rPr lang="en-US" sz="2000" b="0" dirty="0"/>
              <a:t>Average Total, Internalising and Externalising CBCL scores: Baseline, Post-Treatment, 6 month, 12 month &amp; 24 months: (N = 166)</a:t>
            </a:r>
          </a:p>
        </p:txBody>
      </p:sp>
      <p:pic>
        <p:nvPicPr>
          <p:cNvPr id="1026" name="Chart 1">
            <a:extLst>
              <a:ext uri="{FF2B5EF4-FFF2-40B4-BE49-F238E27FC236}">
                <a16:creationId xmlns:a16="http://schemas.microsoft.com/office/drawing/2014/main" id="{2565EFA7-F147-E02E-7342-CAEE664FA8F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"/>
          <a:stretch>
            <a:fillRect/>
          </a:stretch>
        </p:blipFill>
        <p:spPr bwMode="auto">
          <a:xfrm>
            <a:off x="1981200" y="1268760"/>
            <a:ext cx="7931224" cy="496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ate Placeholder 3">
            <a:extLst>
              <a:ext uri="{FF2B5EF4-FFF2-40B4-BE49-F238E27FC236}">
                <a16:creationId xmlns:a16="http://schemas.microsoft.com/office/drawing/2014/main" id="{0A3D6E46-DCCF-39A4-C1C1-6AB4F4B1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551" y="6237288"/>
            <a:ext cx="3095625" cy="4762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F7FFCB9-D21E-49D1-B8CC-AAD8CEA4F3C9}" type="datetime4">
              <a:rPr lang="en-AU" altLang="en-US"/>
              <a:pPr>
                <a:spcAft>
                  <a:spcPts val="600"/>
                </a:spcAft>
                <a:defRPr/>
              </a:pPr>
              <a:t>28 November 2024</a:t>
            </a:fld>
            <a:endParaRPr lang="en-AU" altLang="en-US"/>
          </a:p>
        </p:txBody>
      </p:sp>
      <p:sp>
        <p:nvSpPr>
          <p:cNvPr id="1035" name="Slide Number Placeholder 4">
            <a:extLst>
              <a:ext uri="{FF2B5EF4-FFF2-40B4-BE49-F238E27FC236}">
                <a16:creationId xmlns:a16="http://schemas.microsoft.com/office/drawing/2014/main" id="{8C1CEBC1-DE7E-B36E-6978-B217E6B8A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167439" y="6237288"/>
            <a:ext cx="1368425" cy="4762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/>
              <a:pPr>
                <a:spcAft>
                  <a:spcPts val="600"/>
                </a:spcAft>
                <a:defRPr/>
              </a:pPr>
              <a:t>19</a:t>
            </a:fld>
            <a:endParaRPr lang="en-AU" alt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50B44F2-398A-500B-8CA4-2D02D85A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3F7FFCB9-D21E-49D1-B8CC-AAD8CEA4F3C9}" type="datetime4">
              <a:rPr lang="en-AU" altLang="en-US" smtClean="0"/>
              <a:pPr>
                <a:spcAft>
                  <a:spcPts val="600"/>
                </a:spcAft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5A8FDFB-1782-80D7-1074-E775429BE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535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332658"/>
            <a:ext cx="8229600" cy="576062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2400" dirty="0">
                <a:solidFill>
                  <a:schemeClr val="accent2"/>
                </a:solidFill>
              </a:rPr>
            </a:br>
            <a:r>
              <a:rPr lang="en-AU" sz="2400" dirty="0">
                <a:solidFill>
                  <a:srgbClr val="0070C0"/>
                </a:solidFill>
              </a:rPr>
              <a:t>Executive Summary:</a:t>
            </a:r>
            <a:br>
              <a:rPr lang="en-AU" sz="2400" dirty="0">
                <a:solidFill>
                  <a:srgbClr val="0070C0"/>
                </a:solidFill>
              </a:rPr>
            </a:br>
            <a:r>
              <a:rPr lang="en-AU" sz="2400" dirty="0">
                <a:solidFill>
                  <a:schemeClr val="accent2"/>
                </a:solidFill>
              </a:rPr>
              <a:t>			</a:t>
            </a:r>
            <a:endParaRPr lang="en-AU" sz="2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823" y="908721"/>
            <a:ext cx="9030683" cy="5304023"/>
          </a:xfrm>
        </p:spPr>
        <p:txBody>
          <a:bodyPr/>
          <a:lstStyle/>
          <a:p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Violent &amp; aggressive children &amp; adolescents often become violent adults without effective help, and frequently diagnosed with “conduct disorder”. </a:t>
            </a:r>
          </a:p>
          <a:p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Conduct disorders are common, but low rates of clinical intervention due to service access problems, fear of child removal/charges, and parent shame. </a:t>
            </a:r>
          </a:p>
          <a:p>
            <a:pPr marL="0" indent="0">
              <a:buNone/>
            </a:pPr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Without effective intervention, conduct disorders predicts various adult mental illness including substance abuse, aggression, family violence, chronic unemployment, incarceration, premature death &amp; very high costs. </a:t>
            </a:r>
          </a:p>
          <a:p>
            <a:pPr lvl="0"/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Much evidence parenting interventions for conduct disorder are effective, and Multisystemic Therapy (MST) is an intensive parenting intervention.</a:t>
            </a:r>
          </a:p>
          <a:p>
            <a:pPr lvl="0"/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W.A. Department of Health has operated 2 MST teams in Perth since 2005.</a:t>
            </a:r>
          </a:p>
          <a:p>
            <a:endParaRPr lang="en-AU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3B98C-2ED9-4745-BBDC-1B164BA32C7F}" type="datetime4">
              <a:rPr lang="en-AU" smtClean="0">
                <a:solidFill>
                  <a:prstClr val="white"/>
                </a:solidFill>
              </a:rPr>
              <a:pPr>
                <a:defRPr/>
              </a:pPr>
              <a:t>28 November 2024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>
                    <a:tint val="75000"/>
                  </a:prstClr>
                </a:solidFill>
              </a:rPr>
              <a:t>Slide </a:t>
            </a:r>
            <a:fld id="{CBA5AF6E-B023-4FD3-99BE-3F2F81DE90F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495551" y="6237288"/>
            <a:ext cx="3095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3F7FFCB9-D21E-49D1-B8CC-AAD8CEA4F3C9}" type="datetime4">
              <a:rPr lang="en-AU" altLang="en-US" smtClean="0"/>
              <a:pPr>
                <a:defRPr/>
              </a:pPr>
              <a:t>28 November 2024</a:t>
            </a:fld>
            <a:endParaRPr lang="en-A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167439" y="6237288"/>
            <a:ext cx="136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defRPr/>
              </a:pPr>
              <a:t>20</a:t>
            </a:fld>
            <a:endParaRPr lang="en-AU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594140"/>
              </p:ext>
            </p:extLst>
          </p:nvPr>
        </p:nvGraphicFramePr>
        <p:xfrm>
          <a:off x="1703512" y="260648"/>
          <a:ext cx="8712968" cy="495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907084" y="522920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+mn-lt"/>
              </a:rPr>
              <a:t>* </a:t>
            </a:r>
            <a:r>
              <a:rPr lang="en-AU" sz="2000" dirty="0">
                <a:solidFill>
                  <a:srgbClr val="002060"/>
                </a:solidFill>
                <a:latin typeface="+mn-lt"/>
              </a:rPr>
              <a:t>Value of </a:t>
            </a:r>
            <a:r>
              <a:rPr lang="en-AU" sz="2000" u="sng" dirty="0">
                <a:solidFill>
                  <a:srgbClr val="002060"/>
                </a:solidFill>
                <a:latin typeface="+mn-lt"/>
              </a:rPr>
              <a:t>+</a:t>
            </a:r>
            <a:r>
              <a:rPr lang="en-AU" sz="2000" dirty="0">
                <a:solidFill>
                  <a:srgbClr val="002060"/>
                </a:solidFill>
                <a:latin typeface="+mn-lt"/>
              </a:rPr>
              <a:t>0.5 of one standard deviation as an index of significant change was used to determine range of change in child behaviours from baseline. 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60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92F51-9CD7-1A05-15A1-FB9D3929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12" y="1337891"/>
            <a:ext cx="8065707" cy="4182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96129-0919-81FA-72B7-3B688E5DDB0D}"/>
              </a:ext>
            </a:extLst>
          </p:cNvPr>
          <p:cNvSpPr txBox="1"/>
          <p:nvPr/>
        </p:nvSpPr>
        <p:spPr>
          <a:xfrm>
            <a:off x="1703513" y="322097"/>
            <a:ext cx="8784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7AD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% of caregivers reporting Depression, Anxiety &amp; Stress Scale (DASS) in clinical range* at baseline, post-treatment, 6-month and 12-month follow-up (N = 241).</a:t>
            </a:r>
            <a:endParaRPr lang="en-AU" sz="2000" b="1" dirty="0">
              <a:solidFill>
                <a:srgbClr val="0077AD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AAF27-1545-76A4-381F-D1E561CA595A}"/>
              </a:ext>
            </a:extLst>
          </p:cNvPr>
          <p:cNvSpPr txBox="1"/>
          <p:nvPr/>
        </p:nvSpPr>
        <p:spPr>
          <a:xfrm>
            <a:off x="2500671" y="562407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70C0"/>
                </a:solidFill>
                <a:latin typeface="+mn-lt"/>
              </a:rPr>
              <a:t>*Clinical range = the percentile above 87</a:t>
            </a:r>
          </a:p>
        </p:txBody>
      </p:sp>
    </p:spTree>
    <p:extLst>
      <p:ext uri="{BB962C8B-B14F-4D97-AF65-F5344CB8AC3E}">
        <p14:creationId xmlns:p14="http://schemas.microsoft.com/office/powerpoint/2010/main" val="420152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495551" y="6237288"/>
            <a:ext cx="3095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3F7FFCB9-D21E-49D1-B8CC-AAD8CEA4F3C9}" type="datetime4">
              <a:rPr lang="en-AU" altLang="en-US" smtClean="0"/>
              <a:pPr>
                <a:defRPr/>
              </a:pPr>
              <a:t>28 November 2024</a:t>
            </a:fld>
            <a:endParaRPr lang="en-A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167439" y="6237288"/>
            <a:ext cx="136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defRPr/>
              </a:pPr>
              <a:t>22</a:t>
            </a:fld>
            <a:endParaRPr lang="en-AU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03512" y="260648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01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AC6673D-6FBC-2EAE-EE2E-C72F8B97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</p:spPr>
        <p:txBody>
          <a:bodyPr>
            <a:normAutofit/>
          </a:bodyPr>
          <a:lstStyle/>
          <a:p>
            <a:r>
              <a:rPr lang="en-AU" altLang="en-US" sz="2800" dirty="0">
                <a:solidFill>
                  <a:srgbClr val="0070C0"/>
                </a:solidFill>
                <a:cs typeface="Century" pitchFamily="18" charset="0"/>
              </a:rPr>
              <a:t>Key Post-Treatment Outcomes: (N = 834)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6493CE0-56BF-5EDE-D3BA-BAE3BC380F05}"/>
              </a:ext>
            </a:extLst>
          </p:cNvPr>
          <p:cNvGraphicFramePr>
            <a:graphicFrameLocks noGrp="1"/>
          </p:cNvGraphicFramePr>
          <p:nvPr/>
        </p:nvGraphicFramePr>
        <p:xfrm>
          <a:off x="2220686" y="1268760"/>
          <a:ext cx="7818664" cy="46356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76205">
                  <a:extLst>
                    <a:ext uri="{9D8B030D-6E8A-4147-A177-3AD203B41FA5}">
                      <a16:colId xmlns:a16="http://schemas.microsoft.com/office/drawing/2014/main" val="23198791"/>
                    </a:ext>
                  </a:extLst>
                </a:gridCol>
                <a:gridCol w="1898364">
                  <a:extLst>
                    <a:ext uri="{9D8B030D-6E8A-4147-A177-3AD203B41FA5}">
                      <a16:colId xmlns:a16="http://schemas.microsoft.com/office/drawing/2014/main" val="1594968887"/>
                    </a:ext>
                  </a:extLst>
                </a:gridCol>
                <a:gridCol w="1444095">
                  <a:extLst>
                    <a:ext uri="{9D8B030D-6E8A-4147-A177-3AD203B41FA5}">
                      <a16:colId xmlns:a16="http://schemas.microsoft.com/office/drawing/2014/main" val="4091347848"/>
                    </a:ext>
                  </a:extLst>
                </a:gridCol>
              </a:tblGrid>
              <a:tr h="1013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 b="1" dirty="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Item</a:t>
                      </a:r>
                      <a:endParaRPr lang="en-AU" sz="2400" b="1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N</a:t>
                      </a:r>
                      <a:endParaRPr lang="en-AU" sz="24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 i="1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%</a:t>
                      </a:r>
                      <a:endParaRPr lang="en-AU" sz="24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02497"/>
                  </a:ext>
                </a:extLst>
              </a:tr>
              <a:tr h="1013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AU" sz="2400" b="1" dirty="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1. Youth living at home</a:t>
                      </a:r>
                      <a:endParaRPr lang="en-AU" sz="2400" b="1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782</a:t>
                      </a:r>
                      <a:endParaRPr lang="en-AU" sz="24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 i="1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94</a:t>
                      </a:r>
                      <a:endParaRPr lang="en-AU" sz="24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64780"/>
                  </a:ext>
                </a:extLst>
              </a:tr>
              <a:tr h="13045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sz="2400" b="1" dirty="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2. Youth in school/working</a:t>
                      </a:r>
                      <a:endParaRPr lang="en-AU" sz="2400" b="1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647</a:t>
                      </a:r>
                      <a:endParaRPr lang="en-AU" sz="24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 i="1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78</a:t>
                      </a:r>
                      <a:endParaRPr lang="en-AU" sz="24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760767"/>
                  </a:ext>
                </a:extLst>
              </a:tr>
              <a:tr h="1304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AU" sz="2400" b="1" dirty="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3. Youth with no new arrests</a:t>
                      </a:r>
                      <a:endParaRPr lang="en-AU" sz="2400" b="1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720</a:t>
                      </a:r>
                      <a:endParaRPr lang="en-AU" sz="240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sz="2400" i="1" dirty="0">
                          <a:effectLst/>
                          <a:latin typeface="Century" panose="02040604050505020304" pitchFamily="18" charset="0"/>
                          <a:ea typeface="Arial Unicode MS"/>
                          <a:cs typeface="Century" panose="02040604050505020304" pitchFamily="18" charset="0"/>
                        </a:rPr>
                        <a:t>86</a:t>
                      </a:r>
                      <a:endParaRPr lang="en-AU" sz="24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0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21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ED3B7D13-5BDA-4438-8E30-FE915816D41E}" type="datetime4">
              <a:rPr lang="en-AU" altLang="en-US" sz="1600">
                <a:solidFill>
                  <a:schemeClr val="bg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28 November 2024</a:t>
            </a:fld>
            <a:endParaRPr lang="en-AU" altLang="en-US" sz="1600">
              <a:solidFill>
                <a:schemeClr val="bg1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AU" altLang="en-US" sz="1600">
                <a:solidFill>
                  <a:schemeClr val="bg1"/>
                </a:solidFill>
              </a:rPr>
              <a:t>Slide </a:t>
            </a:r>
            <a:fld id="{C1B60B79-EF9B-4D57-A979-A50782F4E2AF}" type="slidenum">
              <a:rPr lang="en-AU" altLang="en-US" sz="1600">
                <a:solidFill>
                  <a:schemeClr val="bg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AU" altLang="en-US" sz="1600">
              <a:solidFill>
                <a:schemeClr val="bg1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792386"/>
          </a:xfrm>
        </p:spPr>
        <p:txBody>
          <a:bodyPr/>
          <a:lstStyle/>
          <a:p>
            <a:pPr eaLnBrk="1" hangingPunct="1">
              <a:defRPr/>
            </a:pPr>
            <a:r>
              <a:rPr lang="en-AU" sz="2800" b="0" dirty="0">
                <a:solidFill>
                  <a:srgbClr val="0070C0"/>
                </a:solidFill>
                <a:ea typeface="ＭＳ Ｐゴシック" charset="0"/>
              </a:rPr>
              <a:t>International Implementation of MST: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1125539"/>
            <a:ext cx="8568952" cy="5183187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MST implemented internationally in child mental health, child protection and juvenile justice services last 40 years. </a:t>
            </a:r>
            <a:endParaRPr lang="en-AU" altLang="en-US" dirty="0">
              <a:solidFill>
                <a:schemeClr val="bg1">
                  <a:lumMod val="50000"/>
                </a:schemeClr>
              </a:solidFill>
              <a:latin typeface="Times New (W1)" pitchFamily="18" charset="0"/>
            </a:endParaRPr>
          </a:p>
          <a:p>
            <a:pPr eaLnBrk="1" hangingPunct="1">
              <a:defRPr/>
            </a:pP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500 teams in 34 states of U.S.A., and 14 other countries: </a:t>
            </a:r>
          </a:p>
          <a:p>
            <a:pPr marL="0" indent="0" eaLnBrk="1" hangingPunct="1">
              <a:buNone/>
              <a:defRPr/>
            </a:pP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   Ex: New Zealand (6 teams) &amp; Australia (approx.15 teams).</a:t>
            </a:r>
          </a:p>
          <a:p>
            <a:pPr eaLnBrk="1" hangingPunct="1">
              <a:defRPr/>
            </a:pP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Australia teams are standard MST, and MST-CAN (NSW).</a:t>
            </a:r>
          </a:p>
          <a:p>
            <a:pPr eaLnBrk="1" hangingPunct="1">
              <a:defRPr/>
            </a:pP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First Australian MST-CAN team (2004 – 2007?) at Mater Hospital, Brisbane, Consultant Psychiatrist, W. </a:t>
            </a:r>
            <a:r>
              <a:rPr lang="en-AU" altLang="en-US" dirty="0" err="1">
                <a:solidFill>
                  <a:schemeClr val="bg1">
                    <a:lumMod val="50000"/>
                  </a:schemeClr>
                </a:solidFill>
              </a:rPr>
              <a:t>Bor</a:t>
            </a: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 (dec.) </a:t>
            </a:r>
          </a:p>
          <a:p>
            <a:pPr eaLnBrk="1" hangingPunct="1">
              <a:defRPr/>
            </a:pP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Most Australian MST teams operate in CAMHS, or similar child &amp; adolescent mental health settings, that offer the advantage of earlier intervention than Justice settings. </a:t>
            </a:r>
          </a:p>
        </p:txBody>
      </p:sp>
    </p:spTree>
    <p:extLst>
      <p:ext uri="{BB962C8B-B14F-4D97-AF65-F5344CB8AC3E}">
        <p14:creationId xmlns:p14="http://schemas.microsoft.com/office/powerpoint/2010/main" val="7328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7452"/>
            <a:ext cx="8820471" cy="1015284"/>
          </a:xfrm>
        </p:spPr>
        <p:txBody>
          <a:bodyPr>
            <a:normAutofit/>
          </a:bodyPr>
          <a:lstStyle/>
          <a:p>
            <a:br>
              <a:rPr lang="en-AU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sz="2000" b="0" u="sng" dirty="0">
                <a:solidFill>
                  <a:srgbClr val="0070C0"/>
                </a:solidFill>
              </a:rPr>
              <a:t>Evaluation and Recognition of the W.A. Health MST Program (2005 – 2015):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12776"/>
            <a:ext cx="9143999" cy="490371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2008 W.A. “Good Outcome” Awards (“Child &amp; Adolescent” category winner)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2008 W.A. Healthy Awards (“Healthy Communities” category winner)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2009 Australian Mental Health Service Award (silver ”CAMHS” category)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2011 National Drug &amp; Alcohol Awards (Judged unanimously as winner of the category: “Excellence in AOD Prevention &amp; Community Education”)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2011 National Crime &amp; Violence Prevention Award (Australian Heads of Government &amp; Ministerial Council for Police &amp; Emergency Management)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2012 W.A. Premier’s Awards (“Stronger Families &amp; Communities” finalist)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2014 Australian Mental Health Service Awards (gold in “Treatment” category)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/>
              </a:rPr>
              <a:t>2015 W.A. Health Awards (“Overcoming Inequities” award).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i="0">
                <a:solidFill>
                  <a:srgbClr val="FFFFFF"/>
                </a:solidFill>
                <a:latin typeface="Calibri"/>
                <a:ea typeface="+mn-ea"/>
              </a:rPr>
              <a:t>Slide </a:t>
            </a:r>
            <a:fld id="{CBA5AF6E-B023-4FD3-99BE-3F2F81DE90F7}" type="slidenum">
              <a:rPr lang="en-AU" sz="1200" i="0">
                <a:solidFill>
                  <a:srgbClr val="FFFFFF"/>
                </a:solidFill>
                <a:latin typeface="Calibri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i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48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4463"/>
            <a:ext cx="8229600" cy="500795"/>
          </a:xfrm>
        </p:spPr>
        <p:txBody>
          <a:bodyPr>
            <a:normAutofit/>
          </a:bodyPr>
          <a:lstStyle/>
          <a:p>
            <a:pPr algn="ctr"/>
            <a:r>
              <a:rPr lang="en-AU" sz="2400" b="0" dirty="0">
                <a:solidFill>
                  <a:srgbClr val="0070C0"/>
                </a:solidFill>
              </a:rPr>
              <a:t>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822" y="908720"/>
            <a:ext cx="9066179" cy="5328568"/>
          </a:xfrm>
        </p:spPr>
        <p:txBody>
          <a:bodyPr/>
          <a:lstStyle/>
          <a:p>
            <a:r>
              <a:rPr lang="en-AU" sz="2000" dirty="0"/>
              <a:t>Conduct disorders common (7%), but low rates of professional intervention.</a:t>
            </a:r>
          </a:p>
          <a:p>
            <a:r>
              <a:rPr lang="en-AU" sz="2000" dirty="0"/>
              <a:t>Outreach &amp; a/hours support overcomes service access &amp; other barriers. </a:t>
            </a:r>
          </a:p>
          <a:p>
            <a:r>
              <a:rPr lang="en-AU" sz="2000" dirty="0"/>
              <a:t>Early intervention important before school drop-out &amp;/or home expulsion.</a:t>
            </a:r>
          </a:p>
          <a:p>
            <a:pPr marL="0" indent="0">
              <a:buNone/>
            </a:pPr>
            <a:r>
              <a:rPr lang="en-AU" sz="2000" dirty="0"/>
              <a:t> </a:t>
            </a:r>
          </a:p>
          <a:p>
            <a:r>
              <a:rPr lang="en-AU" sz="2000" dirty="0"/>
              <a:t>Multisystemic Therapy is an intensive, home-based parenting intervention.</a:t>
            </a:r>
          </a:p>
          <a:p>
            <a:r>
              <a:rPr lang="en-AU" sz="2000" dirty="0"/>
              <a:t>Considerable (20+ RCT) evidence of enduring positive effects with MST.</a:t>
            </a:r>
          </a:p>
          <a:p>
            <a:r>
              <a:rPr lang="en-AU" sz="2000" dirty="0"/>
              <a:t>Enduring positive client outcomes correlated with implementation fidelity.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>
                <a:solidFill>
                  <a:schemeClr val="accent3">
                    <a:lumMod val="50000"/>
                  </a:schemeClr>
                </a:solidFill>
              </a:rPr>
              <a:t>CD should be a priority target for prevention of various mental illness, family violence, substance use/abuse, chronic unemployment, juvenile detention, adult incarceration, and premature death, with very high costs to society.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5EA32-8049-4BDD-AAAA-9BDF8C485E84}" type="datetime4">
              <a:rPr lang="en-AU" smtClean="0"/>
              <a:t>28 November 2024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Slide </a:t>
            </a:r>
            <a:fld id="{CBA5AF6E-B023-4FD3-99BE-3F2F81DE90F7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0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279154-A6E0-7FA4-738A-67B74FCD8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56" b="75000" l="28982" r="86566">
                        <a14:foregroundMark x1="29252" y1="47581" x2="45179" y2="72581"/>
                        <a14:foregroundMark x1="45179" y1="72581" x2="50704" y2="75979"/>
                        <a14:foregroundMark x1="50704" y1="75979" x2="63164" y2="67915"/>
                        <a14:foregroundMark x1="63164" y1="67915" x2="88028" y2="48502"/>
                        <a14:foregroundMark x1="88028" y1="48502" x2="85699" y2="37442"/>
                        <a14:foregroundMark x1="85699" y1="37442" x2="74702" y2="19585"/>
                        <a14:foregroundMark x1="74702" y1="19585" x2="69122" y2="16302"/>
                        <a14:foregroundMark x1="69122" y1="16302" x2="29090" y2="46659"/>
                        <a14:foregroundMark x1="29090" y1="46659" x2="28982" y2="47523"/>
                        <a14:foregroundMark x1="48646" y1="46256" x2="52492" y2="54839"/>
                        <a14:foregroundMark x1="52492" y1="54839" x2="62730" y2="52304"/>
                        <a14:foregroundMark x1="62730" y1="52304" x2="58234" y2="41993"/>
                        <a14:foregroundMark x1="58234" y1="41993" x2="47833" y2="43376"/>
                        <a14:foregroundMark x1="47833" y1="43376" x2="47671" y2="47177"/>
                        <a14:foregroundMark x1="46154" y1="71947" x2="52438" y2="75000"/>
                        <a14:foregroundMark x1="52438" y1="75000" x2="49025" y2="70046"/>
                        <a14:foregroundMark x1="49025" y1="70046" x2="43120" y2="70853"/>
                        <a14:foregroundMark x1="43120" y1="70853" x2="43066" y2="71371"/>
                        <a14:foregroundMark x1="69718" y1="44585" x2="67172" y2="51555"/>
                        <a14:foregroundMark x1="67172" y1="51555" x2="77248" y2="47581"/>
                        <a14:foregroundMark x1="77248" y1="47581" x2="70423" y2="42800"/>
                        <a14:foregroundMark x1="70423" y1="42800" x2="69177" y2="43664"/>
                        <a14:foregroundMark x1="59209" y1="39862" x2="53142" y2="40611"/>
                        <a14:foregroundMark x1="53142" y1="40611" x2="45179" y2="47005"/>
                        <a14:foregroundMark x1="45179" y1="47005" x2="54388" y2="50634"/>
                        <a14:foregroundMark x1="54388" y1="50634" x2="60726" y2="43088"/>
                        <a14:foregroundMark x1="60726" y1="43088" x2="58667" y2="40841"/>
                        <a14:foregroundMark x1="51029" y1="45795" x2="56771" y2="45507"/>
                        <a14:foregroundMark x1="56771" y1="45507" x2="56555" y2="43145"/>
                        <a14:foregroundMark x1="87216" y1="47811" x2="86566" y2="41244"/>
                        <a14:foregroundMark x1="86566" y1="41244" x2="86403" y2="40956"/>
                        <a14:foregroundMark x1="68472" y1="46371" x2="71127" y2="50518"/>
                        <a14:foregroundMark x1="68743" y1="46025" x2="72806" y2="51382"/>
                        <a14:foregroundMark x1="72806" y1="51382" x2="69068" y2="45219"/>
                        <a14:foregroundMark x1="69068" y1="45219" x2="68743" y2="45334"/>
                        <a14:foregroundMark x1="53142" y1="45680" x2="49187" y2="50173"/>
                        <a14:foregroundMark x1="49187" y1="50173" x2="53684" y2="46544"/>
                        <a14:foregroundMark x1="66522" y1="20219" x2="72914" y2="17512"/>
                        <a14:foregroundMark x1="72914" y1="17512" x2="68472" y2="21544"/>
                        <a14:foregroundMark x1="68472" y1="21544" x2="74594" y2="20795"/>
                        <a14:foregroundMark x1="74594" y1="20795" x2="68093" y2="21256"/>
                        <a14:foregroundMark x1="68093" y1="21256" x2="71398" y2="21774"/>
                      </a14:backgroundRemoval>
                    </a14:imgEffect>
                  </a14:imgLayer>
                </a14:imgProps>
              </a:ext>
            </a:extLst>
          </a:blip>
          <a:srcRect l="22765" t="16359" r="7414" b="22516"/>
          <a:stretch/>
        </p:blipFill>
        <p:spPr>
          <a:xfrm rot="2040000">
            <a:off x="1450203" y="-631354"/>
            <a:ext cx="9257401" cy="7476673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F9DCB3B-8E5E-A397-9EB0-3AB2A2B1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2495551" y="6237288"/>
            <a:ext cx="3095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3F7FFCB9-D21E-49D1-B8CC-AAD8CEA4F3C9}" type="datetime4">
              <a:rPr lang="en-AU" altLang="en-US" smtClean="0"/>
              <a:pPr>
                <a:spcAft>
                  <a:spcPts val="600"/>
                </a:spcAft>
                <a:defRPr/>
              </a:pPr>
              <a:t>28 November 2024</a:t>
            </a:fld>
            <a:endParaRPr lang="en-AU" alt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6F33DCE-303B-5D81-6D99-D5396B814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167439" y="6237288"/>
            <a:ext cx="136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AU" altLang="en-US"/>
              <a:t>Slide </a:t>
            </a:r>
            <a:fld id="{09C8C970-0E5A-4EED-991F-264DEF984BB0}" type="slidenum">
              <a:rPr lang="en-AU" altLang="en-US" smtClean="0"/>
              <a:pPr>
                <a:spcAft>
                  <a:spcPts val="600"/>
                </a:spcAft>
                <a:defRPr/>
              </a:pPr>
              <a:t>27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9057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2BC7-4DF5-4565-B932-F1DE4F04910B}" type="datetime4">
              <a:rPr lang="en-AU" altLang="en-US">
                <a:solidFill>
                  <a:srgbClr val="FFFFFF"/>
                </a:solidFill>
              </a:rPr>
              <a:pPr/>
              <a:t>28 November 2024</a:t>
            </a:fld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 altLang="en-US">
                <a:solidFill>
                  <a:srgbClr val="FFFFFF"/>
                </a:solidFill>
              </a:rPr>
              <a:t>Slide </a:t>
            </a:r>
            <a:fld id="{60AE5DA8-BDF6-4AD0-9857-80BF00CFDDC8}" type="slidenum">
              <a:rPr lang="en-AU" altLang="en-US">
                <a:solidFill>
                  <a:srgbClr val="FFFFFF"/>
                </a:solidFill>
              </a:rPr>
              <a:pPr/>
              <a:t>3</a:t>
            </a:fld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260364"/>
            <a:ext cx="8218487" cy="435734"/>
          </a:xfrm>
        </p:spPr>
        <p:txBody>
          <a:bodyPr/>
          <a:lstStyle/>
          <a:p>
            <a:pPr algn="ctr"/>
            <a:r>
              <a:rPr lang="en-AU" altLang="en-US" sz="2000" b="0" dirty="0">
                <a:solidFill>
                  <a:schemeClr val="accent2"/>
                </a:solidFill>
              </a:rPr>
              <a:t> </a:t>
            </a:r>
            <a:r>
              <a:rPr lang="en-AU" altLang="en-US" sz="2000" b="0" dirty="0">
                <a:solidFill>
                  <a:srgbClr val="0070C0"/>
                </a:solidFill>
              </a:rPr>
              <a:t>Conduct Disorders :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12" y="836713"/>
            <a:ext cx="8784976" cy="532519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en-US" sz="2000" dirty="0"/>
              <a:t>The term ‘conduct disorders’ generally refers to conduct disorder (CD) and oppositional defiant disorder (ODD). </a:t>
            </a:r>
            <a:r>
              <a:rPr lang="en-AU" altLang="en-US" sz="2000" b="1" dirty="0"/>
              <a:t>Conduct disorders are characterised by repetitive violation of age-appropriate social norms including antisocial, aggressive &amp;/or defiant conduct.</a:t>
            </a:r>
            <a:r>
              <a:rPr lang="en-AU" altLang="en-US" sz="2000" dirty="0"/>
              <a:t> </a:t>
            </a:r>
            <a:r>
              <a:rPr lang="en-AU" altLang="en-US" sz="2000" b="1" dirty="0"/>
              <a:t>(ICD -10)</a:t>
            </a:r>
          </a:p>
          <a:p>
            <a:pPr marL="0" indent="0">
              <a:lnSpc>
                <a:spcPct val="80000"/>
              </a:lnSpc>
              <a:buNone/>
            </a:pPr>
            <a:endParaRPr lang="en-AU" altLang="en-US" sz="2000" dirty="0"/>
          </a:p>
          <a:p>
            <a:pPr lvl="0">
              <a:lnSpc>
                <a:spcPct val="80000"/>
              </a:lnSpc>
            </a:pPr>
            <a:r>
              <a:rPr lang="en-AU" altLang="en-US" sz="2000" dirty="0"/>
              <a:t>UK NICE guidelines (2013) state conduct disorders are the most common mental &amp; behavioural disorders in children &amp; youth, and note a strong relationship between conduct disorder and social class (poverty).</a:t>
            </a:r>
          </a:p>
          <a:p>
            <a:pPr>
              <a:lnSpc>
                <a:spcPct val="80000"/>
              </a:lnSpc>
            </a:pPr>
            <a:endParaRPr lang="en-AU" altLang="en-US" sz="2000" dirty="0"/>
          </a:p>
          <a:p>
            <a:pPr>
              <a:lnSpc>
                <a:spcPct val="80000"/>
              </a:lnSpc>
            </a:pPr>
            <a:r>
              <a:rPr lang="en-AU" altLang="en-US" sz="2000" dirty="0"/>
              <a:t>Conduct disorders are more common in boys (approx. 2 :1) but female rates are increasing; and evidence that prevalence rates of all the conduct disorders are increasing in many western countries.</a:t>
            </a:r>
          </a:p>
          <a:p>
            <a:pPr>
              <a:lnSpc>
                <a:spcPct val="80000"/>
              </a:lnSpc>
            </a:pPr>
            <a:endParaRPr lang="en-AU" altLang="en-US" sz="2000" dirty="0"/>
          </a:p>
          <a:p>
            <a:pPr>
              <a:lnSpc>
                <a:spcPct val="80000"/>
              </a:lnSpc>
            </a:pPr>
            <a:r>
              <a:rPr lang="en-AU" altLang="en-US" sz="2000" dirty="0"/>
              <a:t>Youth with CD usually don’t seek help, thus interventions to help parents and carers improve family dynamics and communication styles, are the most successful and enduring interventions for ODD &amp; CD. </a:t>
            </a:r>
          </a:p>
        </p:txBody>
      </p:sp>
    </p:spTree>
    <p:extLst>
      <p:ext uri="{BB962C8B-B14F-4D97-AF65-F5344CB8AC3E}">
        <p14:creationId xmlns:p14="http://schemas.microsoft.com/office/powerpoint/2010/main" val="42533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FA55-D353-4298-8162-B7C7409F3167}" type="datetime4">
              <a:rPr lang="en-AU" altLang="en-US">
                <a:solidFill>
                  <a:srgbClr val="FFFFFF"/>
                </a:solidFill>
              </a:rPr>
              <a:pPr/>
              <a:t>28 November 2024</a:t>
            </a:fld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 altLang="en-US">
                <a:solidFill>
                  <a:srgbClr val="FFFFFF"/>
                </a:solidFill>
              </a:rPr>
              <a:t>Slide </a:t>
            </a:r>
            <a:fld id="{BCEAD136-51C3-4CE6-81F4-D427CB71AFF3}" type="slidenum">
              <a:rPr lang="en-AU" altLang="en-US">
                <a:solidFill>
                  <a:srgbClr val="FFFFFF"/>
                </a:solidFill>
              </a:rPr>
              <a:pPr/>
              <a:t>4</a:t>
            </a:fld>
            <a:endParaRPr lang="en-AU" altLang="en-US">
              <a:solidFill>
                <a:srgbClr val="FFFFFF"/>
              </a:solidFill>
            </a:endParaRPr>
          </a:p>
        </p:txBody>
      </p:sp>
      <p:graphicFrame>
        <p:nvGraphicFramePr>
          <p:cNvPr id="263273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65915340"/>
              </p:ext>
            </p:extLst>
          </p:nvPr>
        </p:nvGraphicFramePr>
        <p:xfrm>
          <a:off x="1847528" y="532448"/>
          <a:ext cx="8473090" cy="5760720"/>
        </p:xfrm>
        <a:graphic>
          <a:graphicData uri="http://schemas.openxmlformats.org/drawingml/2006/table">
            <a:tbl>
              <a:tblPr/>
              <a:tblGrid>
                <a:gridCol w="3100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Family's employment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354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Both parents working (</a:t>
                      </a:r>
                      <a:r>
                        <a:rPr kumimoji="0" lang="en-AU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inc.</a:t>
                      </a: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lone parents)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One parent working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Neither parents working (inc. lone parents)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All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Percentage of children with each disorder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71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11-15 year olds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 marL="4794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477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7AD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757477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Emotional disorders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4.5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6.2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10.8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5.6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Conduct disorders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4.7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6.4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14.5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6.3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Hyperkinetic disorders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2.3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1.4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Less common disorders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0.4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1.2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0.6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Any disorder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9.1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11.7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22.5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11.2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Base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3,249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699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591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4,536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All children    (5-15 year olds)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Emotional disorders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3.4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4.5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8.5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4.3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Conduct disorders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4.1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4.5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12.5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5.3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Hyperkinetic disorders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1.6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3.0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1.5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Less common disorders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0.4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0.6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Any disorder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7.6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9.1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19.7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9.5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11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Base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6,939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1,961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1,411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10,312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0184">
                <a:tc gridSpan="5"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rgbClr val="0077AD"/>
                        </a:buClr>
                        <a:defRPr sz="2000">
                          <a:solidFill>
                            <a:srgbClr val="757477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Source:</a:t>
                      </a:r>
                      <a:r>
                        <a:rPr kumimoji="0" lang="en-AU" alt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Meltzer H, Gatward R, Goodman R, Ford T (2000) “The mental health of children and adolescents in Great Britain”. HMSO: London.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63270" name="Rectangle 102"/>
          <p:cNvSpPr>
            <a:spLocks noChangeArrowheads="1"/>
          </p:cNvSpPr>
          <p:nvPr/>
        </p:nvSpPr>
        <p:spPr bwMode="auto">
          <a:xfrm>
            <a:off x="1524006" y="189012"/>
            <a:ext cx="8989855" cy="29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7" tIns="45697" rIns="91387" bIns="45697">
            <a:spAutoFit/>
          </a:bodyPr>
          <a:lstStyle/>
          <a:p>
            <a:r>
              <a:rPr lang="en-AU" altLang="en-US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Prevalence of mental health problems amongst U.K. children &amp; young people X family's employment &amp; age group</a:t>
            </a:r>
          </a:p>
        </p:txBody>
      </p:sp>
    </p:spTree>
    <p:extLst>
      <p:ext uri="{BB962C8B-B14F-4D97-AF65-F5344CB8AC3E}">
        <p14:creationId xmlns:p14="http://schemas.microsoft.com/office/powerpoint/2010/main" val="2383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CAE9-2867-0A98-8493-EAAC43AE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29" y="2"/>
            <a:ext cx="8577943" cy="836711"/>
          </a:xfrm>
        </p:spPr>
        <p:txBody>
          <a:bodyPr>
            <a:normAutofit/>
          </a:bodyPr>
          <a:lstStyle/>
          <a:p>
            <a:pPr algn="ctr"/>
            <a:r>
              <a:rPr lang="en-AU" sz="2400" dirty="0"/>
              <a:t>Environmental and Dispositional Risk Factors for CD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19883-7579-F10D-EE16-65D33D727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9" t="30405" r="28593" b="33245"/>
          <a:stretch/>
        </p:blipFill>
        <p:spPr bwMode="auto">
          <a:xfrm>
            <a:off x="2598799" y="764704"/>
            <a:ext cx="7207053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76B59-C43A-0693-4D3D-BE35E9964662}"/>
              </a:ext>
            </a:extLst>
          </p:cNvPr>
          <p:cNvSpPr txBox="1"/>
          <p:nvPr/>
        </p:nvSpPr>
        <p:spPr>
          <a:xfrm>
            <a:off x="2135561" y="5301208"/>
            <a:ext cx="790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Source: Fairchild, G., Hawes, D.J., Frick, P. J., Copeland, W. E., Odgers, C. L., Franke, B., Freitag, C.M., De Brito, S. A. Conduct Disorder. </a:t>
            </a:r>
            <a:r>
              <a:rPr lang="en-AU" i="1" dirty="0"/>
              <a:t>Primer</a:t>
            </a:r>
            <a:r>
              <a:rPr lang="en-AU" dirty="0"/>
              <a:t>. </a:t>
            </a:r>
            <a:r>
              <a:rPr lang="en-AU" b="1" dirty="0"/>
              <a:t>2019,</a:t>
            </a:r>
            <a:r>
              <a:rPr lang="en-AU" dirty="0"/>
              <a:t> 5:43</a:t>
            </a:r>
          </a:p>
        </p:txBody>
      </p:sp>
    </p:spTree>
    <p:extLst>
      <p:ext uri="{BB962C8B-B14F-4D97-AF65-F5344CB8AC3E}">
        <p14:creationId xmlns:p14="http://schemas.microsoft.com/office/powerpoint/2010/main" val="138773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CF2D2041-EE1A-466F-B413-E9976AE51192}" type="datetime4">
              <a:rPr lang="en-AU" altLang="en-US" sz="1600">
                <a:solidFill>
                  <a:schemeClr val="bg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28 November 2024</a:t>
            </a:fld>
            <a:endParaRPr lang="en-AU" altLang="en-US" sz="1600">
              <a:solidFill>
                <a:schemeClr val="bg1"/>
              </a:solidFill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AU" altLang="en-US" sz="1600">
                <a:solidFill>
                  <a:schemeClr val="bg1"/>
                </a:solidFill>
              </a:rPr>
              <a:t>Slide </a:t>
            </a:r>
            <a:fld id="{F81F94C3-27CC-4FD3-8A72-796BB39DE036}" type="slidenum">
              <a:rPr lang="en-AU" altLang="en-US" sz="1600">
                <a:solidFill>
                  <a:schemeClr val="bg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AU" altLang="en-US" sz="1600">
              <a:solidFill>
                <a:schemeClr val="bg1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7513"/>
            <a:ext cx="8229600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AU" sz="3200" b="0" dirty="0">
                <a:ea typeface="ＭＳ Ｐゴシック" charset="0"/>
              </a:rPr>
              <a:t>Parenting Intervention Strategies: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988840"/>
            <a:ext cx="8864283" cy="3960936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AU" sz="600" dirty="0">
              <a:solidFill>
                <a:srgbClr val="0076BE"/>
              </a:solidFill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AU" sz="2000" dirty="0">
                <a:solidFill>
                  <a:srgbClr val="0076BE"/>
                </a:solidFill>
                <a:ea typeface="ＭＳ Ｐゴシック" charset="0"/>
              </a:rPr>
              <a:t>Parent Management Training (PMT)                             </a:t>
            </a:r>
            <a:r>
              <a:rPr lang="en-AU" sz="1600" i="1" dirty="0">
                <a:solidFill>
                  <a:srgbClr val="0076BE"/>
                </a:solidFill>
                <a:ea typeface="ＭＳ Ｐゴシック" charset="0"/>
              </a:rPr>
              <a:t>(</a:t>
            </a:r>
            <a:r>
              <a:rPr lang="en-AU" sz="1600" i="1" dirty="0" err="1">
                <a:solidFill>
                  <a:srgbClr val="0076BE"/>
                </a:solidFill>
                <a:ea typeface="ＭＳ Ｐゴシック" charset="0"/>
              </a:rPr>
              <a:t>Kazdin</a:t>
            </a:r>
            <a:r>
              <a:rPr lang="en-AU" sz="1600" i="1" dirty="0">
                <a:solidFill>
                  <a:srgbClr val="0076BE"/>
                </a:solidFill>
                <a:ea typeface="ＭＳ Ｐゴシック" charset="0"/>
              </a:rPr>
              <a:t>, 1997)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AU" sz="1600" i="1" dirty="0">
              <a:solidFill>
                <a:srgbClr val="0076BE"/>
              </a:solidFill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AU" sz="600" dirty="0">
              <a:solidFill>
                <a:srgbClr val="0076BE"/>
              </a:solidFill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AU" sz="2000" dirty="0">
                <a:solidFill>
                  <a:srgbClr val="0076BE"/>
                </a:solidFill>
                <a:ea typeface="ＭＳ Ｐゴシック" charset="0"/>
              </a:rPr>
              <a:t>Functional Family Therapy (FFT)                               </a:t>
            </a:r>
            <a:r>
              <a:rPr lang="en-AU" sz="1600" i="1" dirty="0">
                <a:solidFill>
                  <a:srgbClr val="0076BE"/>
                </a:solidFill>
                <a:ea typeface="ＭＳ Ｐゴシック" charset="0"/>
              </a:rPr>
              <a:t>(Barton &amp; Alexander, 1981)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AU" sz="1600" i="1" dirty="0">
              <a:solidFill>
                <a:srgbClr val="0076BE"/>
              </a:solidFill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AU" sz="600" dirty="0">
              <a:solidFill>
                <a:srgbClr val="0076BE"/>
              </a:solidFill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AU" sz="2000" dirty="0">
                <a:solidFill>
                  <a:srgbClr val="0076BE"/>
                </a:solidFill>
                <a:ea typeface="ＭＳ Ｐゴシック" charset="0"/>
              </a:rPr>
              <a:t>Multisystemic Therapy (MST)                                         </a:t>
            </a:r>
            <a:r>
              <a:rPr lang="en-AU" sz="1600" i="1" dirty="0">
                <a:solidFill>
                  <a:srgbClr val="0076BE"/>
                </a:solidFill>
                <a:ea typeface="ＭＳ Ｐゴシック" charset="0"/>
              </a:rPr>
              <a:t>(</a:t>
            </a:r>
            <a:r>
              <a:rPr lang="en-AU" sz="1600" i="1" dirty="0" err="1">
                <a:solidFill>
                  <a:srgbClr val="0076BE"/>
                </a:solidFill>
                <a:ea typeface="ＭＳ Ｐゴシック" charset="0"/>
              </a:rPr>
              <a:t>Henggeler</a:t>
            </a:r>
            <a:r>
              <a:rPr lang="en-AU" sz="1600" i="1" dirty="0">
                <a:solidFill>
                  <a:srgbClr val="0076BE"/>
                </a:solidFill>
                <a:ea typeface="ＭＳ Ｐゴシック" charset="0"/>
              </a:rPr>
              <a:t> et al, 1998)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AU" sz="1600" i="1" dirty="0">
              <a:solidFill>
                <a:srgbClr val="0076BE"/>
              </a:solidFill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AU" sz="2000" dirty="0">
                <a:solidFill>
                  <a:srgbClr val="0076BE"/>
                </a:solidFill>
                <a:ea typeface="ＭＳ Ｐゴシック" charset="0"/>
              </a:rPr>
              <a:t>Positive Parenting Programs (PPP)                                 (</a:t>
            </a:r>
            <a:r>
              <a:rPr lang="en-AU" sz="1600" i="1" dirty="0">
                <a:solidFill>
                  <a:srgbClr val="0076BE"/>
                </a:solidFill>
                <a:ea typeface="ＭＳ Ｐゴシック" charset="0"/>
              </a:rPr>
              <a:t>M. Sanders, 1987?) </a:t>
            </a:r>
            <a:endParaRPr lang="en-AU" sz="1600" dirty="0">
              <a:solidFill>
                <a:srgbClr val="0076BE"/>
              </a:solidFill>
              <a:ea typeface="ＭＳ Ｐゴシック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703388" y="1338437"/>
            <a:ext cx="8964612" cy="72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8925" indent="-288925">
              <a:spcAft>
                <a:spcPct val="50000"/>
              </a:spcAft>
              <a:buClr>
                <a:srgbClr val="0077AD"/>
              </a:buClr>
              <a:defRPr/>
            </a:pPr>
            <a:r>
              <a:rPr lang="en-AU" sz="2000" dirty="0">
                <a:solidFill>
                  <a:srgbClr val="757477"/>
                </a:solidFill>
                <a:latin typeface="Arial" charset="0"/>
                <a:ea typeface="ＭＳ Ｐゴシック" charset="0"/>
              </a:rPr>
              <a:t>Common parenting interventions for child &amp; adolescent conduct disorders:</a:t>
            </a:r>
          </a:p>
        </p:txBody>
      </p:sp>
    </p:spTree>
    <p:extLst>
      <p:ext uri="{BB962C8B-B14F-4D97-AF65-F5344CB8AC3E}">
        <p14:creationId xmlns:p14="http://schemas.microsoft.com/office/powerpoint/2010/main" val="28287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ED3B7D13-5BDA-4438-8E30-FE915816D41E}" type="datetime4">
              <a:rPr lang="en-AU" altLang="en-US" sz="1600">
                <a:solidFill>
                  <a:schemeClr val="bg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28 November 2024</a:t>
            </a:fld>
            <a:endParaRPr lang="en-AU" altLang="en-US" sz="1600">
              <a:solidFill>
                <a:schemeClr val="bg1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AU" altLang="en-US" sz="1600">
                <a:solidFill>
                  <a:schemeClr val="bg1"/>
                </a:solidFill>
              </a:rPr>
              <a:t>Slide </a:t>
            </a:r>
            <a:fld id="{C1B60B79-EF9B-4D57-A979-A50782F4E2AF}" type="slidenum">
              <a:rPr lang="en-AU" altLang="en-US" sz="1600">
                <a:solidFill>
                  <a:schemeClr val="bg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AU" altLang="en-US" sz="1600">
              <a:solidFill>
                <a:schemeClr val="bg1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en-AU" sz="2800" b="0" dirty="0">
                <a:solidFill>
                  <a:srgbClr val="0070C0"/>
                </a:solidFill>
                <a:ea typeface="ＭＳ Ｐゴシック" charset="0"/>
              </a:rPr>
              <a:t>What is: “Multisystemic Therapy” (MST)?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4" y="1052737"/>
            <a:ext cx="8928992" cy="5255989"/>
          </a:xfrm>
        </p:spPr>
        <p:txBody>
          <a:bodyPr/>
          <a:lstStyle/>
          <a:p>
            <a:pPr eaLnBrk="1" hangingPunct="1">
              <a:defRPr/>
            </a:pPr>
            <a:r>
              <a:rPr lang="en-AU" sz="1900" dirty="0">
                <a:ea typeface="ＭＳ Ｐゴシック" charset="0"/>
              </a:rPr>
              <a:t>Form of “Structural Family Therapy” (Salvador Minuchin, 1960’s), designed to work with poor &amp;/or marginalised families with children &amp; adolescents at risk. </a:t>
            </a:r>
          </a:p>
          <a:p>
            <a:pPr eaLnBrk="1" hangingPunct="1">
              <a:defRPr/>
            </a:pPr>
            <a:endParaRPr lang="en-AU" sz="190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AU" sz="1900" dirty="0">
                <a:ea typeface="ＭＳ Ｐゴシック" charset="0"/>
              </a:rPr>
              <a:t>Works systemically with local supports including Government agencies, school, local community, and especially parents/ carers as key stakeholders.</a:t>
            </a:r>
          </a:p>
          <a:p>
            <a:pPr marL="0" indent="0" eaLnBrk="1" hangingPunct="1">
              <a:buNone/>
              <a:defRPr/>
            </a:pPr>
            <a:endParaRPr lang="en-AU" sz="19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AU" sz="1900" dirty="0">
                <a:solidFill>
                  <a:schemeClr val="bg1">
                    <a:lumMod val="50000"/>
                  </a:schemeClr>
                </a:solidFill>
              </a:rPr>
              <a:t>MST builds strength of the natural systems most influential on young person’s behaviour, and </a:t>
            </a:r>
            <a:r>
              <a:rPr lang="en-AU" sz="1900" dirty="0"/>
              <a:t>empowers caregivers to become long-term change agents.</a:t>
            </a:r>
          </a:p>
          <a:p>
            <a:pPr marL="0" indent="0" eaLnBrk="1" hangingPunct="1">
              <a:buNone/>
              <a:defRPr/>
            </a:pPr>
            <a:r>
              <a:rPr lang="en-AU" sz="1900" dirty="0"/>
              <a:t> </a:t>
            </a:r>
          </a:p>
          <a:p>
            <a:pPr eaLnBrk="1" hangingPunct="1">
              <a:defRPr/>
            </a:pPr>
            <a:r>
              <a:rPr lang="en-AU" sz="1900" dirty="0">
                <a:ea typeface="ＭＳ Ｐゴシック" charset="0"/>
              </a:rPr>
              <a:t>Therapeutic alliance between clinician &amp; parent is critical for engagement, to support &amp; motivate parent/carers to persevere with required interventions.</a:t>
            </a:r>
          </a:p>
          <a:p>
            <a:pPr eaLnBrk="1" hangingPunct="1">
              <a:defRPr/>
            </a:pPr>
            <a:endParaRPr lang="en-AU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B504-1378-4DDD-B33E-A59D1DAA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2658"/>
            <a:ext cx="8229600" cy="576063"/>
          </a:xfrm>
        </p:spPr>
        <p:txBody>
          <a:bodyPr/>
          <a:lstStyle/>
          <a:p>
            <a:r>
              <a:rPr lang="en-AU" sz="2400" b="0" dirty="0">
                <a:solidFill>
                  <a:srgbClr val="0070C0"/>
                </a:solidFill>
              </a:rPr>
              <a:t>Brief Description of MST Intervention: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FB87-04AA-4971-8C27-2147C7CD5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052736"/>
            <a:ext cx="8712968" cy="4896544"/>
          </a:xfrm>
        </p:spPr>
        <p:txBody>
          <a:bodyPr/>
          <a:lstStyle/>
          <a:p>
            <a:r>
              <a:rPr lang="en-AU" sz="2000" dirty="0"/>
              <a:t>WA CAMHS MST clinicians usually Clinical Psychology registrars.</a:t>
            </a:r>
          </a:p>
          <a:p>
            <a:r>
              <a:rPr lang="en-AU" sz="2000" dirty="0"/>
              <a:t>WA includes Aboriginal clinical staff (Psychology, Social Work, etc).</a:t>
            </a:r>
          </a:p>
          <a:p>
            <a:r>
              <a:rPr lang="en-AU" sz="2000" dirty="0"/>
              <a:t>MST is an intensive outreach intervention occurring in family homes.</a:t>
            </a:r>
          </a:p>
          <a:p>
            <a:r>
              <a:rPr lang="en-AU" sz="2000" dirty="0"/>
              <a:t>4 - 5 month intervention, involving home &amp; school visits 3 x each week.</a:t>
            </a:r>
          </a:p>
          <a:p>
            <a:r>
              <a:rPr lang="en-AU" sz="2000" dirty="0"/>
              <a:t>Client visits often after-hours, combined with 24/7 phone support.</a:t>
            </a:r>
          </a:p>
          <a:p>
            <a:r>
              <a:rPr lang="en-AU" sz="2000" dirty="0"/>
              <a:t>Close supervision of clinical work to ensure fidelity to MST model. </a:t>
            </a:r>
          </a:p>
          <a:p>
            <a:r>
              <a:rPr lang="en-AU" sz="2000" dirty="0"/>
              <a:t>Work focuses on the primary problems identified by parent/caregiver. </a:t>
            </a:r>
          </a:p>
          <a:p>
            <a:r>
              <a:rPr lang="en-AU" sz="2000" dirty="0"/>
              <a:t>Involves teaching primary care-givers problem-solving techniques, improved communication styles and dispute resolution skills.</a:t>
            </a:r>
          </a:p>
          <a:p>
            <a:r>
              <a:rPr lang="en-AU" sz="2000" dirty="0"/>
              <a:t>Typical goals include reducing conflict / violence, improving behavioural boundaries, behavioural rewards, communication style &amp; family warmth.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3F156-C5E1-4743-BA02-49A10F35E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FFFFFF"/>
                </a:solidFill>
              </a:rPr>
              <a:t>Slide </a:t>
            </a:r>
            <a:fld id="{0EF1D4CA-8335-4473-BB80-C43DAE8C17C5}" type="slidenum">
              <a:rPr lang="en-AU" smtClean="0">
                <a:solidFill>
                  <a:srgbClr val="FFFFFF"/>
                </a:solidFill>
              </a:rPr>
              <a:pPr/>
              <a:t>8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69B8D6BE-2D63-4B43-A607-14171687EFDE}" type="datetime4">
              <a:rPr lang="en-AU" altLang="en-US" sz="160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28 November 2024</a:t>
            </a:fld>
            <a:endParaRPr lang="en-AU" altLang="en-US" sz="1600">
              <a:solidFill>
                <a:srgbClr val="FFFFFF"/>
              </a:solidFill>
            </a:endParaRP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7AD"/>
              </a:buClr>
              <a:buChar char="•"/>
              <a:defRPr sz="2400">
                <a:solidFill>
                  <a:srgbClr val="757477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AU" altLang="en-US" sz="1600">
                <a:solidFill>
                  <a:srgbClr val="FFFFFF"/>
                </a:solidFill>
              </a:rPr>
              <a:t>Slide </a:t>
            </a:r>
            <a:fld id="{F016360D-A1A8-4CEB-A0CE-7E5F31A8586B}" type="slidenum">
              <a:rPr lang="en-AU" altLang="en-US" sz="160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AU" altLang="en-US" sz="1600">
              <a:solidFill>
                <a:srgbClr val="FFFFFF"/>
              </a:solidFill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524000" y="1"/>
          <a:ext cx="9144000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640" imgH="5829059" progId="AcroExch.Document.DC">
                  <p:embed/>
                </p:oleObj>
              </mc:Choice>
              <mc:Fallback>
                <p:oleObj name="Acrobat Document" r:id="rId2" imgW="7543640" imgH="5829059" progId="AcroExch.Document.DC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9144000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2703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P129 Presentation 1</Template>
  <TotalTime>9177</TotalTime>
  <Words>2236</Words>
  <Application>Microsoft Office PowerPoint</Application>
  <PresentationFormat>Widescreen</PresentationFormat>
  <Paragraphs>352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Century</vt:lpstr>
      <vt:lpstr>Times New (W1)</vt:lpstr>
      <vt:lpstr>Trebuchet MS</vt:lpstr>
      <vt:lpstr>Verdana</vt:lpstr>
      <vt:lpstr>Default Design</vt:lpstr>
      <vt:lpstr>Acrobat Document</vt:lpstr>
      <vt:lpstr>Multisystemic Therapy (MST)</vt:lpstr>
      <vt:lpstr> Executive Summary:    </vt:lpstr>
      <vt:lpstr> Conduct Disorders :</vt:lpstr>
      <vt:lpstr>PowerPoint Presentation</vt:lpstr>
      <vt:lpstr>Environmental and Dispositional Risk Factors for CD</vt:lpstr>
      <vt:lpstr>Parenting Intervention Strategies:</vt:lpstr>
      <vt:lpstr>What is: “Multisystemic Therapy” (MST)?</vt:lpstr>
      <vt:lpstr>Brief Description of MST Intervention:</vt:lpstr>
      <vt:lpstr>PowerPoint Presentation</vt:lpstr>
      <vt:lpstr> MST Referral Population &amp; Selection Process:</vt:lpstr>
      <vt:lpstr>  MST-WA Referral Sources (N=956)  January 2006 - December 2023  </vt:lpstr>
      <vt:lpstr>PowerPoint Presentation</vt:lpstr>
      <vt:lpstr>Demographic profile of adolescents and families involved in W.A. CAMHS MST (2007 – 2023): .</vt:lpstr>
      <vt:lpstr>PowerPoint Presentation</vt:lpstr>
      <vt:lpstr>Child Behavioural Checklist (CBCL)</vt:lpstr>
      <vt:lpstr>PowerPoint Presentation</vt:lpstr>
      <vt:lpstr>Effectiveness &amp;  Suitability of MST with Aboriginal Families:</vt:lpstr>
      <vt:lpstr>PowerPoint Presentation</vt:lpstr>
      <vt:lpstr>Average Total, Internalising and Externalising CBCL scores: Baseline, Post-Treatment, 6 month, 12 month &amp; 24 months: (N = 166)</vt:lpstr>
      <vt:lpstr>PowerPoint Presentation</vt:lpstr>
      <vt:lpstr>PowerPoint Presentation</vt:lpstr>
      <vt:lpstr>PowerPoint Presentation</vt:lpstr>
      <vt:lpstr>Key Post-Treatment Outcomes: (N = 834)</vt:lpstr>
      <vt:lpstr>International Implementation of MST:</vt:lpstr>
      <vt:lpstr> Evaluation and Recognition of the W.A. Health MST Program (2005 – 2015):</vt:lpstr>
      <vt:lpstr>Summary:</vt:lpstr>
      <vt:lpstr>PowerPoint Presentation</vt:lpstr>
    </vt:vector>
  </TitlesOfParts>
  <Company>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blue 1</dc:title>
  <dc:creator>WA Health</dc:creator>
  <cp:keywords>PowerPoint Template blue, PowerPoint template, templates blue</cp:keywords>
  <cp:lastModifiedBy>SB 4</cp:lastModifiedBy>
  <cp:revision>305</cp:revision>
  <cp:lastPrinted>2024-11-20T07:55:30Z</cp:lastPrinted>
  <dcterms:created xsi:type="dcterms:W3CDTF">2008-11-13T23:08:41Z</dcterms:created>
  <dcterms:modified xsi:type="dcterms:W3CDTF">2024-11-27T21:30:37Z</dcterms:modified>
</cp:coreProperties>
</file>