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gUhX4T3X/GWXvQP3vP++YNRygf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AU"/>
              <a:t>Also link to  NSQHS Standards</a:t>
            </a:r>
            <a:endParaRPr/>
          </a:p>
        </p:txBody>
      </p:sp>
      <p:sp>
        <p:nvSpPr>
          <p:cNvPr id="96" name="Google Shape;9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AU"/>
              <a:t>HE everyones business</a:t>
            </a:r>
            <a:endParaRPr/>
          </a:p>
          <a:p>
            <a:pPr indent="0" lvl="0" marL="0" rtl="0" algn="l">
              <a:spcBef>
                <a:spcPts val="0"/>
              </a:spcBef>
              <a:spcAft>
                <a:spcPts val="0"/>
              </a:spcAft>
              <a:buNone/>
            </a:pPr>
            <a:r>
              <a:rPr lang="en-AU"/>
              <a:t>Prescribed stakeholders - staff, community, qhaic, acchos, consumers</a:t>
            </a:r>
            <a:endParaRPr/>
          </a:p>
          <a:p>
            <a:pPr indent="0" lvl="0" marL="0" rtl="0" algn="l">
              <a:spcBef>
                <a:spcPts val="0"/>
              </a:spcBef>
              <a:spcAft>
                <a:spcPts val="0"/>
              </a:spcAft>
              <a:buNone/>
            </a:pPr>
            <a:r>
              <a:rPr lang="en-AU"/>
              <a:t>FNHEQSEQ =- aupiced by IUIH, its member orgs, MN, MS, WM, GC, CHQ kalwun gc</a:t>
            </a:r>
            <a:endParaRPr/>
          </a:p>
          <a:p>
            <a:pPr indent="0" lvl="0" marL="0" rtl="0" algn="l">
              <a:spcBef>
                <a:spcPts val="0"/>
              </a:spcBef>
              <a:spcAft>
                <a:spcPts val="0"/>
              </a:spcAft>
              <a:buNone/>
            </a:pPr>
            <a:r>
              <a:rPr lang="en-AU"/>
              <a:t>Same key areas with seq focus including Mental Health and suicide prevention</a:t>
            </a:r>
            <a:endParaRPr/>
          </a:p>
        </p:txBody>
      </p:sp>
      <p:sp>
        <p:nvSpPr>
          <p:cNvPr id="101" name="Google Shape;10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AU"/>
              <a:t>Integrated care approach of FN strategies state, local level GC and BCT</a:t>
            </a:r>
            <a:endParaRPr/>
          </a:p>
          <a:p>
            <a:pPr indent="0" lvl="0" marL="0" rtl="0" algn="l">
              <a:spcBef>
                <a:spcPts val="0"/>
              </a:spcBef>
              <a:spcAft>
                <a:spcPts val="0"/>
              </a:spcAft>
              <a:buNone/>
            </a:pPr>
            <a:r>
              <a:rPr lang="en-AU"/>
              <a:t>BCT QH approach</a:t>
            </a:r>
            <a:endParaRPr/>
          </a:p>
          <a:p>
            <a:pPr indent="0" lvl="0" marL="0" rtl="0" algn="l">
              <a:spcBef>
                <a:spcPts val="0"/>
              </a:spcBef>
              <a:spcAft>
                <a:spcPts val="0"/>
              </a:spcAft>
              <a:buNone/>
            </a:pPr>
            <a:r>
              <a:rPr lang="en-AU"/>
              <a:t>Suggested invest, growth and transform</a:t>
            </a:r>
            <a:endParaRPr/>
          </a:p>
          <a:p>
            <a:pPr indent="0" lvl="0" marL="0" rtl="0" algn="l">
              <a:spcBef>
                <a:spcPts val="0"/>
              </a:spcBef>
              <a:spcAft>
                <a:spcPts val="0"/>
              </a:spcAft>
              <a:buNone/>
            </a:pPr>
            <a:r>
              <a:rPr lang="en-AU"/>
              <a:t>FN’s element read and focus</a:t>
            </a:r>
            <a:endParaRPr/>
          </a:p>
        </p:txBody>
      </p:sp>
      <p:sp>
        <p:nvSpPr>
          <p:cNvPr id="109" name="Google Shape;10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AU"/>
              <a:t>Would have been easy to just run with allocated suggested BCT funding…. but</a:t>
            </a:r>
            <a:endParaRPr/>
          </a:p>
        </p:txBody>
      </p:sp>
      <p:sp>
        <p:nvSpPr>
          <p:cNvPr id="118" name="Google Shape;11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knowledgement – light" showMasterSp="0">
  <p:cSld name="Acknowledgement – light">
    <p:bg>
      <p:bgPr>
        <a:solidFill>
          <a:schemeClr val="lt1"/>
        </a:solidFill>
      </p:bgPr>
    </p:bg>
    <p:spTree>
      <p:nvGrpSpPr>
        <p:cNvPr id="11" name="Shape 11"/>
        <p:cNvGrpSpPr/>
        <p:nvPr/>
      </p:nvGrpSpPr>
      <p:grpSpPr>
        <a:xfrm>
          <a:off x="0" y="0"/>
          <a:ext cx="0" cy="0"/>
          <a:chOff x="0" y="0"/>
          <a:chExt cx="0" cy="0"/>
        </a:xfrm>
      </p:grpSpPr>
      <p:pic>
        <p:nvPicPr>
          <p:cNvPr id="12" name="Google Shape;12;p16"/>
          <p:cNvPicPr preferRelativeResize="0"/>
          <p:nvPr/>
        </p:nvPicPr>
        <p:blipFill rotWithShape="1">
          <a:blip r:embed="rId2">
            <a:alphaModFix/>
          </a:blip>
          <a:srcRect b="0" l="0" r="0" t="0"/>
          <a:stretch/>
        </p:blipFill>
        <p:spPr>
          <a:xfrm>
            <a:off x="1" y="3196"/>
            <a:ext cx="12180635" cy="6851608"/>
          </a:xfrm>
          <a:prstGeom prst="rect">
            <a:avLst/>
          </a:prstGeom>
          <a:noFill/>
          <a:ln>
            <a:noFill/>
          </a:ln>
        </p:spPr>
      </p:pic>
      <p:sp>
        <p:nvSpPr>
          <p:cNvPr id="13" name="Google Shape;13;p16"/>
          <p:cNvSpPr txBox="1"/>
          <p:nvPr>
            <p:ph type="title"/>
          </p:nvPr>
        </p:nvSpPr>
        <p:spPr>
          <a:xfrm>
            <a:off x="327786" y="2502693"/>
            <a:ext cx="9945473" cy="2847054"/>
          </a:xfrm>
          <a:prstGeom prst="rect">
            <a:avLst/>
          </a:prstGeom>
          <a:noFill/>
          <a:ln>
            <a:noFill/>
          </a:ln>
        </p:spPr>
        <p:txBody>
          <a:bodyPr anchorCtr="0" anchor="ctr" bIns="108000" lIns="108000" spcFirstLastPara="1" rIns="108000" wrap="square" tIns="108000">
            <a:spAutoFit/>
          </a:bodyPr>
          <a:lstStyle>
            <a:lvl1pPr lvl="0" algn="l">
              <a:lnSpc>
                <a:spcPct val="100000"/>
              </a:lnSpc>
              <a:spcBef>
                <a:spcPts val="0"/>
              </a:spcBef>
              <a:spcAft>
                <a:spcPts val="0"/>
              </a:spcAft>
              <a:buClr>
                <a:schemeClr val="accent2"/>
              </a:buClr>
              <a:buSzPts val="2400"/>
              <a:buFont typeface="Calibri"/>
              <a:buNone/>
              <a:defRPr b="0" sz="24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16"/>
          <p:cNvSpPr txBox="1"/>
          <p:nvPr/>
        </p:nvSpPr>
        <p:spPr>
          <a:xfrm>
            <a:off x="7814872" y="6097999"/>
            <a:ext cx="2458387" cy="3139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accent1"/>
              </a:buClr>
              <a:buSzPts val="1440"/>
              <a:buFont typeface="Calibri"/>
              <a:buNone/>
            </a:pPr>
            <a:r>
              <a:rPr b="0" i="0" lang="en-AU" sz="1440" u="none" cap="none" strike="noStrike">
                <a:solidFill>
                  <a:schemeClr val="accent1"/>
                </a:solidFill>
                <a:latin typeface="Calibri"/>
                <a:ea typeface="Calibri"/>
                <a:cs typeface="Calibri"/>
                <a:sym typeface="Calibri"/>
              </a:rPr>
              <a:t>Slide </a:t>
            </a:r>
            <a:fld id="{00000000-1234-1234-1234-123412341234}" type="slidenum">
              <a:rPr b="0" i="0" lang="en-AU" sz="1440" u="none" cap="none" strike="noStrike">
                <a:solidFill>
                  <a:schemeClr val="accent1"/>
                </a:solidFill>
                <a:latin typeface="Calibri"/>
                <a:ea typeface="Calibri"/>
                <a:cs typeface="Calibri"/>
                <a:sym typeface="Calibri"/>
              </a:rPr>
              <a:t>‹#›</a:t>
            </a:fld>
            <a:endParaRPr b="0" i="0" sz="1440" u="none" cap="none" strike="noStrike">
              <a:solidFill>
                <a:schemeClr val="accen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5"/>
          <p:cNvSpPr/>
          <p:nvPr>
            <p:ph idx="2" type="pic"/>
          </p:nvPr>
        </p:nvSpPr>
        <p:spPr>
          <a:xfrm>
            <a:off x="5183188" y="987425"/>
            <a:ext cx="6172200" cy="4873625"/>
          </a:xfrm>
          <a:prstGeom prst="rect">
            <a:avLst/>
          </a:prstGeom>
          <a:noFill/>
          <a:ln>
            <a:noFill/>
          </a:ln>
        </p:spPr>
      </p:sp>
      <p:sp>
        <p:nvSpPr>
          <p:cNvPr id="68" name="Google Shape;68;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title"/>
          </p:nvPr>
        </p:nvSpPr>
        <p:spPr>
          <a:xfrm>
            <a:off x="904607" y="1821562"/>
            <a:ext cx="8950926" cy="3788318"/>
          </a:xfrm>
          <a:prstGeom prst="rect">
            <a:avLst/>
          </a:prstGeom>
          <a:noFill/>
          <a:ln>
            <a:noFill/>
          </a:ln>
        </p:spPr>
        <p:txBody>
          <a:bodyPr anchorCtr="0" anchor="ctr" bIns="108000" lIns="108000" spcFirstLastPara="1" rIns="108000" wrap="square" tIns="108000">
            <a:spAutoFit/>
          </a:bodyPr>
          <a:lstStyle/>
          <a:p>
            <a:pPr indent="0" lvl="0" marL="0" rtl="0" algn="l">
              <a:lnSpc>
                <a:spcPct val="100000"/>
              </a:lnSpc>
              <a:spcBef>
                <a:spcPts val="0"/>
              </a:spcBef>
              <a:spcAft>
                <a:spcPts val="0"/>
              </a:spcAft>
              <a:buClr>
                <a:srgbClr val="C55A11"/>
              </a:buClr>
              <a:buSzPts val="2000"/>
              <a:buFont typeface="Calibri"/>
              <a:buNone/>
            </a:pPr>
            <a:r>
              <a:rPr lang="en-AU" sz="2000">
                <a:solidFill>
                  <a:srgbClr val="C55A11"/>
                </a:solidFill>
              </a:rPr>
              <a:t> </a:t>
            </a:r>
            <a:r>
              <a:rPr b="1" lang="en-AU" sz="2000">
                <a:solidFill>
                  <a:srgbClr val="C55A11"/>
                </a:solidFill>
              </a:rPr>
              <a:t>Acknowledgement</a:t>
            </a:r>
            <a:br>
              <a:rPr b="1" lang="en-AU" sz="1600">
                <a:solidFill>
                  <a:srgbClr val="C55A11"/>
                </a:solidFill>
              </a:rPr>
            </a:br>
            <a:br>
              <a:rPr b="1" lang="en-AU" sz="1600">
                <a:solidFill>
                  <a:srgbClr val="C55A11"/>
                </a:solidFill>
              </a:rPr>
            </a:br>
            <a:r>
              <a:rPr b="1" lang="en-AU" sz="1800">
                <a:solidFill>
                  <a:srgbClr val="C55A11"/>
                </a:solidFill>
              </a:rPr>
              <a:t>Jingeri</a:t>
            </a:r>
            <a:br>
              <a:rPr lang="en-AU" sz="1800">
                <a:solidFill>
                  <a:srgbClr val="C55A11"/>
                </a:solidFill>
              </a:rPr>
            </a:br>
            <a:r>
              <a:rPr lang="en-AU" sz="1800">
                <a:solidFill>
                  <a:srgbClr val="C55A11"/>
                </a:solidFill>
              </a:rPr>
              <a:t>We acknowledge the Jagera and Turrbal Traditional Custodians of the land in which we meet today. We also pay our respects to Elders past, present and emerging. We also acknowledge other Aboriginal and Torres Strait Islander people present today.</a:t>
            </a:r>
            <a:br>
              <a:rPr lang="en-AU" sz="1800">
                <a:solidFill>
                  <a:srgbClr val="C55A11"/>
                </a:solidFill>
              </a:rPr>
            </a:br>
            <a:br>
              <a:rPr lang="en-AU" sz="1800">
                <a:solidFill>
                  <a:srgbClr val="C55A11"/>
                </a:solidFill>
              </a:rPr>
            </a:br>
            <a:r>
              <a:rPr b="1" lang="en-AU" sz="1800">
                <a:solidFill>
                  <a:srgbClr val="C55A11"/>
                </a:solidFill>
              </a:rPr>
              <a:t>Acknowledgement of People with a Lived Experience</a:t>
            </a:r>
            <a:br>
              <a:rPr b="1" lang="en-AU" sz="1800">
                <a:solidFill>
                  <a:srgbClr val="C55A11"/>
                </a:solidFill>
              </a:rPr>
            </a:br>
            <a:r>
              <a:rPr lang="en-AU" sz="1800">
                <a:solidFill>
                  <a:srgbClr val="C55A11"/>
                </a:solidFill>
              </a:rPr>
              <a:t>We would like to recognise those with lived experience of mental health conditions.  We acknowledge that we can only provide quality care through valuing, respecting and drawing upon the lived experience and expert knowledge of consumers, their families, carers, support people, staff and the local community.</a:t>
            </a:r>
            <a:br>
              <a:rPr lang="en-AU" sz="1600">
                <a:solidFill>
                  <a:srgbClr val="BB6F7A"/>
                </a:solidFill>
                <a:latin typeface="Arial"/>
                <a:ea typeface="Arial"/>
                <a:cs typeface="Arial"/>
                <a:sym typeface="Arial"/>
              </a:rPr>
            </a:b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grpSp>
        <p:nvGrpSpPr>
          <p:cNvPr id="181" name="Google Shape;181;p10"/>
          <p:cNvGrpSpPr/>
          <p:nvPr/>
        </p:nvGrpSpPr>
        <p:grpSpPr>
          <a:xfrm>
            <a:off x="702469" y="2116674"/>
            <a:ext cx="9806940" cy="3208005"/>
            <a:chOff x="0" y="73562"/>
            <a:chExt cx="9806940" cy="3208005"/>
          </a:xfrm>
        </p:grpSpPr>
        <p:sp>
          <p:nvSpPr>
            <p:cNvPr id="182" name="Google Shape;182;p10"/>
            <p:cNvSpPr/>
            <p:nvPr/>
          </p:nvSpPr>
          <p:spPr>
            <a:xfrm>
              <a:off x="0" y="1800949"/>
              <a:ext cx="9806940" cy="1480618"/>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0"/>
            <p:cNvSpPr txBox="1"/>
            <p:nvPr/>
          </p:nvSpPr>
          <p:spPr>
            <a:xfrm>
              <a:off x="0" y="1800949"/>
              <a:ext cx="2942082" cy="1480618"/>
            </a:xfrm>
            <a:prstGeom prst="rect">
              <a:avLst/>
            </a:prstGeom>
            <a:noFill/>
            <a:ln>
              <a:noFill/>
            </a:ln>
          </p:spPr>
          <p:txBody>
            <a:bodyPr anchorCtr="0" anchor="ctr" bIns="149350" lIns="149350" spcFirstLastPara="1" rIns="149350" wrap="square" tIns="149350">
              <a:noAutofit/>
            </a:bodyPr>
            <a:lstStyle/>
            <a:p>
              <a:pPr indent="0" lvl="0" marL="0" marR="0" rtl="0" algn="ctr">
                <a:lnSpc>
                  <a:spcPct val="90000"/>
                </a:lnSpc>
                <a:spcBef>
                  <a:spcPts val="0"/>
                </a:spcBef>
                <a:spcAft>
                  <a:spcPts val="0"/>
                </a:spcAft>
                <a:buClr>
                  <a:schemeClr val="dk1"/>
                </a:buClr>
                <a:buSzPts val="2100"/>
                <a:buFont typeface="Calibri"/>
                <a:buNone/>
              </a:pPr>
              <a:r>
                <a:t/>
              </a:r>
              <a:endParaRPr b="1" sz="2100">
                <a:solidFill>
                  <a:schemeClr val="dk1"/>
                </a:solidFill>
                <a:latin typeface="Calibri"/>
                <a:ea typeface="Calibri"/>
                <a:cs typeface="Calibri"/>
                <a:sym typeface="Calibri"/>
              </a:endParaRPr>
            </a:p>
          </p:txBody>
        </p:sp>
        <p:sp>
          <p:nvSpPr>
            <p:cNvPr id="184" name="Google Shape;184;p10"/>
            <p:cNvSpPr/>
            <p:nvPr/>
          </p:nvSpPr>
          <p:spPr>
            <a:xfrm>
              <a:off x="0" y="73562"/>
              <a:ext cx="9806940" cy="1480618"/>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0"/>
            <p:cNvSpPr txBox="1"/>
            <p:nvPr/>
          </p:nvSpPr>
          <p:spPr>
            <a:xfrm>
              <a:off x="0" y="73562"/>
              <a:ext cx="2942082" cy="1480618"/>
            </a:xfrm>
            <a:prstGeom prst="rect">
              <a:avLst/>
            </a:prstGeom>
            <a:noFill/>
            <a:ln>
              <a:noFill/>
            </a:ln>
          </p:spPr>
          <p:txBody>
            <a:bodyPr anchorCtr="0" anchor="ctr" bIns="149350" lIns="149350" spcFirstLastPara="1" rIns="149350" wrap="square" tIns="149350">
              <a:noAutofit/>
            </a:bodyPr>
            <a:lstStyle/>
            <a:p>
              <a:pPr indent="0" lvl="0" marL="0" marR="0" rtl="0" algn="ctr">
                <a:lnSpc>
                  <a:spcPct val="90000"/>
                </a:lnSpc>
                <a:spcBef>
                  <a:spcPts val="0"/>
                </a:spcBef>
                <a:spcAft>
                  <a:spcPts val="0"/>
                </a:spcAft>
                <a:buClr>
                  <a:schemeClr val="dk1"/>
                </a:buClr>
                <a:buSzPts val="2100"/>
                <a:buFont typeface="Calibri"/>
                <a:buNone/>
              </a:pPr>
              <a:r>
                <a:rPr b="1" lang="en-AU" sz="2100">
                  <a:solidFill>
                    <a:schemeClr val="dk1"/>
                  </a:solidFill>
                  <a:latin typeface="Calibri"/>
                  <a:ea typeface="Calibri"/>
                  <a:cs typeface="Calibri"/>
                  <a:sym typeface="Calibri"/>
                </a:rPr>
                <a:t>Agreed Senior leadership capacity to reposition focus on consumer</a:t>
              </a:r>
              <a:endParaRPr/>
            </a:p>
          </p:txBody>
        </p:sp>
        <p:sp>
          <p:nvSpPr>
            <p:cNvPr id="186" name="Google Shape;186;p10"/>
            <p:cNvSpPr/>
            <p:nvPr/>
          </p:nvSpPr>
          <p:spPr>
            <a:xfrm>
              <a:off x="5351055" y="196946"/>
              <a:ext cx="1850772" cy="1233848"/>
            </a:xfrm>
            <a:prstGeom prst="roundRect">
              <a:avLst>
                <a:gd fmla="val 10000"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0"/>
            <p:cNvSpPr txBox="1"/>
            <p:nvPr/>
          </p:nvSpPr>
          <p:spPr>
            <a:xfrm>
              <a:off x="5387193" y="233084"/>
              <a:ext cx="1778496" cy="1161572"/>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lang="en-AU" sz="1600">
                  <a:solidFill>
                    <a:schemeClr val="lt1"/>
                  </a:solidFill>
                  <a:latin typeface="Calibri"/>
                  <a:ea typeface="Calibri"/>
                  <a:cs typeface="Calibri"/>
                  <a:sym typeface="Calibri"/>
                </a:rPr>
                <a:t>Director of Person-Centred Care (Lived Experience)</a:t>
              </a:r>
              <a:endParaRPr/>
            </a:p>
          </p:txBody>
        </p:sp>
        <p:sp>
          <p:nvSpPr>
            <p:cNvPr id="188" name="Google Shape;188;p10"/>
            <p:cNvSpPr/>
            <p:nvPr/>
          </p:nvSpPr>
          <p:spPr>
            <a:xfrm>
              <a:off x="3870437" y="1430795"/>
              <a:ext cx="2406004" cy="493539"/>
            </a:xfrm>
            <a:custGeom>
              <a:rect b="b" l="l" r="r" t="t"/>
              <a:pathLst>
                <a:path extrusionOk="0" h="120000" w="120000">
                  <a:moveTo>
                    <a:pt x="120000" y="0"/>
                  </a:moveTo>
                  <a:lnTo>
                    <a:pt x="120000" y="60000"/>
                  </a:lnTo>
                  <a:lnTo>
                    <a:pt x="0" y="60000"/>
                  </a:lnTo>
                  <a:lnTo>
                    <a:pt x="0" y="120000"/>
                  </a:lnTo>
                </a:path>
              </a:pathLst>
            </a:custGeom>
            <a:noFill/>
            <a:ln cap="flat" cmpd="sng" w="12700">
              <a:solidFill>
                <a:srgbClr val="BA6124"/>
              </a:solidFill>
              <a:prstDash val="solid"/>
              <a:miter lim="800000"/>
              <a:headEnd len="sm" w="sm" type="none"/>
              <a:tailEnd len="sm" w="sm" type="none"/>
            </a:ln>
          </p:spPr>
        </p:sp>
        <p:sp>
          <p:nvSpPr>
            <p:cNvPr id="189" name="Google Shape;189;p10"/>
            <p:cNvSpPr/>
            <p:nvPr/>
          </p:nvSpPr>
          <p:spPr>
            <a:xfrm>
              <a:off x="2945050" y="1924334"/>
              <a:ext cx="1850772" cy="1233848"/>
            </a:xfrm>
            <a:prstGeom prst="roundRect">
              <a:avLst>
                <a:gd fmla="val 10000"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0"/>
            <p:cNvSpPr txBox="1"/>
            <p:nvPr/>
          </p:nvSpPr>
          <p:spPr>
            <a:xfrm>
              <a:off x="2981188" y="1960472"/>
              <a:ext cx="1778496" cy="1161572"/>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lang="en-AU" sz="1600">
                  <a:solidFill>
                    <a:schemeClr val="lt1"/>
                  </a:solidFill>
                  <a:latin typeface="Calibri"/>
                  <a:ea typeface="Calibri"/>
                  <a:cs typeface="Calibri"/>
                  <a:sym typeface="Calibri"/>
                </a:rPr>
                <a:t>Lived Experience (Peer) Workforce,</a:t>
              </a:r>
              <a:endParaRPr/>
            </a:p>
            <a:p>
              <a:pPr indent="0" lvl="0" marL="0" marR="0" rtl="0" algn="ctr">
                <a:lnSpc>
                  <a:spcPct val="90000"/>
                </a:lnSpc>
                <a:spcBef>
                  <a:spcPts val="560"/>
                </a:spcBef>
                <a:spcAft>
                  <a:spcPts val="0"/>
                </a:spcAft>
                <a:buClr>
                  <a:schemeClr val="lt1"/>
                </a:buClr>
                <a:buSzPts val="1600"/>
                <a:buFont typeface="Calibri"/>
                <a:buNone/>
              </a:pPr>
              <a:r>
                <a:rPr lang="en-AU" sz="1600">
                  <a:solidFill>
                    <a:schemeClr val="lt1"/>
                  </a:solidFill>
                  <a:latin typeface="Calibri"/>
                  <a:ea typeface="Calibri"/>
                  <a:cs typeface="Calibri"/>
                  <a:sym typeface="Calibri"/>
                </a:rPr>
                <a:t>Consumer, Carer Peer Unit</a:t>
              </a:r>
              <a:endParaRPr/>
            </a:p>
          </p:txBody>
        </p:sp>
        <p:sp>
          <p:nvSpPr>
            <p:cNvPr id="191" name="Google Shape;191;p10"/>
            <p:cNvSpPr/>
            <p:nvPr/>
          </p:nvSpPr>
          <p:spPr>
            <a:xfrm>
              <a:off x="6230721" y="1430795"/>
              <a:ext cx="91440" cy="493539"/>
            </a:xfrm>
            <a:custGeom>
              <a:rect b="b" l="l" r="r" t="t"/>
              <a:pathLst>
                <a:path extrusionOk="0" h="120000" w="120000">
                  <a:moveTo>
                    <a:pt x="60000" y="0"/>
                  </a:moveTo>
                  <a:lnTo>
                    <a:pt x="60000" y="120000"/>
                  </a:lnTo>
                </a:path>
              </a:pathLst>
            </a:custGeom>
            <a:noFill/>
            <a:ln cap="flat" cmpd="sng" w="12700">
              <a:solidFill>
                <a:srgbClr val="BA6124"/>
              </a:solidFill>
              <a:prstDash val="solid"/>
              <a:miter lim="800000"/>
              <a:headEnd len="sm" w="sm" type="none"/>
              <a:tailEnd len="sm" w="sm" type="none"/>
            </a:ln>
          </p:spPr>
        </p:sp>
        <p:sp>
          <p:nvSpPr>
            <p:cNvPr id="192" name="Google Shape;192;p10"/>
            <p:cNvSpPr/>
            <p:nvPr/>
          </p:nvSpPr>
          <p:spPr>
            <a:xfrm>
              <a:off x="5351055" y="1924334"/>
              <a:ext cx="1850772" cy="1233848"/>
            </a:xfrm>
            <a:prstGeom prst="roundRect">
              <a:avLst>
                <a:gd fmla="val 10000"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0"/>
            <p:cNvSpPr txBox="1"/>
            <p:nvPr/>
          </p:nvSpPr>
          <p:spPr>
            <a:xfrm>
              <a:off x="5387193" y="1960472"/>
              <a:ext cx="1778496" cy="1161572"/>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lang="en-AU" sz="1600">
                  <a:solidFill>
                    <a:schemeClr val="lt1"/>
                  </a:solidFill>
                  <a:latin typeface="Calibri"/>
                  <a:ea typeface="Calibri"/>
                  <a:cs typeface="Calibri"/>
                  <a:sym typeface="Calibri"/>
                </a:rPr>
                <a:t>Cultural &amp; Linguistic Diversity</a:t>
              </a:r>
              <a:endParaRPr/>
            </a:p>
          </p:txBody>
        </p:sp>
        <p:sp>
          <p:nvSpPr>
            <p:cNvPr id="194" name="Google Shape;194;p10"/>
            <p:cNvSpPr/>
            <p:nvPr/>
          </p:nvSpPr>
          <p:spPr>
            <a:xfrm>
              <a:off x="6276441" y="1430795"/>
              <a:ext cx="2406004" cy="493539"/>
            </a:xfrm>
            <a:custGeom>
              <a:rect b="b" l="l" r="r" t="t"/>
              <a:pathLst>
                <a:path extrusionOk="0" h="120000" w="120000">
                  <a:moveTo>
                    <a:pt x="0" y="0"/>
                  </a:moveTo>
                  <a:lnTo>
                    <a:pt x="0" y="60000"/>
                  </a:lnTo>
                  <a:lnTo>
                    <a:pt x="120000" y="60000"/>
                  </a:lnTo>
                  <a:lnTo>
                    <a:pt x="120000" y="120000"/>
                  </a:lnTo>
                </a:path>
              </a:pathLst>
            </a:custGeom>
            <a:noFill/>
            <a:ln cap="flat" cmpd="sng" w="12700">
              <a:solidFill>
                <a:srgbClr val="BA6124"/>
              </a:solidFill>
              <a:prstDash val="solid"/>
              <a:miter lim="800000"/>
              <a:headEnd len="sm" w="sm" type="none"/>
              <a:tailEnd len="sm" w="sm" type="none"/>
            </a:ln>
          </p:spPr>
        </p:sp>
        <p:sp>
          <p:nvSpPr>
            <p:cNvPr id="195" name="Google Shape;195;p10"/>
            <p:cNvSpPr/>
            <p:nvPr/>
          </p:nvSpPr>
          <p:spPr>
            <a:xfrm>
              <a:off x="7757059" y="1924334"/>
              <a:ext cx="1850772" cy="1233848"/>
            </a:xfrm>
            <a:prstGeom prst="roundRect">
              <a:avLst>
                <a:gd fmla="val 10000"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0"/>
            <p:cNvSpPr txBox="1"/>
            <p:nvPr/>
          </p:nvSpPr>
          <p:spPr>
            <a:xfrm>
              <a:off x="7793197" y="1960472"/>
              <a:ext cx="1778496" cy="1161572"/>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lang="en-AU" sz="1600">
                  <a:solidFill>
                    <a:schemeClr val="lt1"/>
                  </a:solidFill>
                  <a:latin typeface="Calibri"/>
                  <a:ea typeface="Calibri"/>
                  <a:cs typeface="Calibri"/>
                  <a:sym typeface="Calibri"/>
                </a:rPr>
                <a:t>Identified First Nations, Aboriginal &amp; Torres Strait Islander</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1"/>
          <p:cNvSpPr txBox="1"/>
          <p:nvPr/>
        </p:nvSpPr>
        <p:spPr>
          <a:xfrm>
            <a:off x="1673352" y="73152"/>
            <a:ext cx="508406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2800">
                <a:solidFill>
                  <a:srgbClr val="C55A11"/>
                </a:solidFill>
                <a:latin typeface="Calibri"/>
                <a:ea typeface="Calibri"/>
                <a:cs typeface="Calibri"/>
                <a:sym typeface="Calibri"/>
              </a:rPr>
              <a:t>Proposed Structure within MHSS</a:t>
            </a:r>
            <a:endParaRPr/>
          </a:p>
        </p:txBody>
      </p:sp>
      <p:pic>
        <p:nvPicPr>
          <p:cNvPr descr="A diagram of a company&#10;&#10;Description automatically generated" id="202" name="Google Shape;202;p11"/>
          <p:cNvPicPr preferRelativeResize="0"/>
          <p:nvPr/>
        </p:nvPicPr>
        <p:blipFill rotWithShape="1">
          <a:blip r:embed="rId3">
            <a:alphaModFix/>
          </a:blip>
          <a:srcRect b="0" l="0" r="0" t="0"/>
          <a:stretch/>
        </p:blipFill>
        <p:spPr>
          <a:xfrm>
            <a:off x="3047339" y="1802923"/>
            <a:ext cx="5484014" cy="44105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grpSp>
        <p:nvGrpSpPr>
          <p:cNvPr id="207" name="Google Shape;207;p12"/>
          <p:cNvGrpSpPr/>
          <p:nvPr/>
        </p:nvGrpSpPr>
        <p:grpSpPr>
          <a:xfrm>
            <a:off x="2398019" y="433251"/>
            <a:ext cx="5730737" cy="5966774"/>
            <a:chOff x="2313691" y="21771"/>
            <a:chExt cx="5730737" cy="5966774"/>
          </a:xfrm>
        </p:grpSpPr>
        <p:sp>
          <p:nvSpPr>
            <p:cNvPr id="208" name="Google Shape;208;p12"/>
            <p:cNvSpPr/>
            <p:nvPr/>
          </p:nvSpPr>
          <p:spPr>
            <a:xfrm>
              <a:off x="4463971" y="2290070"/>
              <a:ext cx="1430176" cy="1430176"/>
            </a:xfrm>
            <a:prstGeom prst="ellipse">
              <a:avLst/>
            </a:prstGeom>
            <a:gradFill>
              <a:gsLst>
                <a:gs pos="0">
                  <a:srgbClr val="A6B6DE"/>
                </a:gs>
                <a:gs pos="50000">
                  <a:srgbClr val="97AAD8"/>
                </a:gs>
                <a:gs pos="100000">
                  <a:srgbClr val="859CD6"/>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2"/>
            <p:cNvSpPr txBox="1"/>
            <p:nvPr/>
          </p:nvSpPr>
          <p:spPr>
            <a:xfrm>
              <a:off x="4673415" y="2499514"/>
              <a:ext cx="1011288" cy="1011288"/>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dk1"/>
                </a:buClr>
                <a:buSzPts val="1200"/>
                <a:buFont typeface="Calibri"/>
                <a:buNone/>
              </a:pPr>
              <a:r>
                <a:rPr b="1" lang="en-AU" sz="1200">
                  <a:solidFill>
                    <a:schemeClr val="dk1"/>
                  </a:solidFill>
                  <a:latin typeface="Calibri"/>
                  <a:ea typeface="Calibri"/>
                  <a:cs typeface="Calibri"/>
                  <a:sym typeface="Calibri"/>
                </a:rPr>
                <a:t>Strategic Alignment Opportunities</a:t>
              </a:r>
              <a:endParaRPr/>
            </a:p>
          </p:txBody>
        </p:sp>
        <p:sp>
          <p:nvSpPr>
            <p:cNvPr id="210" name="Google Shape;210;p12"/>
            <p:cNvSpPr/>
            <p:nvPr/>
          </p:nvSpPr>
          <p:spPr>
            <a:xfrm rot="-5400000">
              <a:off x="4881158" y="1501723"/>
              <a:ext cx="595803" cy="486259"/>
            </a:xfrm>
            <a:prstGeom prst="rightArrow">
              <a:avLst>
                <a:gd fmla="val 60000" name="adj1"/>
                <a:gd fmla="val 50000" name="adj2"/>
              </a:avLst>
            </a:prstGeom>
            <a:gradFill>
              <a:gsLst>
                <a:gs pos="0">
                  <a:srgbClr val="F7BCA2"/>
                </a:gs>
                <a:gs pos="50000">
                  <a:srgbClr val="F4B093"/>
                </a:gs>
                <a:gs pos="100000">
                  <a:srgbClr val="F7A47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2"/>
            <p:cNvSpPr txBox="1"/>
            <p:nvPr/>
          </p:nvSpPr>
          <p:spPr>
            <a:xfrm rot="-5400000">
              <a:off x="4954097" y="1671914"/>
              <a:ext cx="449925" cy="29175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p:txBody>
        </p:sp>
        <p:sp>
          <p:nvSpPr>
            <p:cNvPr id="212" name="Google Shape;212;p12"/>
            <p:cNvSpPr/>
            <p:nvPr/>
          </p:nvSpPr>
          <p:spPr>
            <a:xfrm>
              <a:off x="4606989" y="21771"/>
              <a:ext cx="1144141" cy="1144141"/>
            </a:xfrm>
            <a:prstGeom prst="ellipse">
              <a:avLst/>
            </a:prstGeom>
            <a:gradFill>
              <a:gsLst>
                <a:gs pos="0">
                  <a:srgbClr val="F7BCA2"/>
                </a:gs>
                <a:gs pos="50000">
                  <a:srgbClr val="F4B093"/>
                </a:gs>
                <a:gs pos="100000">
                  <a:srgbClr val="F7A47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2"/>
            <p:cNvSpPr txBox="1"/>
            <p:nvPr/>
          </p:nvSpPr>
          <p:spPr>
            <a:xfrm>
              <a:off x="4774545" y="189327"/>
              <a:ext cx="809029" cy="809029"/>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Calibri"/>
                <a:buNone/>
              </a:pPr>
              <a:r>
                <a:rPr b="1" lang="en-AU" sz="1000">
                  <a:solidFill>
                    <a:schemeClr val="dk1"/>
                  </a:solidFill>
                  <a:latin typeface="Calibri"/>
                  <a:ea typeface="Calibri"/>
                  <a:cs typeface="Calibri"/>
                  <a:sym typeface="Calibri"/>
                </a:rPr>
                <a:t>1. National Agreement on Closing the Gap (NACG)</a:t>
              </a:r>
              <a:endParaRPr/>
            </a:p>
          </p:txBody>
        </p:sp>
        <p:sp>
          <p:nvSpPr>
            <p:cNvPr id="214" name="Google Shape;214;p12"/>
            <p:cNvSpPr/>
            <p:nvPr/>
          </p:nvSpPr>
          <p:spPr>
            <a:xfrm rot="-3240000">
              <a:off x="5621946" y="1742420"/>
              <a:ext cx="595803" cy="486259"/>
            </a:xfrm>
            <a:prstGeom prst="rightArrow">
              <a:avLst>
                <a:gd fmla="val 60000" name="adj1"/>
                <a:gd fmla="val 50000" name="adj2"/>
              </a:avLst>
            </a:prstGeom>
            <a:gradFill>
              <a:gsLst>
                <a:gs pos="0">
                  <a:srgbClr val="D1D1D1"/>
                </a:gs>
                <a:gs pos="50000">
                  <a:srgbClr val="C7C7C7"/>
                </a:gs>
                <a:gs pos="100000">
                  <a:srgbClr val="C0C0C0"/>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2"/>
            <p:cNvSpPr txBox="1"/>
            <p:nvPr/>
          </p:nvSpPr>
          <p:spPr>
            <a:xfrm rot="-3240000">
              <a:off x="5652013" y="1898681"/>
              <a:ext cx="449925" cy="29175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p:txBody>
        </p:sp>
        <p:sp>
          <p:nvSpPr>
            <p:cNvPr id="216" name="Google Shape;216;p12"/>
            <p:cNvSpPr/>
            <p:nvPr/>
          </p:nvSpPr>
          <p:spPr>
            <a:xfrm>
              <a:off x="6024325" y="482291"/>
              <a:ext cx="1144141" cy="1144141"/>
            </a:xfrm>
            <a:prstGeom prst="ellipse">
              <a:avLst/>
            </a:prstGeom>
            <a:gradFill>
              <a:gsLst>
                <a:gs pos="0">
                  <a:srgbClr val="D1D1D1"/>
                </a:gs>
                <a:gs pos="50000">
                  <a:srgbClr val="C7C7C7"/>
                </a:gs>
                <a:gs pos="100000">
                  <a:srgbClr val="C0C0C0"/>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2"/>
            <p:cNvSpPr txBox="1"/>
            <p:nvPr/>
          </p:nvSpPr>
          <p:spPr>
            <a:xfrm>
              <a:off x="6191881" y="649847"/>
              <a:ext cx="809029" cy="809029"/>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dk1"/>
                </a:buClr>
                <a:buSzPts val="900"/>
                <a:buFont typeface="Calibri"/>
                <a:buNone/>
              </a:pPr>
              <a:r>
                <a:rPr b="1" lang="en-AU" sz="900">
                  <a:solidFill>
                    <a:schemeClr val="dk1"/>
                  </a:solidFill>
                  <a:latin typeface="Calibri"/>
                  <a:ea typeface="Calibri"/>
                  <a:cs typeface="Calibri"/>
                  <a:sym typeface="Calibri"/>
                </a:rPr>
                <a:t>2. National Strategic Framework of A&amp;TSI People’s Mental Health and Social Wellbeing 2017-2023</a:t>
              </a:r>
              <a:endParaRPr/>
            </a:p>
          </p:txBody>
        </p:sp>
        <p:sp>
          <p:nvSpPr>
            <p:cNvPr id="218" name="Google Shape;218;p12"/>
            <p:cNvSpPr/>
            <p:nvPr/>
          </p:nvSpPr>
          <p:spPr>
            <a:xfrm rot="-1080000">
              <a:off x="6079779" y="2372572"/>
              <a:ext cx="595803" cy="486259"/>
            </a:xfrm>
            <a:prstGeom prst="rightArrow">
              <a:avLst>
                <a:gd fmla="val 60000" name="adj1"/>
                <a:gd fmla="val 50000" name="adj2"/>
              </a:avLst>
            </a:prstGeom>
            <a:gradFill>
              <a:gsLst>
                <a:gs pos="0">
                  <a:srgbClr val="FFDC9B"/>
                </a:gs>
                <a:gs pos="50000">
                  <a:srgbClr val="FFD68D"/>
                </a:gs>
                <a:gs pos="100000">
                  <a:srgbClr val="FFD47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2"/>
            <p:cNvSpPr txBox="1"/>
            <p:nvPr/>
          </p:nvSpPr>
          <p:spPr>
            <a:xfrm rot="-1080000">
              <a:off x="6083349" y="2492363"/>
              <a:ext cx="449925" cy="29175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p:txBody>
        </p:sp>
        <p:sp>
          <p:nvSpPr>
            <p:cNvPr id="220" name="Google Shape;220;p12"/>
            <p:cNvSpPr/>
            <p:nvPr/>
          </p:nvSpPr>
          <p:spPr>
            <a:xfrm>
              <a:off x="6900287" y="1687950"/>
              <a:ext cx="1144141" cy="1144141"/>
            </a:xfrm>
            <a:prstGeom prst="ellipse">
              <a:avLst/>
            </a:prstGeom>
            <a:gradFill>
              <a:gsLst>
                <a:gs pos="0">
                  <a:srgbClr val="FFDC9B"/>
                </a:gs>
                <a:gs pos="50000">
                  <a:srgbClr val="FFD68D"/>
                </a:gs>
                <a:gs pos="100000">
                  <a:srgbClr val="FFD47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2"/>
            <p:cNvSpPr txBox="1"/>
            <p:nvPr/>
          </p:nvSpPr>
          <p:spPr>
            <a:xfrm>
              <a:off x="7067843" y="1855506"/>
              <a:ext cx="809029" cy="809029"/>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Calibri"/>
                <a:buNone/>
              </a:pPr>
              <a:r>
                <a:rPr b="1" lang="en-AU" sz="1000">
                  <a:solidFill>
                    <a:schemeClr val="dk1"/>
                  </a:solidFill>
                  <a:latin typeface="Calibri"/>
                  <a:ea typeface="Calibri"/>
                  <a:cs typeface="Calibri"/>
                  <a:sym typeface="Calibri"/>
                </a:rPr>
                <a:t>3. A&amp;TSI Health Workforce Strategic Framework 2016-2026</a:t>
              </a:r>
              <a:endParaRPr/>
            </a:p>
          </p:txBody>
        </p:sp>
        <p:sp>
          <p:nvSpPr>
            <p:cNvPr id="222" name="Google Shape;222;p12"/>
            <p:cNvSpPr/>
            <p:nvPr/>
          </p:nvSpPr>
          <p:spPr>
            <a:xfrm rot="1080000">
              <a:off x="6079779" y="3151484"/>
              <a:ext cx="595803" cy="486259"/>
            </a:xfrm>
            <a:prstGeom prst="rightArrow">
              <a:avLst>
                <a:gd fmla="val 60000" name="adj1"/>
                <a:gd fmla="val 50000" name="adj2"/>
              </a:avLst>
            </a:prstGeom>
            <a:gradFill>
              <a:gsLst>
                <a:gs pos="0">
                  <a:srgbClr val="AFCAE9"/>
                </a:gs>
                <a:gs pos="50000">
                  <a:srgbClr val="A0C1E4"/>
                </a:gs>
                <a:gs pos="100000">
                  <a:srgbClr val="8FB8E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2"/>
            <p:cNvSpPr txBox="1"/>
            <p:nvPr/>
          </p:nvSpPr>
          <p:spPr>
            <a:xfrm rot="1080000">
              <a:off x="6083349" y="3226197"/>
              <a:ext cx="449925" cy="29175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p:txBody>
        </p:sp>
        <p:sp>
          <p:nvSpPr>
            <p:cNvPr id="224" name="Google Shape;224;p12"/>
            <p:cNvSpPr/>
            <p:nvPr/>
          </p:nvSpPr>
          <p:spPr>
            <a:xfrm>
              <a:off x="6900287" y="3178225"/>
              <a:ext cx="1144141" cy="1144141"/>
            </a:xfrm>
            <a:prstGeom prst="ellipse">
              <a:avLst/>
            </a:prstGeom>
            <a:gradFill>
              <a:gsLst>
                <a:gs pos="0">
                  <a:srgbClr val="AFCAE9"/>
                </a:gs>
                <a:gs pos="50000">
                  <a:srgbClr val="A0C1E4"/>
                </a:gs>
                <a:gs pos="100000">
                  <a:srgbClr val="8FB8E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2"/>
            <p:cNvSpPr txBox="1"/>
            <p:nvPr/>
          </p:nvSpPr>
          <p:spPr>
            <a:xfrm>
              <a:off x="7067843" y="3345781"/>
              <a:ext cx="809029" cy="809029"/>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Calibri"/>
                <a:buNone/>
              </a:pPr>
              <a:r>
                <a:rPr b="1" lang="en-AU" sz="1000">
                  <a:solidFill>
                    <a:schemeClr val="dk1"/>
                  </a:solidFill>
                  <a:latin typeface="Calibri"/>
                  <a:ea typeface="Calibri"/>
                  <a:cs typeface="Calibri"/>
                  <a:sym typeface="Calibri"/>
                </a:rPr>
                <a:t>4. Better Care Together Plan </a:t>
              </a:r>
              <a:endParaRPr/>
            </a:p>
          </p:txBody>
        </p:sp>
        <p:sp>
          <p:nvSpPr>
            <p:cNvPr id="226" name="Google Shape;226;p12"/>
            <p:cNvSpPr/>
            <p:nvPr/>
          </p:nvSpPr>
          <p:spPr>
            <a:xfrm rot="3240000">
              <a:off x="5621946" y="3781636"/>
              <a:ext cx="595803" cy="486259"/>
            </a:xfrm>
            <a:prstGeom prst="rightArrow">
              <a:avLst>
                <a:gd fmla="val 60000" name="adj1"/>
                <a:gd fmla="val 50000" name="adj2"/>
              </a:avLst>
            </a:prstGeom>
            <a:gradFill>
              <a:gsLst>
                <a:gs pos="0">
                  <a:srgbClr val="B4D4A5"/>
                </a:gs>
                <a:gs pos="50000">
                  <a:srgbClr val="A8CD97"/>
                </a:gs>
                <a:gs pos="100000">
                  <a:srgbClr val="9BC985"/>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2"/>
            <p:cNvSpPr txBox="1"/>
            <p:nvPr/>
          </p:nvSpPr>
          <p:spPr>
            <a:xfrm rot="3240000">
              <a:off x="5652013" y="3819879"/>
              <a:ext cx="449925" cy="29175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p:txBody>
        </p:sp>
        <p:sp>
          <p:nvSpPr>
            <p:cNvPr id="228" name="Google Shape;228;p12"/>
            <p:cNvSpPr/>
            <p:nvPr/>
          </p:nvSpPr>
          <p:spPr>
            <a:xfrm>
              <a:off x="6024325" y="4383884"/>
              <a:ext cx="1144141" cy="1144141"/>
            </a:xfrm>
            <a:prstGeom prst="ellipse">
              <a:avLst/>
            </a:prstGeom>
            <a:gradFill>
              <a:gsLst>
                <a:gs pos="0">
                  <a:srgbClr val="B4D4A5"/>
                </a:gs>
                <a:gs pos="50000">
                  <a:srgbClr val="A8CD97"/>
                </a:gs>
                <a:gs pos="100000">
                  <a:srgbClr val="9BC985"/>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2"/>
            <p:cNvSpPr txBox="1"/>
            <p:nvPr/>
          </p:nvSpPr>
          <p:spPr>
            <a:xfrm>
              <a:off x="6191881" y="4551440"/>
              <a:ext cx="809029" cy="809029"/>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Calibri"/>
                <a:buNone/>
              </a:pPr>
              <a:r>
                <a:rPr b="1" lang="en-AU" sz="1000">
                  <a:solidFill>
                    <a:schemeClr val="dk1"/>
                  </a:solidFill>
                  <a:latin typeface="Calibri"/>
                  <a:ea typeface="Calibri"/>
                  <a:cs typeface="Calibri"/>
                  <a:sym typeface="Calibri"/>
                </a:rPr>
                <a:t>5. Shifting Minds: QLD Mental Health Alcohol and Other Drugs Strategic Plan 2018-2023</a:t>
              </a:r>
              <a:endParaRPr/>
            </a:p>
          </p:txBody>
        </p:sp>
        <p:sp>
          <p:nvSpPr>
            <p:cNvPr id="230" name="Google Shape;230;p12"/>
            <p:cNvSpPr/>
            <p:nvPr/>
          </p:nvSpPr>
          <p:spPr>
            <a:xfrm rot="5400000">
              <a:off x="4881158" y="4022333"/>
              <a:ext cx="595803" cy="486259"/>
            </a:xfrm>
            <a:prstGeom prst="rightArrow">
              <a:avLst>
                <a:gd fmla="val 60000" name="adj1"/>
                <a:gd fmla="val 50000" name="adj2"/>
              </a:avLst>
            </a:prstGeom>
            <a:gradFill>
              <a:gsLst>
                <a:gs pos="0">
                  <a:srgbClr val="F7BCA2"/>
                </a:gs>
                <a:gs pos="50000">
                  <a:srgbClr val="F4B093"/>
                </a:gs>
                <a:gs pos="100000">
                  <a:srgbClr val="F7A47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2"/>
            <p:cNvSpPr txBox="1"/>
            <p:nvPr/>
          </p:nvSpPr>
          <p:spPr>
            <a:xfrm rot="5400000">
              <a:off x="4954097" y="4046646"/>
              <a:ext cx="449925" cy="29175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p:txBody>
        </p:sp>
        <p:sp>
          <p:nvSpPr>
            <p:cNvPr id="232" name="Google Shape;232;p12"/>
            <p:cNvSpPr/>
            <p:nvPr/>
          </p:nvSpPr>
          <p:spPr>
            <a:xfrm>
              <a:off x="4606989" y="4844404"/>
              <a:ext cx="1144141" cy="1144141"/>
            </a:xfrm>
            <a:prstGeom prst="ellipse">
              <a:avLst/>
            </a:prstGeom>
            <a:gradFill>
              <a:gsLst>
                <a:gs pos="0">
                  <a:srgbClr val="F7BCA2"/>
                </a:gs>
                <a:gs pos="50000">
                  <a:srgbClr val="F4B093"/>
                </a:gs>
                <a:gs pos="100000">
                  <a:srgbClr val="F7A47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2"/>
            <p:cNvSpPr txBox="1"/>
            <p:nvPr/>
          </p:nvSpPr>
          <p:spPr>
            <a:xfrm>
              <a:off x="4774545" y="5011960"/>
              <a:ext cx="809029" cy="809029"/>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Calibri"/>
                <a:buNone/>
              </a:pPr>
              <a:r>
                <a:rPr b="1" lang="en-AU" sz="1000">
                  <a:solidFill>
                    <a:schemeClr val="dk1"/>
                  </a:solidFill>
                  <a:latin typeface="Calibri"/>
                  <a:ea typeface="Calibri"/>
                  <a:cs typeface="Calibri"/>
                  <a:sym typeface="Calibri"/>
                </a:rPr>
                <a:t>6. GC PHN– Needs Assessment 2022</a:t>
              </a:r>
              <a:endParaRPr/>
            </a:p>
          </p:txBody>
        </p:sp>
        <p:sp>
          <p:nvSpPr>
            <p:cNvPr id="234" name="Google Shape;234;p12"/>
            <p:cNvSpPr/>
            <p:nvPr/>
          </p:nvSpPr>
          <p:spPr>
            <a:xfrm rot="7560000">
              <a:off x="4140369" y="3781636"/>
              <a:ext cx="595803" cy="486259"/>
            </a:xfrm>
            <a:prstGeom prst="rightArrow">
              <a:avLst>
                <a:gd fmla="val 60000" name="adj1"/>
                <a:gd fmla="val 50000" name="adj2"/>
              </a:avLst>
            </a:prstGeom>
            <a:gradFill>
              <a:gsLst>
                <a:gs pos="0">
                  <a:srgbClr val="D1D1D1"/>
                </a:gs>
                <a:gs pos="50000">
                  <a:srgbClr val="C7C7C7"/>
                </a:gs>
                <a:gs pos="100000">
                  <a:srgbClr val="C0C0C0"/>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2"/>
            <p:cNvSpPr txBox="1"/>
            <p:nvPr/>
          </p:nvSpPr>
          <p:spPr>
            <a:xfrm rot="-3240000">
              <a:off x="4256180" y="3819879"/>
              <a:ext cx="449925" cy="29175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p:txBody>
        </p:sp>
        <p:sp>
          <p:nvSpPr>
            <p:cNvPr id="236" name="Google Shape;236;p12"/>
            <p:cNvSpPr/>
            <p:nvPr/>
          </p:nvSpPr>
          <p:spPr>
            <a:xfrm>
              <a:off x="3189653" y="4383884"/>
              <a:ext cx="1144141" cy="1144141"/>
            </a:xfrm>
            <a:prstGeom prst="ellipse">
              <a:avLst/>
            </a:prstGeom>
            <a:gradFill>
              <a:gsLst>
                <a:gs pos="0">
                  <a:srgbClr val="D1D1D1"/>
                </a:gs>
                <a:gs pos="50000">
                  <a:srgbClr val="C7C7C7"/>
                </a:gs>
                <a:gs pos="100000">
                  <a:srgbClr val="C0C0C0"/>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2"/>
            <p:cNvSpPr txBox="1"/>
            <p:nvPr/>
          </p:nvSpPr>
          <p:spPr>
            <a:xfrm>
              <a:off x="3357209" y="4551440"/>
              <a:ext cx="809029" cy="809029"/>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Calibri"/>
                <a:buNone/>
              </a:pPr>
              <a:r>
                <a:rPr b="1" lang="en-AU" sz="1000">
                  <a:solidFill>
                    <a:schemeClr val="dk1"/>
                  </a:solidFill>
                  <a:latin typeface="Calibri"/>
                  <a:ea typeface="Calibri"/>
                  <a:cs typeface="Calibri"/>
                  <a:sym typeface="Calibri"/>
                </a:rPr>
                <a:t>7. GCHHS Health Equity Implementat-ion Plan </a:t>
              </a:r>
              <a:endParaRPr/>
            </a:p>
            <a:p>
              <a:pPr indent="0" lvl="0" marL="0" marR="0" rtl="0" algn="ctr">
                <a:lnSpc>
                  <a:spcPct val="90000"/>
                </a:lnSpc>
                <a:spcBef>
                  <a:spcPts val="350"/>
                </a:spcBef>
                <a:spcAft>
                  <a:spcPts val="0"/>
                </a:spcAft>
                <a:buClr>
                  <a:schemeClr val="dk1"/>
                </a:buClr>
                <a:buSzPts val="1000"/>
                <a:buFont typeface="Calibri"/>
                <a:buNone/>
              </a:pPr>
              <a:r>
                <a:rPr b="1" lang="en-AU" sz="1000">
                  <a:solidFill>
                    <a:schemeClr val="dk1"/>
                  </a:solidFill>
                  <a:latin typeface="Calibri"/>
                  <a:ea typeface="Calibri"/>
                  <a:cs typeface="Calibri"/>
                  <a:sym typeface="Calibri"/>
                </a:rPr>
                <a:t>2022-2025</a:t>
              </a:r>
              <a:endParaRPr/>
            </a:p>
          </p:txBody>
        </p:sp>
        <p:sp>
          <p:nvSpPr>
            <p:cNvPr id="238" name="Google Shape;238;p12"/>
            <p:cNvSpPr/>
            <p:nvPr/>
          </p:nvSpPr>
          <p:spPr>
            <a:xfrm rot="9720000">
              <a:off x="3682537" y="3151484"/>
              <a:ext cx="595803" cy="486259"/>
            </a:xfrm>
            <a:prstGeom prst="rightArrow">
              <a:avLst>
                <a:gd fmla="val 60000" name="adj1"/>
                <a:gd fmla="val 50000" name="adj2"/>
              </a:avLst>
            </a:prstGeom>
            <a:gradFill>
              <a:gsLst>
                <a:gs pos="0">
                  <a:srgbClr val="FFDC9B"/>
                </a:gs>
                <a:gs pos="50000">
                  <a:srgbClr val="FFD68D"/>
                </a:gs>
                <a:gs pos="100000">
                  <a:srgbClr val="FFD47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2"/>
            <p:cNvSpPr txBox="1"/>
            <p:nvPr/>
          </p:nvSpPr>
          <p:spPr>
            <a:xfrm rot="-1080000">
              <a:off x="3824845" y="3226197"/>
              <a:ext cx="449925" cy="29175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p:txBody>
        </p:sp>
        <p:sp>
          <p:nvSpPr>
            <p:cNvPr id="240" name="Google Shape;240;p12"/>
            <p:cNvSpPr/>
            <p:nvPr/>
          </p:nvSpPr>
          <p:spPr>
            <a:xfrm>
              <a:off x="2313691" y="3178225"/>
              <a:ext cx="1144141" cy="1144141"/>
            </a:xfrm>
            <a:prstGeom prst="ellipse">
              <a:avLst/>
            </a:prstGeom>
            <a:gradFill>
              <a:gsLst>
                <a:gs pos="0">
                  <a:srgbClr val="FFDC9B"/>
                </a:gs>
                <a:gs pos="50000">
                  <a:srgbClr val="FFD68D"/>
                </a:gs>
                <a:gs pos="100000">
                  <a:srgbClr val="FFD47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2"/>
            <p:cNvSpPr txBox="1"/>
            <p:nvPr/>
          </p:nvSpPr>
          <p:spPr>
            <a:xfrm>
              <a:off x="2481247" y="3345781"/>
              <a:ext cx="809029" cy="809029"/>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Calibri"/>
                <a:buNone/>
              </a:pPr>
              <a:r>
                <a:rPr b="1" lang="en-AU" sz="1000">
                  <a:solidFill>
                    <a:schemeClr val="dk1"/>
                  </a:solidFill>
                  <a:latin typeface="Calibri"/>
                  <a:ea typeface="Calibri"/>
                  <a:cs typeface="Calibri"/>
                  <a:sym typeface="Calibri"/>
                </a:rPr>
                <a:t>8. GCHHS Workforce Strategy 2019-2024</a:t>
              </a:r>
              <a:endParaRPr/>
            </a:p>
          </p:txBody>
        </p:sp>
        <p:sp>
          <p:nvSpPr>
            <p:cNvPr id="242" name="Google Shape;242;p12"/>
            <p:cNvSpPr/>
            <p:nvPr/>
          </p:nvSpPr>
          <p:spPr>
            <a:xfrm rot="-9720000">
              <a:off x="3682537" y="2372572"/>
              <a:ext cx="595803" cy="486259"/>
            </a:xfrm>
            <a:prstGeom prst="rightArrow">
              <a:avLst>
                <a:gd fmla="val 60000" name="adj1"/>
                <a:gd fmla="val 50000" name="adj2"/>
              </a:avLst>
            </a:prstGeom>
            <a:gradFill>
              <a:gsLst>
                <a:gs pos="0">
                  <a:srgbClr val="AFCAE9"/>
                </a:gs>
                <a:gs pos="50000">
                  <a:srgbClr val="A0C1E4"/>
                </a:gs>
                <a:gs pos="100000">
                  <a:srgbClr val="8FB8E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2"/>
            <p:cNvSpPr txBox="1"/>
            <p:nvPr/>
          </p:nvSpPr>
          <p:spPr>
            <a:xfrm rot="1080000">
              <a:off x="3824845" y="2492363"/>
              <a:ext cx="449925" cy="29175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p:txBody>
        </p:sp>
        <p:sp>
          <p:nvSpPr>
            <p:cNvPr id="244" name="Google Shape;244;p12"/>
            <p:cNvSpPr/>
            <p:nvPr/>
          </p:nvSpPr>
          <p:spPr>
            <a:xfrm>
              <a:off x="2313691" y="1687950"/>
              <a:ext cx="1144141" cy="1144141"/>
            </a:xfrm>
            <a:prstGeom prst="ellipse">
              <a:avLst/>
            </a:prstGeom>
            <a:gradFill>
              <a:gsLst>
                <a:gs pos="0">
                  <a:srgbClr val="AFCAE9"/>
                </a:gs>
                <a:gs pos="50000">
                  <a:srgbClr val="A0C1E4"/>
                </a:gs>
                <a:gs pos="100000">
                  <a:srgbClr val="8FB8E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2"/>
            <p:cNvSpPr txBox="1"/>
            <p:nvPr/>
          </p:nvSpPr>
          <p:spPr>
            <a:xfrm>
              <a:off x="2481247" y="1855506"/>
              <a:ext cx="809029" cy="809029"/>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Calibri"/>
                <a:buNone/>
              </a:pPr>
              <a:r>
                <a:rPr b="1" lang="en-AU" sz="1000">
                  <a:solidFill>
                    <a:schemeClr val="dk1"/>
                  </a:solidFill>
                  <a:latin typeface="Calibri"/>
                  <a:ea typeface="Calibri"/>
                  <a:cs typeface="Calibri"/>
                  <a:sym typeface="Calibri"/>
                </a:rPr>
                <a:t>9. GCHHS Local Needs Assessment 2022-2025 (LANA)</a:t>
              </a:r>
              <a:endParaRPr/>
            </a:p>
          </p:txBody>
        </p:sp>
        <p:sp>
          <p:nvSpPr>
            <p:cNvPr id="246" name="Google Shape;246;p12"/>
            <p:cNvSpPr/>
            <p:nvPr/>
          </p:nvSpPr>
          <p:spPr>
            <a:xfrm rot="-7560000">
              <a:off x="4140369" y="1742420"/>
              <a:ext cx="595803" cy="486259"/>
            </a:xfrm>
            <a:prstGeom prst="rightArrow">
              <a:avLst>
                <a:gd fmla="val 60000" name="adj1"/>
                <a:gd fmla="val 50000" name="adj2"/>
              </a:avLst>
            </a:prstGeom>
            <a:gradFill>
              <a:gsLst>
                <a:gs pos="0">
                  <a:srgbClr val="B4D4A5"/>
                </a:gs>
                <a:gs pos="50000">
                  <a:srgbClr val="A8CD97"/>
                </a:gs>
                <a:gs pos="100000">
                  <a:srgbClr val="9BC985"/>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2"/>
            <p:cNvSpPr txBox="1"/>
            <p:nvPr/>
          </p:nvSpPr>
          <p:spPr>
            <a:xfrm rot="3240000">
              <a:off x="4256180" y="1898681"/>
              <a:ext cx="449925" cy="29175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p:txBody>
        </p:sp>
        <p:sp>
          <p:nvSpPr>
            <p:cNvPr id="248" name="Google Shape;248;p12"/>
            <p:cNvSpPr/>
            <p:nvPr/>
          </p:nvSpPr>
          <p:spPr>
            <a:xfrm>
              <a:off x="3189653" y="482291"/>
              <a:ext cx="1144141" cy="1144141"/>
            </a:xfrm>
            <a:prstGeom prst="ellipse">
              <a:avLst/>
            </a:prstGeom>
            <a:gradFill>
              <a:gsLst>
                <a:gs pos="0">
                  <a:srgbClr val="B4D4A5"/>
                </a:gs>
                <a:gs pos="50000">
                  <a:srgbClr val="A8CD97"/>
                </a:gs>
                <a:gs pos="100000">
                  <a:srgbClr val="9BC985"/>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2"/>
            <p:cNvSpPr txBox="1"/>
            <p:nvPr/>
          </p:nvSpPr>
          <p:spPr>
            <a:xfrm>
              <a:off x="3357209" y="649847"/>
              <a:ext cx="809029" cy="809029"/>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Calibri"/>
                <a:buNone/>
              </a:pPr>
              <a:r>
                <a:rPr b="1" lang="en-AU" sz="1000">
                  <a:solidFill>
                    <a:schemeClr val="dk1"/>
                  </a:solidFill>
                  <a:latin typeface="Calibri"/>
                  <a:ea typeface="Calibri"/>
                  <a:cs typeface="Calibri"/>
                  <a:sym typeface="Calibri"/>
                </a:rPr>
                <a:t>10. Gold Coast Joint Regional Plan 2020-2025</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3"/>
          <p:cNvSpPr txBox="1"/>
          <p:nvPr/>
        </p:nvSpPr>
        <p:spPr>
          <a:xfrm>
            <a:off x="3005328" y="100584"/>
            <a:ext cx="309067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2800">
                <a:solidFill>
                  <a:srgbClr val="C55A11"/>
                </a:solidFill>
                <a:latin typeface="Calibri"/>
                <a:ea typeface="Calibri"/>
                <a:cs typeface="Calibri"/>
                <a:sym typeface="Calibri"/>
              </a:rPr>
              <a:t>JRP Strategic Vision</a:t>
            </a:r>
            <a:endParaRPr/>
          </a:p>
        </p:txBody>
      </p:sp>
      <p:sp>
        <p:nvSpPr>
          <p:cNvPr id="255" name="Google Shape;255;p13"/>
          <p:cNvSpPr txBox="1"/>
          <p:nvPr/>
        </p:nvSpPr>
        <p:spPr>
          <a:xfrm>
            <a:off x="685800" y="2377440"/>
            <a:ext cx="3182112" cy="3139321"/>
          </a:xfrm>
          <a:prstGeom prst="rect">
            <a:avLst/>
          </a:prstGeom>
          <a:noFill/>
          <a:ln cap="flat" cmpd="sng" w="9525">
            <a:solidFill>
              <a:srgbClr val="C55A1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AU" sz="1800">
                <a:solidFill>
                  <a:srgbClr val="C55A11"/>
                </a:solidFill>
                <a:latin typeface="Calibri"/>
                <a:ea typeface="Calibri"/>
                <a:cs typeface="Calibri"/>
                <a:sym typeface="Calibri"/>
              </a:rPr>
              <a:t>Joint Regional Plan Governance Structure</a:t>
            </a:r>
            <a:endParaRPr/>
          </a:p>
          <a:p>
            <a:pPr indent="0" lvl="0" marL="0" marR="0" rtl="0" algn="l">
              <a:spcBef>
                <a:spcPts val="0"/>
              </a:spcBef>
              <a:spcAft>
                <a:spcPts val="0"/>
              </a:spcAft>
              <a:buNone/>
            </a:pPr>
            <a:r>
              <a:t/>
            </a:r>
            <a:endParaRPr sz="1800">
              <a:solidFill>
                <a:srgbClr val="C55A11"/>
              </a:solidFill>
              <a:latin typeface="Calibri"/>
              <a:ea typeface="Calibri"/>
              <a:cs typeface="Calibri"/>
              <a:sym typeface="Calibri"/>
            </a:endParaRPr>
          </a:p>
          <a:p>
            <a:pPr indent="0" lvl="0" marL="0" marR="0" rtl="0" algn="l">
              <a:spcBef>
                <a:spcPts val="0"/>
              </a:spcBef>
              <a:spcAft>
                <a:spcPts val="0"/>
              </a:spcAft>
              <a:buNone/>
            </a:pPr>
            <a:r>
              <a:rPr lang="en-AU" sz="1800">
                <a:solidFill>
                  <a:srgbClr val="C55A11"/>
                </a:solidFill>
                <a:latin typeface="Calibri"/>
                <a:ea typeface="Calibri"/>
                <a:cs typeface="Calibri"/>
                <a:sym typeface="Calibri"/>
              </a:rPr>
              <a:t>Membership</a:t>
            </a:r>
            <a:endParaRPr/>
          </a:p>
          <a:p>
            <a:pPr indent="0" lvl="0" marL="0" marR="0" rtl="0" algn="l">
              <a:spcBef>
                <a:spcPts val="0"/>
              </a:spcBef>
              <a:spcAft>
                <a:spcPts val="0"/>
              </a:spcAft>
              <a:buNone/>
            </a:pPr>
            <a:r>
              <a:t/>
            </a:r>
            <a:endParaRPr sz="1800">
              <a:solidFill>
                <a:srgbClr val="C55A11"/>
              </a:solidFill>
              <a:latin typeface="Calibri"/>
              <a:ea typeface="Calibri"/>
              <a:cs typeface="Calibri"/>
              <a:sym typeface="Calibri"/>
            </a:endParaRPr>
          </a:p>
          <a:p>
            <a:pPr indent="0" lvl="0" marL="0" marR="0" rtl="0" algn="l">
              <a:spcBef>
                <a:spcPts val="0"/>
              </a:spcBef>
              <a:spcAft>
                <a:spcPts val="0"/>
              </a:spcAft>
              <a:buNone/>
            </a:pPr>
            <a:r>
              <a:rPr lang="en-AU" sz="1800">
                <a:solidFill>
                  <a:srgbClr val="C55A11"/>
                </a:solidFill>
                <a:latin typeface="Calibri"/>
                <a:ea typeface="Calibri"/>
                <a:cs typeface="Calibri"/>
                <a:sym typeface="Calibri"/>
              </a:rPr>
              <a:t>Primary Health Network </a:t>
            </a:r>
            <a:endParaRPr/>
          </a:p>
          <a:p>
            <a:pPr indent="0" lvl="0" marL="0" marR="0" rtl="0" algn="l">
              <a:spcBef>
                <a:spcPts val="0"/>
              </a:spcBef>
              <a:spcAft>
                <a:spcPts val="0"/>
              </a:spcAft>
              <a:buNone/>
            </a:pPr>
            <a:r>
              <a:rPr lang="en-AU" sz="1800">
                <a:solidFill>
                  <a:srgbClr val="C55A11"/>
                </a:solidFill>
                <a:latin typeface="Calibri"/>
                <a:ea typeface="Calibri"/>
                <a:cs typeface="Calibri"/>
                <a:sym typeface="Calibri"/>
              </a:rPr>
              <a:t>Gold Coast HHS (MHSS)</a:t>
            </a:r>
            <a:endParaRPr/>
          </a:p>
          <a:p>
            <a:pPr indent="0" lvl="0" marL="0" marR="0" rtl="0" algn="l">
              <a:spcBef>
                <a:spcPts val="0"/>
              </a:spcBef>
              <a:spcAft>
                <a:spcPts val="0"/>
              </a:spcAft>
              <a:buNone/>
            </a:pPr>
            <a:r>
              <a:rPr lang="en-AU" sz="1800">
                <a:solidFill>
                  <a:srgbClr val="C55A11"/>
                </a:solidFill>
                <a:latin typeface="Calibri"/>
                <a:ea typeface="Calibri"/>
                <a:cs typeface="Calibri"/>
                <a:sym typeface="Calibri"/>
              </a:rPr>
              <a:t>Lived Experience </a:t>
            </a:r>
            <a:endParaRPr/>
          </a:p>
          <a:p>
            <a:pPr indent="0" lvl="0" marL="0" marR="0" rtl="0" algn="l">
              <a:spcBef>
                <a:spcPts val="0"/>
              </a:spcBef>
              <a:spcAft>
                <a:spcPts val="0"/>
              </a:spcAft>
              <a:buNone/>
            </a:pPr>
            <a:r>
              <a:rPr lang="en-AU" sz="1800">
                <a:solidFill>
                  <a:srgbClr val="C55A11"/>
                </a:solidFill>
                <a:latin typeface="Calibri"/>
                <a:ea typeface="Calibri"/>
                <a:cs typeface="Calibri"/>
                <a:sym typeface="Calibri"/>
              </a:rPr>
              <a:t>First Nations </a:t>
            </a:r>
            <a:endParaRPr/>
          </a:p>
          <a:p>
            <a:pPr indent="0" lvl="0" marL="0" marR="0" rtl="0" algn="l">
              <a:spcBef>
                <a:spcPts val="0"/>
              </a:spcBef>
              <a:spcAft>
                <a:spcPts val="0"/>
              </a:spcAft>
              <a:buNone/>
            </a:pPr>
            <a:r>
              <a:rPr lang="en-AU" sz="1800">
                <a:solidFill>
                  <a:srgbClr val="C55A11"/>
                </a:solidFill>
                <a:latin typeface="Calibri"/>
                <a:ea typeface="Calibri"/>
                <a:cs typeface="Calibri"/>
                <a:sym typeface="Calibri"/>
              </a:rPr>
              <a:t>Links with IUIH </a:t>
            </a:r>
            <a:endParaRPr/>
          </a:p>
          <a:p>
            <a:pPr indent="0" lvl="0" marL="0" marR="0" rtl="0" algn="l">
              <a:spcBef>
                <a:spcPts val="0"/>
              </a:spcBef>
              <a:spcAft>
                <a:spcPts val="0"/>
              </a:spcAft>
              <a:buNone/>
            </a:pPr>
            <a:r>
              <a:rPr lang="en-AU" sz="1800">
                <a:solidFill>
                  <a:schemeClr val="dk1"/>
                </a:solidFill>
                <a:latin typeface="Calibri"/>
                <a:ea typeface="Calibri"/>
                <a:cs typeface="Calibri"/>
                <a:sym typeface="Calibri"/>
              </a:rPr>
              <a:t> </a:t>
            </a:r>
            <a:endParaRPr/>
          </a:p>
        </p:txBody>
      </p:sp>
      <p:sp>
        <p:nvSpPr>
          <p:cNvPr id="256" name="Google Shape;256;p13"/>
          <p:cNvSpPr txBox="1"/>
          <p:nvPr/>
        </p:nvSpPr>
        <p:spPr>
          <a:xfrm>
            <a:off x="6809232" y="1961941"/>
            <a:ext cx="3182112" cy="4524315"/>
          </a:xfrm>
          <a:prstGeom prst="rect">
            <a:avLst/>
          </a:prstGeom>
          <a:noFill/>
          <a:ln cap="flat" cmpd="sng" w="9525">
            <a:solidFill>
              <a:srgbClr val="C55A1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AU" sz="1800">
                <a:solidFill>
                  <a:srgbClr val="C55A11"/>
                </a:solidFill>
                <a:latin typeface="Calibri"/>
                <a:ea typeface="Calibri"/>
                <a:cs typeface="Calibri"/>
                <a:sym typeface="Calibri"/>
              </a:rPr>
              <a:t>Joint Regional Plan </a:t>
            </a:r>
            <a:endParaRPr/>
          </a:p>
          <a:p>
            <a:pPr indent="0" lvl="0" marL="0" marR="0" rtl="0" algn="l">
              <a:spcBef>
                <a:spcPts val="0"/>
              </a:spcBef>
              <a:spcAft>
                <a:spcPts val="0"/>
              </a:spcAft>
              <a:buNone/>
            </a:pPr>
            <a:r>
              <a:rPr lang="en-AU" sz="1800">
                <a:solidFill>
                  <a:srgbClr val="C55A11"/>
                </a:solidFill>
                <a:latin typeface="Calibri"/>
                <a:ea typeface="Calibri"/>
                <a:cs typeface="Calibri"/>
                <a:sym typeface="Calibri"/>
              </a:rPr>
              <a:t>Alternative Governance Structure (PHN HHS Board support  to view options)</a:t>
            </a:r>
            <a:endParaRPr/>
          </a:p>
          <a:p>
            <a:pPr indent="0" lvl="0" marL="0" marR="0" rtl="0" algn="l">
              <a:spcBef>
                <a:spcPts val="0"/>
              </a:spcBef>
              <a:spcAft>
                <a:spcPts val="0"/>
              </a:spcAft>
              <a:buNone/>
            </a:pPr>
            <a:r>
              <a:t/>
            </a:r>
            <a:endParaRPr b="1" sz="1800">
              <a:solidFill>
                <a:srgbClr val="C55A11"/>
              </a:solidFill>
              <a:latin typeface="Calibri"/>
              <a:ea typeface="Calibri"/>
              <a:cs typeface="Calibri"/>
              <a:sym typeface="Calibri"/>
            </a:endParaRPr>
          </a:p>
          <a:p>
            <a:pPr indent="0" lvl="0" marL="0" marR="0" rtl="0" algn="l">
              <a:spcBef>
                <a:spcPts val="0"/>
              </a:spcBef>
              <a:spcAft>
                <a:spcPts val="0"/>
              </a:spcAft>
              <a:buNone/>
            </a:pPr>
            <a:r>
              <a:rPr b="1" lang="en-AU" sz="1800">
                <a:solidFill>
                  <a:srgbClr val="C55A11"/>
                </a:solidFill>
                <a:latin typeface="Calibri"/>
                <a:ea typeface="Calibri"/>
                <a:cs typeface="Calibri"/>
                <a:sym typeface="Calibri"/>
              </a:rPr>
              <a:t>Membership ??????</a:t>
            </a:r>
            <a:endParaRPr/>
          </a:p>
          <a:p>
            <a:pPr indent="0" lvl="0" marL="0" marR="0" rtl="0" algn="l">
              <a:spcBef>
                <a:spcPts val="0"/>
              </a:spcBef>
              <a:spcAft>
                <a:spcPts val="0"/>
              </a:spcAft>
              <a:buNone/>
            </a:pPr>
            <a:r>
              <a:rPr lang="en-AU" sz="1800">
                <a:solidFill>
                  <a:srgbClr val="C55A11"/>
                </a:solidFill>
                <a:latin typeface="Calibri"/>
                <a:ea typeface="Calibri"/>
                <a:cs typeface="Calibri"/>
                <a:sym typeface="Calibri"/>
              </a:rPr>
              <a:t>Primary Health Network </a:t>
            </a:r>
            <a:endParaRPr/>
          </a:p>
          <a:p>
            <a:pPr indent="0" lvl="0" marL="0" marR="0" rtl="0" algn="l">
              <a:spcBef>
                <a:spcPts val="0"/>
              </a:spcBef>
              <a:spcAft>
                <a:spcPts val="0"/>
              </a:spcAft>
              <a:buNone/>
            </a:pPr>
            <a:r>
              <a:rPr lang="en-AU" sz="1800">
                <a:solidFill>
                  <a:srgbClr val="C55A11"/>
                </a:solidFill>
                <a:latin typeface="Calibri"/>
                <a:ea typeface="Calibri"/>
                <a:cs typeface="Calibri"/>
                <a:sym typeface="Calibri"/>
              </a:rPr>
              <a:t>Gold Coast HHS (MHSS)</a:t>
            </a:r>
            <a:endParaRPr/>
          </a:p>
          <a:p>
            <a:pPr indent="0" lvl="0" marL="0" marR="0" rtl="0" algn="l">
              <a:spcBef>
                <a:spcPts val="0"/>
              </a:spcBef>
              <a:spcAft>
                <a:spcPts val="0"/>
              </a:spcAft>
              <a:buNone/>
            </a:pPr>
            <a:r>
              <a:rPr lang="en-AU" sz="1800">
                <a:solidFill>
                  <a:srgbClr val="C55A11"/>
                </a:solidFill>
                <a:latin typeface="Calibri"/>
                <a:ea typeface="Calibri"/>
                <a:cs typeface="Calibri"/>
                <a:sym typeface="Calibri"/>
              </a:rPr>
              <a:t>Lived Experience </a:t>
            </a:r>
            <a:endParaRPr/>
          </a:p>
          <a:p>
            <a:pPr indent="0" lvl="0" marL="0" marR="0" rtl="0" algn="l">
              <a:spcBef>
                <a:spcPts val="0"/>
              </a:spcBef>
              <a:spcAft>
                <a:spcPts val="0"/>
              </a:spcAft>
              <a:buNone/>
            </a:pPr>
            <a:r>
              <a:rPr lang="en-AU" sz="1800">
                <a:solidFill>
                  <a:srgbClr val="C55A11"/>
                </a:solidFill>
                <a:latin typeface="Calibri"/>
                <a:ea typeface="Calibri"/>
                <a:cs typeface="Calibri"/>
                <a:sym typeface="Calibri"/>
              </a:rPr>
              <a:t>First Nations (IHUI)</a:t>
            </a:r>
            <a:endParaRPr/>
          </a:p>
          <a:p>
            <a:pPr indent="0" lvl="0" marL="0" marR="0" rtl="0" algn="l">
              <a:spcBef>
                <a:spcPts val="0"/>
              </a:spcBef>
              <a:spcAft>
                <a:spcPts val="0"/>
              </a:spcAft>
              <a:buNone/>
            </a:pPr>
            <a:r>
              <a:rPr lang="en-AU" sz="1800">
                <a:solidFill>
                  <a:srgbClr val="C55A11"/>
                </a:solidFill>
                <a:latin typeface="Calibri"/>
                <a:ea typeface="Calibri"/>
                <a:cs typeface="Calibri"/>
                <a:sym typeface="Calibri"/>
              </a:rPr>
              <a:t>Housing </a:t>
            </a:r>
            <a:endParaRPr/>
          </a:p>
          <a:p>
            <a:pPr indent="0" lvl="0" marL="0" marR="0" rtl="0" algn="l">
              <a:spcBef>
                <a:spcPts val="0"/>
              </a:spcBef>
              <a:spcAft>
                <a:spcPts val="0"/>
              </a:spcAft>
              <a:buNone/>
            </a:pPr>
            <a:r>
              <a:rPr lang="en-AU" sz="1800">
                <a:solidFill>
                  <a:srgbClr val="C55A11"/>
                </a:solidFill>
                <a:latin typeface="Calibri"/>
                <a:ea typeface="Calibri"/>
                <a:cs typeface="Calibri"/>
                <a:sym typeface="Calibri"/>
              </a:rPr>
              <a:t>Education </a:t>
            </a:r>
            <a:endParaRPr/>
          </a:p>
          <a:p>
            <a:pPr indent="0" lvl="0" marL="0" marR="0" rtl="0" algn="l">
              <a:spcBef>
                <a:spcPts val="0"/>
              </a:spcBef>
              <a:spcAft>
                <a:spcPts val="0"/>
              </a:spcAft>
              <a:buNone/>
            </a:pPr>
            <a:r>
              <a:rPr lang="en-AU" sz="1800">
                <a:solidFill>
                  <a:srgbClr val="C55A11"/>
                </a:solidFill>
                <a:latin typeface="Calibri"/>
                <a:ea typeface="Calibri"/>
                <a:cs typeface="Calibri"/>
                <a:sym typeface="Calibri"/>
              </a:rPr>
              <a:t>Social Services </a:t>
            </a:r>
            <a:endParaRPr/>
          </a:p>
          <a:p>
            <a:pPr indent="0" lvl="0" marL="0" marR="0" rtl="0" algn="l">
              <a:spcBef>
                <a:spcPts val="0"/>
              </a:spcBef>
              <a:spcAft>
                <a:spcPts val="0"/>
              </a:spcAft>
              <a:buNone/>
            </a:pPr>
            <a:r>
              <a:rPr lang="en-AU" sz="1800">
                <a:solidFill>
                  <a:srgbClr val="C55A11"/>
                </a:solidFill>
                <a:latin typeface="Calibri"/>
                <a:ea typeface="Calibri"/>
                <a:cs typeface="Calibri"/>
                <a:sym typeface="Calibri"/>
              </a:rPr>
              <a:t>Police </a:t>
            </a:r>
            <a:endParaRPr/>
          </a:p>
          <a:p>
            <a:pPr indent="0" lvl="0" marL="0" marR="0" rtl="0" algn="l">
              <a:spcBef>
                <a:spcPts val="0"/>
              </a:spcBef>
              <a:spcAft>
                <a:spcPts val="0"/>
              </a:spcAft>
              <a:buNone/>
            </a:pPr>
            <a:r>
              <a:rPr lang="en-AU" sz="1800">
                <a:solidFill>
                  <a:srgbClr val="C55A11"/>
                </a:solidFill>
                <a:latin typeface="Calibri"/>
                <a:ea typeface="Calibri"/>
                <a:cs typeface="Calibri"/>
                <a:sym typeface="Calibri"/>
              </a:rPr>
              <a:t>Leisure</a:t>
            </a:r>
            <a:endParaRPr/>
          </a:p>
          <a:p>
            <a:pPr indent="0" lvl="0" marL="0" marR="0" rtl="0" algn="l">
              <a:spcBef>
                <a:spcPts val="0"/>
              </a:spcBef>
              <a:spcAft>
                <a:spcPts val="0"/>
              </a:spcAft>
              <a:buNone/>
            </a:pPr>
            <a:r>
              <a:rPr lang="en-AU" sz="1800">
                <a:solidFill>
                  <a:srgbClr val="C55A11"/>
                </a:solidFill>
                <a:latin typeface="Calibri"/>
                <a:ea typeface="Calibri"/>
                <a:cs typeface="Calibri"/>
                <a:sym typeface="Calibri"/>
              </a:rPr>
              <a:t>Industry/Employment</a:t>
            </a:r>
            <a:endParaRPr/>
          </a:p>
        </p:txBody>
      </p:sp>
      <p:sp>
        <p:nvSpPr>
          <p:cNvPr id="257" name="Google Shape;257;p13"/>
          <p:cNvSpPr/>
          <p:nvPr/>
        </p:nvSpPr>
        <p:spPr>
          <a:xfrm>
            <a:off x="4256532" y="3300984"/>
            <a:ext cx="1953768" cy="768096"/>
          </a:xfrm>
          <a:prstGeom prst="rightArrow">
            <a:avLst>
              <a:gd fmla="val 50000" name="adj1"/>
              <a:gd fmla="val 50000" name="adj2"/>
            </a:avLst>
          </a:prstGeom>
          <a:solidFill>
            <a:schemeClr val="accent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AU" sz="1800">
                <a:solidFill>
                  <a:schemeClr val="lt1"/>
                </a:solidFill>
                <a:latin typeface="Calibri"/>
                <a:ea typeface="Calibri"/>
                <a:cs typeface="Calibri"/>
                <a:sym typeface="Calibri"/>
              </a:rPr>
              <a:t>Aspirations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4"/>
          <p:cNvSpPr txBox="1"/>
          <p:nvPr/>
        </p:nvSpPr>
        <p:spPr>
          <a:xfrm>
            <a:off x="361949" y="1733550"/>
            <a:ext cx="10258426"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3200">
                <a:solidFill>
                  <a:srgbClr val="C55A11"/>
                </a:solidFill>
                <a:latin typeface="Calibri"/>
                <a:ea typeface="Calibri"/>
                <a:cs typeface="Calibri"/>
                <a:sym typeface="Calibri"/>
              </a:rPr>
              <a:t>What Next?...Together we are </a:t>
            </a:r>
            <a:endParaRPr/>
          </a:p>
          <a:p>
            <a:pPr indent="0" lvl="0" marL="0" marR="0" rtl="0" algn="l">
              <a:spcBef>
                <a:spcPts val="0"/>
              </a:spcBef>
              <a:spcAft>
                <a:spcPts val="0"/>
              </a:spcAft>
              <a:buNone/>
            </a:pPr>
            <a:r>
              <a:rPr lang="en-AU" sz="3200">
                <a:solidFill>
                  <a:srgbClr val="C55A11"/>
                </a:solidFill>
                <a:latin typeface="Calibri"/>
                <a:ea typeface="Calibri"/>
                <a:cs typeface="Calibri"/>
                <a:sym typeface="Calibri"/>
              </a:rPr>
              <a:t>	</a:t>
            </a:r>
            <a:r>
              <a:rPr lang="en-AU" sz="2400">
                <a:solidFill>
                  <a:srgbClr val="C55A11"/>
                </a:solidFill>
                <a:latin typeface="Calibri"/>
                <a:ea typeface="Calibri"/>
                <a:cs typeface="Calibri"/>
                <a:sym typeface="Calibri"/>
              </a:rPr>
              <a:t>1. Developing a project plan to take forward strategic recommendations </a:t>
            </a:r>
            <a:endParaRPr/>
          </a:p>
          <a:p>
            <a:pPr indent="0" lvl="0" marL="0" marR="0" rtl="0" algn="l">
              <a:spcBef>
                <a:spcPts val="0"/>
              </a:spcBef>
              <a:spcAft>
                <a:spcPts val="0"/>
              </a:spcAft>
              <a:buNone/>
            </a:pPr>
            <a:r>
              <a:rPr lang="en-AU" sz="2400">
                <a:solidFill>
                  <a:srgbClr val="C55A11"/>
                </a:solidFill>
                <a:latin typeface="Calibri"/>
                <a:ea typeface="Calibri"/>
                <a:cs typeface="Calibri"/>
                <a:sym typeface="Calibri"/>
              </a:rPr>
              <a:t>	2. Consultation on the new team structure</a:t>
            </a:r>
            <a:endParaRPr/>
          </a:p>
          <a:p>
            <a:pPr indent="0" lvl="0" marL="0" marR="0" rtl="0" algn="l">
              <a:spcBef>
                <a:spcPts val="0"/>
              </a:spcBef>
              <a:spcAft>
                <a:spcPts val="0"/>
              </a:spcAft>
              <a:buNone/>
            </a:pPr>
            <a:r>
              <a:t/>
            </a:r>
            <a:endParaRPr sz="2400">
              <a:solidFill>
                <a:srgbClr val="C55A11"/>
              </a:solidFill>
              <a:latin typeface="Calibri"/>
              <a:ea typeface="Calibri"/>
              <a:cs typeface="Calibri"/>
              <a:sym typeface="Calibri"/>
            </a:endParaRPr>
          </a:p>
          <a:p>
            <a:pPr indent="0" lvl="0" marL="0" marR="0" rtl="0" algn="l">
              <a:spcBef>
                <a:spcPts val="0"/>
              </a:spcBef>
              <a:spcAft>
                <a:spcPts val="0"/>
              </a:spcAft>
              <a:buNone/>
            </a:pPr>
            <a:r>
              <a:rPr lang="en-AU" sz="2400">
                <a:solidFill>
                  <a:srgbClr val="C55A11"/>
                </a:solidFill>
                <a:latin typeface="Calibri"/>
                <a:ea typeface="Calibri"/>
                <a:cs typeface="Calibri"/>
                <a:sym typeface="Calibri"/>
              </a:rPr>
              <a:t>Together we see the opportunity to improve the service we offer our First Nations consumers and families</a:t>
            </a:r>
            <a:endParaRPr/>
          </a:p>
          <a:p>
            <a:pPr indent="0" lvl="0" marL="0" marR="0" rtl="0" algn="l">
              <a:spcBef>
                <a:spcPts val="0"/>
              </a:spcBef>
              <a:spcAft>
                <a:spcPts val="0"/>
              </a:spcAft>
              <a:buNone/>
            </a:pPr>
            <a:r>
              <a:t/>
            </a:r>
            <a:endParaRPr sz="2400">
              <a:solidFill>
                <a:srgbClr val="C55A11"/>
              </a:solidFill>
              <a:latin typeface="Calibri"/>
              <a:ea typeface="Calibri"/>
              <a:cs typeface="Calibri"/>
              <a:sym typeface="Calibri"/>
            </a:endParaRPr>
          </a:p>
          <a:p>
            <a:pPr indent="0" lvl="0" marL="0" marR="0" rtl="0" algn="l">
              <a:spcBef>
                <a:spcPts val="0"/>
              </a:spcBef>
              <a:spcAft>
                <a:spcPts val="0"/>
              </a:spcAft>
              <a:buNone/>
            </a:pPr>
            <a:r>
              <a:rPr lang="en-AU" sz="2400">
                <a:solidFill>
                  <a:srgbClr val="C55A11"/>
                </a:solidFill>
                <a:latin typeface="Calibri"/>
                <a:ea typeface="Calibri"/>
                <a:cs typeface="Calibri"/>
                <a:sym typeface="Calibri"/>
              </a:rPr>
              <a:t>	3. Running parallel- </a:t>
            </a:r>
            <a:endParaRPr/>
          </a:p>
          <a:p>
            <a:pPr indent="0" lvl="0" marL="0" marR="0" rtl="0" algn="l">
              <a:spcBef>
                <a:spcPts val="0"/>
              </a:spcBef>
              <a:spcAft>
                <a:spcPts val="0"/>
              </a:spcAft>
              <a:buNone/>
            </a:pPr>
            <a:r>
              <a:rPr lang="en-AU" sz="2400">
                <a:solidFill>
                  <a:srgbClr val="C55A11"/>
                </a:solidFill>
                <a:latin typeface="Calibri"/>
                <a:ea typeface="Calibri"/>
                <a:cs typeface="Calibri"/>
                <a:sym typeface="Calibri"/>
              </a:rPr>
              <a:t>	 Working together on MHSS leadership structure and part of wider GC 	system review leading to ‘whole’person approach to prevention and `	recovery.</a:t>
            </a:r>
            <a:endParaRPr sz="2400">
              <a:solidFill>
                <a:srgbClr val="C55A1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ph type="title"/>
          </p:nvPr>
        </p:nvSpPr>
        <p:spPr>
          <a:xfrm>
            <a:off x="327786" y="1959259"/>
            <a:ext cx="9945473" cy="3634429"/>
          </a:xfrm>
          <a:prstGeom prst="rect">
            <a:avLst/>
          </a:prstGeom>
          <a:noFill/>
          <a:ln>
            <a:noFill/>
          </a:ln>
        </p:spPr>
        <p:txBody>
          <a:bodyPr anchorCtr="0" anchor="ctr" bIns="108000" lIns="108000" spcFirstLastPara="1" rIns="108000" wrap="square" tIns="108000">
            <a:spAutoFit/>
          </a:bodyPr>
          <a:lstStyle/>
          <a:p>
            <a:pPr indent="0" lvl="0" marL="0" rtl="0" algn="l">
              <a:lnSpc>
                <a:spcPct val="100000"/>
              </a:lnSpc>
              <a:spcBef>
                <a:spcPts val="0"/>
              </a:spcBef>
              <a:spcAft>
                <a:spcPts val="0"/>
              </a:spcAft>
              <a:buClr>
                <a:srgbClr val="C55A11"/>
              </a:buClr>
              <a:buSzPts val="1800"/>
              <a:buFont typeface="Calibri"/>
              <a:buNone/>
            </a:pPr>
            <a:r>
              <a:rPr i="1" lang="en-AU" sz="1800">
                <a:solidFill>
                  <a:srgbClr val="C55A11"/>
                </a:solidFill>
              </a:rPr>
              <a:t>Introduction</a:t>
            </a:r>
            <a:br>
              <a:rPr i="1" lang="en-AU" sz="1800">
                <a:solidFill>
                  <a:srgbClr val="C55A11"/>
                </a:solidFill>
              </a:rPr>
            </a:br>
            <a:br>
              <a:rPr i="1" lang="en-AU" sz="1800">
                <a:solidFill>
                  <a:srgbClr val="C55A11"/>
                </a:solidFill>
              </a:rPr>
            </a:br>
            <a:r>
              <a:rPr b="1" i="1" lang="en-AU" sz="1800">
                <a:solidFill>
                  <a:srgbClr val="C55A11"/>
                </a:solidFill>
              </a:rPr>
              <a:t>Kristy Hayes- </a:t>
            </a:r>
            <a:r>
              <a:rPr i="1" lang="en-AU" sz="1800">
                <a:solidFill>
                  <a:srgbClr val="C55A11"/>
                </a:solidFill>
              </a:rPr>
              <a:t>First Nations Executive Director • Aboriginal and Torres Strait Islander Health Services</a:t>
            </a:r>
            <a:br>
              <a:rPr i="1" lang="en-AU" sz="1800">
                <a:solidFill>
                  <a:srgbClr val="C55A11"/>
                </a:solidFill>
              </a:rPr>
            </a:br>
            <a:r>
              <a:rPr b="1" i="1" lang="en-AU" sz="1800">
                <a:solidFill>
                  <a:srgbClr val="C55A11"/>
                </a:solidFill>
              </a:rPr>
              <a:t>Malcolm McCann - </a:t>
            </a:r>
            <a:r>
              <a:rPr i="1" lang="en-AU" sz="1800">
                <a:solidFill>
                  <a:srgbClr val="C55A11"/>
                </a:solidFill>
              </a:rPr>
              <a:t>Executive Director MHSS • ESS MHSS Mental Health &amp; Specialist Services </a:t>
            </a:r>
            <a:br>
              <a:rPr i="1" lang="en-AU" sz="1800">
                <a:solidFill>
                  <a:srgbClr val="C55A11"/>
                </a:solidFill>
              </a:rPr>
            </a:br>
            <a:br>
              <a:rPr i="1" lang="en-AU" sz="1800">
                <a:solidFill>
                  <a:srgbClr val="C55A11"/>
                </a:solidFill>
              </a:rPr>
            </a:br>
            <a:r>
              <a:rPr b="1" i="1" lang="en-AU" sz="1800">
                <a:solidFill>
                  <a:srgbClr val="C55A11"/>
                </a:solidFill>
              </a:rPr>
              <a:t>Presentation Outline</a:t>
            </a:r>
            <a:br>
              <a:rPr i="1" lang="en-AU" sz="1800">
                <a:solidFill>
                  <a:srgbClr val="C55A11"/>
                </a:solidFill>
              </a:rPr>
            </a:br>
            <a:r>
              <a:rPr i="1" lang="en-AU" sz="1800">
                <a:solidFill>
                  <a:srgbClr val="C55A11"/>
                </a:solidFill>
              </a:rPr>
              <a:t>Context</a:t>
            </a:r>
            <a:br>
              <a:rPr i="1" lang="en-AU" sz="1800">
                <a:solidFill>
                  <a:srgbClr val="C55A11"/>
                </a:solidFill>
              </a:rPr>
            </a:br>
            <a:r>
              <a:rPr i="1" lang="en-AU" sz="1800">
                <a:solidFill>
                  <a:srgbClr val="C55A11"/>
                </a:solidFill>
              </a:rPr>
              <a:t>Health and Mental Health Reform from a First Nation Perspective.</a:t>
            </a:r>
            <a:br>
              <a:rPr i="1" lang="en-AU" sz="1800">
                <a:solidFill>
                  <a:srgbClr val="C55A11"/>
                </a:solidFill>
              </a:rPr>
            </a:br>
            <a:r>
              <a:rPr i="1" lang="en-AU" sz="1800">
                <a:solidFill>
                  <a:srgbClr val="C55A11"/>
                </a:solidFill>
              </a:rPr>
              <a:t>	- Background to our approach</a:t>
            </a:r>
            <a:br>
              <a:rPr i="1" lang="en-AU" sz="1800">
                <a:solidFill>
                  <a:srgbClr val="C55A11"/>
                </a:solidFill>
              </a:rPr>
            </a:br>
            <a:r>
              <a:rPr i="1" lang="en-AU" sz="1800">
                <a:solidFill>
                  <a:srgbClr val="C55A11"/>
                </a:solidFill>
              </a:rPr>
              <a:t>	- Journey so far</a:t>
            </a:r>
            <a:br>
              <a:rPr i="1" lang="en-AU" sz="1800">
                <a:solidFill>
                  <a:srgbClr val="C55A11"/>
                </a:solidFill>
              </a:rPr>
            </a:br>
            <a:r>
              <a:rPr i="1" lang="en-AU" sz="1800">
                <a:solidFill>
                  <a:srgbClr val="C55A11"/>
                </a:solidFill>
              </a:rPr>
              <a:t>	- Aspirations  for Direct Care and System working</a:t>
            </a:r>
            <a:br>
              <a:rPr i="1" lang="en-AU"/>
            </a:b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3"/>
          <p:cNvPicPr preferRelativeResize="0"/>
          <p:nvPr/>
        </p:nvPicPr>
        <p:blipFill rotWithShape="1">
          <a:blip r:embed="rId3">
            <a:alphaModFix/>
          </a:blip>
          <a:srcRect b="0" l="0" r="0" t="0"/>
          <a:stretch/>
        </p:blipFill>
        <p:spPr>
          <a:xfrm>
            <a:off x="952720" y="87760"/>
            <a:ext cx="10020080" cy="66824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4"/>
          <p:cNvPicPr preferRelativeResize="0"/>
          <p:nvPr/>
        </p:nvPicPr>
        <p:blipFill rotWithShape="1">
          <a:blip r:embed="rId3">
            <a:alphaModFix/>
          </a:blip>
          <a:srcRect b="7512" l="8213" r="7877" t="64600"/>
          <a:stretch/>
        </p:blipFill>
        <p:spPr>
          <a:xfrm>
            <a:off x="5010149" y="4410295"/>
            <a:ext cx="6905626" cy="2188613"/>
          </a:xfrm>
          <a:prstGeom prst="rect">
            <a:avLst/>
          </a:prstGeom>
          <a:noFill/>
          <a:ln>
            <a:noFill/>
          </a:ln>
        </p:spPr>
      </p:pic>
      <p:pic>
        <p:nvPicPr>
          <p:cNvPr id="104" name="Google Shape;104;p4"/>
          <p:cNvPicPr preferRelativeResize="0"/>
          <p:nvPr/>
        </p:nvPicPr>
        <p:blipFill rotWithShape="1">
          <a:blip r:embed="rId3">
            <a:alphaModFix/>
          </a:blip>
          <a:srcRect b="33740" l="51293" r="0" t="31114"/>
          <a:stretch/>
        </p:blipFill>
        <p:spPr>
          <a:xfrm>
            <a:off x="4577825" y="1712338"/>
            <a:ext cx="3288827" cy="2590800"/>
          </a:xfrm>
          <a:prstGeom prst="rect">
            <a:avLst/>
          </a:prstGeom>
          <a:noFill/>
          <a:ln>
            <a:noFill/>
          </a:ln>
        </p:spPr>
      </p:pic>
      <p:pic>
        <p:nvPicPr>
          <p:cNvPr id="105" name="Google Shape;105;p4"/>
          <p:cNvPicPr preferRelativeResize="0"/>
          <p:nvPr/>
        </p:nvPicPr>
        <p:blipFill rotWithShape="1">
          <a:blip r:embed="rId3">
            <a:alphaModFix/>
          </a:blip>
          <a:srcRect b="39245" l="6112" r="49852" t="4856"/>
          <a:stretch/>
        </p:blipFill>
        <p:spPr>
          <a:xfrm>
            <a:off x="190603" y="1157615"/>
            <a:ext cx="2920372" cy="3928845"/>
          </a:xfrm>
          <a:prstGeom prst="rect">
            <a:avLst/>
          </a:prstGeom>
          <a:noFill/>
          <a:ln>
            <a:noFill/>
          </a:ln>
        </p:spPr>
      </p:pic>
      <p:pic>
        <p:nvPicPr>
          <p:cNvPr id="106" name="Google Shape;106;p4"/>
          <p:cNvPicPr preferRelativeResize="0"/>
          <p:nvPr/>
        </p:nvPicPr>
        <p:blipFill rotWithShape="1">
          <a:blip r:embed="rId3">
            <a:alphaModFix/>
          </a:blip>
          <a:srcRect b="68627" l="51293" r="0" t="15220"/>
          <a:stretch/>
        </p:blipFill>
        <p:spPr>
          <a:xfrm>
            <a:off x="1835768" y="4909178"/>
            <a:ext cx="3288827" cy="119084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5"/>
          <p:cNvSpPr txBox="1"/>
          <p:nvPr>
            <p:ph type="title"/>
          </p:nvPr>
        </p:nvSpPr>
        <p:spPr>
          <a:xfrm>
            <a:off x="1527412" y="1711420"/>
            <a:ext cx="6215627" cy="587441"/>
          </a:xfrm>
          <a:prstGeom prst="rect">
            <a:avLst/>
          </a:prstGeom>
          <a:noFill/>
          <a:ln>
            <a:noFill/>
          </a:ln>
        </p:spPr>
        <p:txBody>
          <a:bodyPr anchorCtr="0" anchor="ctr" bIns="108000" lIns="108000" spcFirstLastPara="1" rIns="108000" wrap="square" tIns="108000">
            <a:spAutoFit/>
          </a:bodyPr>
          <a:lstStyle/>
          <a:p>
            <a:pPr indent="0" lvl="0" marL="0" rtl="0" algn="l">
              <a:lnSpc>
                <a:spcPct val="100000"/>
              </a:lnSpc>
              <a:spcBef>
                <a:spcPts val="0"/>
              </a:spcBef>
              <a:spcAft>
                <a:spcPts val="0"/>
              </a:spcAft>
              <a:buClr>
                <a:srgbClr val="C55A11"/>
              </a:buClr>
              <a:buSzPts val="2400"/>
              <a:buFont typeface="Calibri"/>
              <a:buNone/>
            </a:pPr>
            <a:r>
              <a:rPr b="1" lang="en-AU">
                <a:solidFill>
                  <a:srgbClr val="C55A11"/>
                </a:solidFill>
              </a:rPr>
              <a:t>GC MHSS Journey</a:t>
            </a:r>
            <a:r>
              <a:rPr b="1" lang="en-AU" sz="2400">
                <a:solidFill>
                  <a:srgbClr val="C55A11"/>
                </a:solidFill>
              </a:rPr>
              <a:t> of Improvement and Ambition</a:t>
            </a:r>
            <a:endParaRPr b="1">
              <a:solidFill>
                <a:srgbClr val="C55A11"/>
              </a:solidFill>
            </a:endParaRPr>
          </a:p>
        </p:txBody>
      </p:sp>
      <p:pic>
        <p:nvPicPr>
          <p:cNvPr id="112" name="Google Shape;112;p5"/>
          <p:cNvPicPr preferRelativeResize="0"/>
          <p:nvPr/>
        </p:nvPicPr>
        <p:blipFill rotWithShape="1">
          <a:blip r:embed="rId3">
            <a:alphaModFix/>
          </a:blip>
          <a:srcRect b="0" l="0" r="0" t="0"/>
          <a:stretch/>
        </p:blipFill>
        <p:spPr>
          <a:xfrm>
            <a:off x="4159268" y="3101054"/>
            <a:ext cx="3259562" cy="3261493"/>
          </a:xfrm>
          <a:custGeom>
            <a:rect b="b" l="l" r="r" t="t"/>
            <a:pathLst>
              <a:path extrusionOk="0" h="5643794" w="4777381">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113" name="Google Shape;113;p5"/>
          <p:cNvSpPr txBox="1"/>
          <p:nvPr/>
        </p:nvSpPr>
        <p:spPr>
          <a:xfrm>
            <a:off x="1433818" y="3272660"/>
            <a:ext cx="2878123" cy="1873920"/>
          </a:xfrm>
          <a:prstGeom prst="rect">
            <a:avLst/>
          </a:prstGeom>
          <a:noFill/>
          <a:ln>
            <a:noFill/>
          </a:ln>
        </p:spPr>
        <p:txBody>
          <a:bodyPr anchorCtr="0" anchor="t" bIns="45700" lIns="91425" spcFirstLastPara="1" rIns="91425" wrap="square" tIns="45700">
            <a:normAutofit lnSpcReduction="10000"/>
          </a:bodyPr>
          <a:lstStyle/>
          <a:p>
            <a:pPr indent="-228600" lvl="0" marL="228600" marR="0" rtl="0" algn="l">
              <a:lnSpc>
                <a:spcPct val="90000"/>
              </a:lnSpc>
              <a:spcBef>
                <a:spcPts val="0"/>
              </a:spcBef>
              <a:spcAft>
                <a:spcPts val="0"/>
              </a:spcAft>
              <a:buClr>
                <a:srgbClr val="C55A11"/>
              </a:buClr>
              <a:buSzPts val="2400"/>
              <a:buFont typeface="Arial"/>
              <a:buChar char="•"/>
            </a:pPr>
            <a:r>
              <a:rPr b="0" i="0" lang="en-AU" sz="2400" u="none" cap="none" strike="noStrike">
                <a:solidFill>
                  <a:srgbClr val="C55A11"/>
                </a:solidFill>
                <a:latin typeface="Calibri"/>
                <a:ea typeface="Calibri"/>
                <a:cs typeface="Calibri"/>
                <a:sym typeface="Calibri"/>
              </a:rPr>
              <a:t>Invest</a:t>
            </a:r>
            <a:br>
              <a:rPr b="0" i="0" lang="en-AU" sz="2400" u="none" cap="none" strike="noStrike">
                <a:solidFill>
                  <a:srgbClr val="C55A11"/>
                </a:solidFill>
                <a:latin typeface="Calibri"/>
                <a:ea typeface="Calibri"/>
                <a:cs typeface="Calibri"/>
                <a:sym typeface="Calibri"/>
              </a:rPr>
            </a:br>
            <a:endParaRPr b="0" i="0" sz="2400" u="none" cap="none" strike="noStrike">
              <a:solidFill>
                <a:srgbClr val="C55A11"/>
              </a:solidFill>
              <a:latin typeface="Calibri"/>
              <a:ea typeface="Calibri"/>
              <a:cs typeface="Calibri"/>
              <a:sym typeface="Calibri"/>
            </a:endParaRPr>
          </a:p>
          <a:p>
            <a:pPr indent="-228600" lvl="0" marL="228600" marR="0" rtl="0" algn="l">
              <a:lnSpc>
                <a:spcPct val="90000"/>
              </a:lnSpc>
              <a:spcBef>
                <a:spcPts val="1000"/>
              </a:spcBef>
              <a:spcAft>
                <a:spcPts val="0"/>
              </a:spcAft>
              <a:buClr>
                <a:srgbClr val="C55A11"/>
              </a:buClr>
              <a:buSzPts val="2400"/>
              <a:buFont typeface="Arial"/>
              <a:buChar char="•"/>
            </a:pPr>
            <a:r>
              <a:rPr b="0" i="0" lang="en-AU" sz="2400" u="none" cap="none" strike="noStrike">
                <a:solidFill>
                  <a:srgbClr val="C55A11"/>
                </a:solidFill>
                <a:latin typeface="Calibri"/>
                <a:ea typeface="Calibri"/>
                <a:cs typeface="Calibri"/>
                <a:sym typeface="Calibri"/>
              </a:rPr>
              <a:t>Grow</a:t>
            </a:r>
            <a:br>
              <a:rPr b="0" i="0" lang="en-AU" sz="2400" u="none" cap="none" strike="noStrike">
                <a:solidFill>
                  <a:srgbClr val="C55A11"/>
                </a:solidFill>
                <a:latin typeface="Calibri"/>
                <a:ea typeface="Calibri"/>
                <a:cs typeface="Calibri"/>
                <a:sym typeface="Calibri"/>
              </a:rPr>
            </a:br>
            <a:endParaRPr b="0" i="0" sz="2400" u="none" cap="none" strike="noStrike">
              <a:solidFill>
                <a:srgbClr val="C55A11"/>
              </a:solidFill>
              <a:latin typeface="Calibri"/>
              <a:ea typeface="Calibri"/>
              <a:cs typeface="Calibri"/>
              <a:sym typeface="Calibri"/>
            </a:endParaRPr>
          </a:p>
          <a:p>
            <a:pPr indent="-228600" lvl="0" marL="228600" marR="0" rtl="0" algn="l">
              <a:lnSpc>
                <a:spcPct val="90000"/>
              </a:lnSpc>
              <a:spcBef>
                <a:spcPts val="1000"/>
              </a:spcBef>
              <a:spcAft>
                <a:spcPts val="0"/>
              </a:spcAft>
              <a:buClr>
                <a:srgbClr val="C55A11"/>
              </a:buClr>
              <a:buSzPts val="2400"/>
              <a:buFont typeface="Arial"/>
              <a:buChar char="•"/>
            </a:pPr>
            <a:r>
              <a:rPr b="0" i="0" lang="en-AU" sz="2400" u="none" cap="none" strike="noStrike">
                <a:solidFill>
                  <a:srgbClr val="C55A11"/>
                </a:solidFill>
                <a:latin typeface="Calibri"/>
                <a:ea typeface="Calibri"/>
                <a:cs typeface="Calibri"/>
                <a:sym typeface="Calibri"/>
              </a:rPr>
              <a:t>Transform </a:t>
            </a:r>
            <a:endParaRPr/>
          </a:p>
          <a:p>
            <a:pPr indent="0" lvl="0" marL="0" marR="0" rtl="0" algn="l">
              <a:lnSpc>
                <a:spcPct val="90000"/>
              </a:lnSpc>
              <a:spcBef>
                <a:spcPts val="1000"/>
              </a:spcBef>
              <a:spcAft>
                <a:spcPts val="0"/>
              </a:spcAft>
              <a:buClr>
                <a:schemeClr val="dk1"/>
              </a:buClr>
              <a:buSzPts val="3200"/>
              <a:buFont typeface="Arial"/>
              <a:buNone/>
            </a:pPr>
            <a:r>
              <a:t/>
            </a:r>
            <a:endParaRPr b="0" i="0" sz="3200" u="none" cap="none" strike="noStrike">
              <a:solidFill>
                <a:schemeClr val="lt1"/>
              </a:solidFill>
              <a:latin typeface="Calibri"/>
              <a:ea typeface="Calibri"/>
              <a:cs typeface="Calibri"/>
              <a:sym typeface="Calibri"/>
            </a:endParaRPr>
          </a:p>
        </p:txBody>
      </p:sp>
      <p:pic>
        <p:nvPicPr>
          <p:cNvPr id="114" name="Google Shape;114;p5"/>
          <p:cNvPicPr preferRelativeResize="0"/>
          <p:nvPr/>
        </p:nvPicPr>
        <p:blipFill rotWithShape="1">
          <a:blip r:embed="rId3">
            <a:alphaModFix/>
          </a:blip>
          <a:srcRect b="44628" l="68647" r="0" t="10862"/>
          <a:stretch/>
        </p:blipFill>
        <p:spPr>
          <a:xfrm>
            <a:off x="8112052" y="1943228"/>
            <a:ext cx="1950346" cy="2770346"/>
          </a:xfrm>
          <a:custGeom>
            <a:rect b="b" l="l" r="r" t="t"/>
            <a:pathLst>
              <a:path extrusionOk="0" h="5643794" w="4777381">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115" name="Google Shape;115;p5"/>
          <p:cNvSpPr/>
          <p:nvPr/>
        </p:nvSpPr>
        <p:spPr>
          <a:xfrm rot="3626639">
            <a:off x="7262026" y="3410107"/>
            <a:ext cx="733425" cy="695325"/>
          </a:xfrm>
          <a:prstGeom prst="upArrow">
            <a:avLst>
              <a:gd fmla="val 30880" name="adj1"/>
              <a:gd fmla="val 50000" name="adj2"/>
            </a:avLst>
          </a:prstGeom>
          <a:solidFill>
            <a:schemeClr val="accent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6"/>
          <p:cNvSpPr txBox="1"/>
          <p:nvPr>
            <p:ph type="title"/>
          </p:nvPr>
        </p:nvSpPr>
        <p:spPr>
          <a:xfrm>
            <a:off x="705290" y="1522677"/>
            <a:ext cx="9945473" cy="4280760"/>
          </a:xfrm>
          <a:prstGeom prst="rect">
            <a:avLst/>
          </a:prstGeom>
          <a:noFill/>
          <a:ln>
            <a:noFill/>
          </a:ln>
        </p:spPr>
        <p:txBody>
          <a:bodyPr anchorCtr="0" anchor="ctr" bIns="108000" lIns="108000" spcFirstLastPara="1" rIns="108000" wrap="square" tIns="108000">
            <a:spAutoFit/>
          </a:bodyPr>
          <a:lstStyle/>
          <a:p>
            <a:pPr indent="0" lvl="0" marL="0" rtl="0" algn="l">
              <a:lnSpc>
                <a:spcPct val="100000"/>
              </a:lnSpc>
              <a:spcBef>
                <a:spcPts val="0"/>
              </a:spcBef>
              <a:spcAft>
                <a:spcPts val="0"/>
              </a:spcAft>
              <a:buClr>
                <a:srgbClr val="C55A11"/>
              </a:buClr>
              <a:buSzPts val="2400"/>
              <a:buFont typeface="Calibri"/>
              <a:buNone/>
            </a:pPr>
            <a:r>
              <a:rPr b="1" i="1" lang="en-AU" sz="2400">
                <a:solidFill>
                  <a:srgbClr val="C55A11"/>
                </a:solidFill>
              </a:rPr>
              <a:t>GC MHSS </a:t>
            </a:r>
            <a:r>
              <a:rPr b="1" i="1" lang="en-AU">
                <a:solidFill>
                  <a:srgbClr val="C55A11"/>
                </a:solidFill>
              </a:rPr>
              <a:t>A</a:t>
            </a:r>
            <a:r>
              <a:rPr b="1" i="1" lang="en-AU" sz="2400">
                <a:solidFill>
                  <a:srgbClr val="C55A11"/>
                </a:solidFill>
              </a:rPr>
              <a:t>pproach</a:t>
            </a:r>
            <a:br>
              <a:rPr b="1" i="1" lang="en-AU" sz="2400">
                <a:solidFill>
                  <a:srgbClr val="C55A11"/>
                </a:solidFill>
              </a:rPr>
            </a:br>
            <a:br>
              <a:rPr i="1" lang="en-AU" sz="2400">
                <a:solidFill>
                  <a:srgbClr val="C55A11"/>
                </a:solidFill>
              </a:rPr>
            </a:br>
            <a:r>
              <a:rPr i="1" lang="en-AU" sz="2400">
                <a:solidFill>
                  <a:srgbClr val="C55A11"/>
                </a:solidFill>
              </a:rPr>
              <a:t>MHSS and HHS </a:t>
            </a:r>
            <a:r>
              <a:rPr i="1" lang="en-AU">
                <a:solidFill>
                  <a:srgbClr val="C55A11"/>
                </a:solidFill>
              </a:rPr>
              <a:t>First Nations</a:t>
            </a:r>
            <a:r>
              <a:rPr i="1" lang="en-AU" sz="2400">
                <a:solidFill>
                  <a:srgbClr val="C55A11"/>
                </a:solidFill>
              </a:rPr>
              <a:t> leadership working together</a:t>
            </a:r>
            <a:br>
              <a:rPr i="1" lang="en-AU" sz="2400">
                <a:solidFill>
                  <a:srgbClr val="C55A11"/>
                </a:solidFill>
              </a:rPr>
            </a:br>
            <a:r>
              <a:rPr i="1" lang="en-AU" sz="2400">
                <a:solidFill>
                  <a:srgbClr val="C55A11"/>
                </a:solidFill>
              </a:rPr>
              <a:t>Before </a:t>
            </a:r>
            <a:r>
              <a:rPr i="1" lang="en-AU">
                <a:solidFill>
                  <a:srgbClr val="C55A11"/>
                </a:solidFill>
              </a:rPr>
              <a:t>committing resources </a:t>
            </a:r>
            <a:br>
              <a:rPr i="1" lang="en-AU">
                <a:solidFill>
                  <a:srgbClr val="C55A11"/>
                </a:solidFill>
              </a:rPr>
            </a:br>
            <a:r>
              <a:rPr i="1" lang="en-AU">
                <a:solidFill>
                  <a:srgbClr val="C55A11"/>
                </a:solidFill>
              </a:rPr>
              <a:t>A</a:t>
            </a:r>
            <a:r>
              <a:rPr i="1" lang="en-AU" sz="2400">
                <a:solidFill>
                  <a:srgbClr val="C55A11"/>
                </a:solidFill>
              </a:rPr>
              <a:t>greed external review </a:t>
            </a:r>
            <a:br>
              <a:rPr i="1" lang="en-AU" sz="2400">
                <a:solidFill>
                  <a:srgbClr val="C55A11"/>
                </a:solidFill>
              </a:rPr>
            </a:br>
            <a:r>
              <a:rPr i="1" lang="en-AU" sz="2400">
                <a:solidFill>
                  <a:srgbClr val="C55A11"/>
                </a:solidFill>
              </a:rPr>
              <a:t>Running parallel to</a:t>
            </a:r>
            <a:br>
              <a:rPr i="1" lang="en-AU" sz="2400">
                <a:solidFill>
                  <a:srgbClr val="C55A11"/>
                </a:solidFill>
              </a:rPr>
            </a:br>
            <a:r>
              <a:rPr i="1" lang="en-AU" sz="2400">
                <a:solidFill>
                  <a:srgbClr val="C55A11"/>
                </a:solidFill>
              </a:rPr>
              <a:t>	-MHSS review of leadership capacity </a:t>
            </a:r>
            <a:br>
              <a:rPr i="1" lang="en-AU" sz="2400">
                <a:solidFill>
                  <a:srgbClr val="C55A11"/>
                </a:solidFill>
              </a:rPr>
            </a:br>
            <a:r>
              <a:rPr i="1" lang="en-AU" sz="2400">
                <a:solidFill>
                  <a:srgbClr val="C55A11"/>
                </a:solidFill>
              </a:rPr>
              <a:t>	-</a:t>
            </a:r>
            <a:r>
              <a:rPr i="1" lang="en-AU">
                <a:solidFill>
                  <a:srgbClr val="C55A11"/>
                </a:solidFill>
              </a:rPr>
              <a:t>S</a:t>
            </a:r>
            <a:r>
              <a:rPr i="1" lang="en-AU" sz="2400">
                <a:solidFill>
                  <a:srgbClr val="C55A11"/>
                </a:solidFill>
              </a:rPr>
              <a:t>trengthening system collaboration to develop the 2025-2028 Joint 	Regional plan for Mental Health Alcohol and other Drugs</a:t>
            </a:r>
            <a:br>
              <a:rPr i="1" lang="en-AU" sz="2400">
                <a:solidFill>
                  <a:srgbClr val="C55A11"/>
                </a:solidFill>
              </a:rPr>
            </a:br>
            <a:r>
              <a:rPr i="1" lang="en-AU" sz="2400">
                <a:solidFill>
                  <a:srgbClr val="C55A11"/>
                </a:solidFill>
              </a:rPr>
              <a:t>	</a:t>
            </a:r>
            <a:br>
              <a:rPr i="1" lang="en-AU" sz="2400">
                <a:solidFill>
                  <a:srgbClr val="C55A11"/>
                </a:solidFill>
              </a:rPr>
            </a:br>
            <a:endParaRPr>
              <a:solidFill>
                <a:srgbClr val="C55A1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7"/>
          <p:cNvSpPr txBox="1"/>
          <p:nvPr>
            <p:ph type="title"/>
          </p:nvPr>
        </p:nvSpPr>
        <p:spPr>
          <a:xfrm>
            <a:off x="687897" y="2264856"/>
            <a:ext cx="4039551" cy="3172764"/>
          </a:xfrm>
          <a:prstGeom prst="rect">
            <a:avLst/>
          </a:prstGeom>
          <a:solidFill>
            <a:schemeClr val="accent2"/>
          </a:solidFill>
          <a:ln>
            <a:noFill/>
          </a:ln>
        </p:spPr>
        <p:txBody>
          <a:bodyPr anchorCtr="0" anchor="ctr" bIns="108000" lIns="108000" spcFirstLastPara="1" rIns="108000" wrap="square" tIns="108000">
            <a:spAutoFit/>
          </a:bodyPr>
          <a:lstStyle/>
          <a:p>
            <a:pPr indent="0" lvl="0" marL="0" rtl="0" algn="l">
              <a:lnSpc>
                <a:spcPct val="100000"/>
              </a:lnSpc>
              <a:spcBef>
                <a:spcPts val="0"/>
              </a:spcBef>
              <a:spcAft>
                <a:spcPts val="0"/>
              </a:spcAft>
              <a:buClr>
                <a:schemeClr val="lt1"/>
              </a:buClr>
              <a:buSzPts val="2400"/>
              <a:buFont typeface="Calibri"/>
              <a:buNone/>
            </a:pPr>
            <a:r>
              <a:rPr b="1" lang="en-AU">
                <a:solidFill>
                  <a:schemeClr val="lt1"/>
                </a:solidFill>
              </a:rPr>
              <a:t>Utilised Better Care Together funding to commission a</a:t>
            </a:r>
            <a:br>
              <a:rPr b="1" lang="en-AU">
                <a:solidFill>
                  <a:schemeClr val="lt1"/>
                </a:solidFill>
              </a:rPr>
            </a:br>
            <a:r>
              <a:rPr b="1" lang="en-AU">
                <a:solidFill>
                  <a:schemeClr val="lt1"/>
                </a:solidFill>
              </a:rPr>
              <a:t>First Nations Workforce Review by PWC Indigenous Consulting</a:t>
            </a:r>
            <a:br>
              <a:rPr b="1" lang="en-AU">
                <a:solidFill>
                  <a:schemeClr val="lt1"/>
                </a:solidFill>
              </a:rPr>
            </a:br>
            <a:r>
              <a:rPr b="1" lang="en-AU">
                <a:solidFill>
                  <a:schemeClr val="lt1"/>
                </a:solidFill>
              </a:rPr>
              <a:t>and commissioned Cassandra Nest from Health Consumers QLD to provide ‘First Nations consumer’ feedback</a:t>
            </a:r>
            <a:endParaRPr/>
          </a:p>
        </p:txBody>
      </p:sp>
      <p:pic>
        <p:nvPicPr>
          <p:cNvPr id="126" name="Google Shape;126;p7"/>
          <p:cNvPicPr preferRelativeResize="0"/>
          <p:nvPr/>
        </p:nvPicPr>
        <p:blipFill rotWithShape="1">
          <a:blip r:embed="rId3">
            <a:alphaModFix/>
          </a:blip>
          <a:srcRect b="0" l="0" r="0" t="0"/>
          <a:stretch/>
        </p:blipFill>
        <p:spPr>
          <a:xfrm>
            <a:off x="5155841" y="1991914"/>
            <a:ext cx="4761058" cy="41371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grpSp>
        <p:nvGrpSpPr>
          <p:cNvPr id="131" name="Google Shape;131;p8"/>
          <p:cNvGrpSpPr/>
          <p:nvPr/>
        </p:nvGrpSpPr>
        <p:grpSpPr>
          <a:xfrm>
            <a:off x="1762125" y="1876426"/>
            <a:ext cx="7802498" cy="4039100"/>
            <a:chOff x="1" y="1"/>
            <a:chExt cx="7802498" cy="4039100"/>
          </a:xfrm>
        </p:grpSpPr>
        <p:sp>
          <p:nvSpPr>
            <p:cNvPr id="132" name="Google Shape;132;p8"/>
            <p:cNvSpPr/>
            <p:nvPr/>
          </p:nvSpPr>
          <p:spPr>
            <a:xfrm rot="5400000">
              <a:off x="-168023" y="171755"/>
              <a:ext cx="1120159" cy="784111"/>
            </a:xfrm>
            <a:prstGeom prst="chevron">
              <a:avLst>
                <a:gd fmla="val 50000" name="adj"/>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8"/>
            <p:cNvSpPr txBox="1"/>
            <p:nvPr/>
          </p:nvSpPr>
          <p:spPr>
            <a:xfrm>
              <a:off x="2" y="395787"/>
              <a:ext cx="784111" cy="336048"/>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Calibri"/>
                <a:buNone/>
              </a:pPr>
              <a:r>
                <a:rPr b="0" i="0" lang="en-AU" sz="1600" u="none" cap="none" strike="noStrike">
                  <a:solidFill>
                    <a:schemeClr val="lt1"/>
                  </a:solidFill>
                  <a:latin typeface="Calibri"/>
                  <a:ea typeface="Calibri"/>
                  <a:cs typeface="Calibri"/>
                  <a:sym typeface="Calibri"/>
                </a:rPr>
                <a:t>Access</a:t>
              </a:r>
              <a:endParaRPr/>
            </a:p>
          </p:txBody>
        </p:sp>
        <p:sp>
          <p:nvSpPr>
            <p:cNvPr id="134" name="Google Shape;134;p8"/>
            <p:cNvSpPr/>
            <p:nvPr/>
          </p:nvSpPr>
          <p:spPr>
            <a:xfrm rot="5400000">
              <a:off x="3929253" y="-3145141"/>
              <a:ext cx="728103" cy="7018387"/>
            </a:xfrm>
            <a:prstGeom prst="round2SameRect">
              <a:avLst>
                <a:gd fmla="val 16667" name="adj1"/>
                <a:gd fmla="val 0" name="adj2"/>
              </a:avLst>
            </a:prstGeom>
            <a:solidFill>
              <a:schemeClr val="lt1">
                <a:alpha val="89803"/>
              </a:schemeClr>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8"/>
            <p:cNvSpPr txBox="1"/>
            <p:nvPr/>
          </p:nvSpPr>
          <p:spPr>
            <a:xfrm>
              <a:off x="784112" y="35543"/>
              <a:ext cx="6982844" cy="657017"/>
            </a:xfrm>
            <a:prstGeom prst="rect">
              <a:avLst/>
            </a:prstGeom>
            <a:noFill/>
            <a:ln>
              <a:noFill/>
            </a:ln>
          </p:spPr>
          <p:txBody>
            <a:bodyPr anchorCtr="0" anchor="ctr" bIns="10150" lIns="113775" spcFirstLastPara="1" rIns="10150" wrap="square" tIns="10150">
              <a:noAutofit/>
            </a:bodyPr>
            <a:lstStyle/>
            <a:p>
              <a:pPr indent="-171450" lvl="1" marL="171450" marR="0" rtl="0" algn="l">
                <a:lnSpc>
                  <a:spcPct val="90000"/>
                </a:lnSpc>
                <a:spcBef>
                  <a:spcPts val="0"/>
                </a:spcBef>
                <a:spcAft>
                  <a:spcPts val="0"/>
                </a:spcAft>
                <a:buClr>
                  <a:srgbClr val="C55A11"/>
                </a:buClr>
                <a:buSzPts val="1600"/>
                <a:buFont typeface="Calibri"/>
                <a:buChar char="•"/>
              </a:pPr>
              <a:r>
                <a:rPr b="0" i="0" lang="en-AU" sz="1600" u="none" cap="none" strike="noStrike">
                  <a:solidFill>
                    <a:srgbClr val="C55A11"/>
                  </a:solidFill>
                  <a:latin typeface="Calibri"/>
                  <a:ea typeface="Calibri"/>
                  <a:cs typeface="Calibri"/>
                  <a:sym typeface="Calibri"/>
                </a:rPr>
                <a:t>Prolonged wait times </a:t>
              </a:r>
              <a:endParaRPr/>
            </a:p>
            <a:p>
              <a:pPr indent="-171450" lvl="1" marL="171450" marR="0" rtl="0" algn="l">
                <a:lnSpc>
                  <a:spcPct val="90000"/>
                </a:lnSpc>
                <a:spcBef>
                  <a:spcPts val="240"/>
                </a:spcBef>
                <a:spcAft>
                  <a:spcPts val="0"/>
                </a:spcAft>
                <a:buClr>
                  <a:srgbClr val="C55A11"/>
                </a:buClr>
                <a:buSzPts val="1600"/>
                <a:buFont typeface="Calibri"/>
                <a:buChar char="•"/>
              </a:pPr>
              <a:r>
                <a:rPr b="0" i="0" lang="en-AU" sz="1600" u="none" cap="none" strike="noStrike">
                  <a:solidFill>
                    <a:srgbClr val="C55A11"/>
                  </a:solidFill>
                  <a:latin typeface="Calibri"/>
                  <a:ea typeface="Calibri"/>
                  <a:cs typeface="Calibri"/>
                  <a:sym typeface="Calibri"/>
                </a:rPr>
                <a:t>Inconsistent service quality</a:t>
              </a:r>
              <a:endParaRPr/>
            </a:p>
            <a:p>
              <a:pPr indent="-171450" lvl="1" marL="171450" marR="0" rtl="0" algn="l">
                <a:lnSpc>
                  <a:spcPct val="90000"/>
                </a:lnSpc>
                <a:spcBef>
                  <a:spcPts val="240"/>
                </a:spcBef>
                <a:spcAft>
                  <a:spcPts val="0"/>
                </a:spcAft>
                <a:buClr>
                  <a:srgbClr val="C55A11"/>
                </a:buClr>
                <a:buSzPts val="1600"/>
                <a:buFont typeface="Calibri"/>
                <a:buChar char="•"/>
              </a:pPr>
              <a:r>
                <a:rPr b="0" i="0" lang="en-AU" sz="1600" u="none" cap="none" strike="noStrike">
                  <a:solidFill>
                    <a:srgbClr val="C55A11"/>
                  </a:solidFill>
                  <a:latin typeface="Calibri"/>
                  <a:ea typeface="Calibri"/>
                  <a:cs typeface="Calibri"/>
                  <a:sym typeface="Calibri"/>
                </a:rPr>
                <a:t>Financial burdens –travel / parking</a:t>
              </a:r>
              <a:endParaRPr/>
            </a:p>
          </p:txBody>
        </p:sp>
        <p:sp>
          <p:nvSpPr>
            <p:cNvPr id="136" name="Google Shape;136;p8"/>
            <p:cNvSpPr/>
            <p:nvPr/>
          </p:nvSpPr>
          <p:spPr>
            <a:xfrm rot="5400000">
              <a:off x="-168023" y="1143492"/>
              <a:ext cx="1120159" cy="784111"/>
            </a:xfrm>
            <a:prstGeom prst="chevron">
              <a:avLst>
                <a:gd fmla="val 50000" name="adj"/>
              </a:avLst>
            </a:prstGeom>
            <a:solidFill>
              <a:schemeClr val="accent3"/>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8"/>
            <p:cNvSpPr txBox="1"/>
            <p:nvPr/>
          </p:nvSpPr>
          <p:spPr>
            <a:xfrm>
              <a:off x="2" y="1367524"/>
              <a:ext cx="784111" cy="336048"/>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Calibri"/>
                <a:buNone/>
              </a:pPr>
              <a:r>
                <a:rPr b="0" i="0" lang="en-AU" sz="1600" u="none" cap="none" strike="noStrike">
                  <a:solidFill>
                    <a:schemeClr val="lt1"/>
                  </a:solidFill>
                  <a:latin typeface="Calibri"/>
                  <a:ea typeface="Calibri"/>
                  <a:cs typeface="Calibri"/>
                  <a:sym typeface="Calibri"/>
                </a:rPr>
                <a:t>Safety</a:t>
              </a:r>
              <a:endParaRPr/>
            </a:p>
          </p:txBody>
        </p:sp>
        <p:sp>
          <p:nvSpPr>
            <p:cNvPr id="138" name="Google Shape;138;p8"/>
            <p:cNvSpPr/>
            <p:nvPr/>
          </p:nvSpPr>
          <p:spPr>
            <a:xfrm rot="5400000">
              <a:off x="3929253" y="-2169673"/>
              <a:ext cx="728103" cy="7018387"/>
            </a:xfrm>
            <a:prstGeom prst="round2SameRect">
              <a:avLst>
                <a:gd fmla="val 16667" name="adj1"/>
                <a:gd fmla="val 0" name="adj2"/>
              </a:avLst>
            </a:prstGeom>
            <a:solidFill>
              <a:schemeClr val="lt1">
                <a:alpha val="89803"/>
              </a:schemeClr>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8"/>
            <p:cNvSpPr txBox="1"/>
            <p:nvPr/>
          </p:nvSpPr>
          <p:spPr>
            <a:xfrm>
              <a:off x="784112" y="1011011"/>
              <a:ext cx="6982844" cy="657017"/>
            </a:xfrm>
            <a:prstGeom prst="rect">
              <a:avLst/>
            </a:prstGeom>
            <a:noFill/>
            <a:ln>
              <a:noFill/>
            </a:ln>
          </p:spPr>
          <p:txBody>
            <a:bodyPr anchorCtr="0" anchor="ctr" bIns="10150" lIns="113775" spcFirstLastPara="1" rIns="10150" wrap="square" tIns="10150">
              <a:noAutofit/>
            </a:bodyPr>
            <a:lstStyle/>
            <a:p>
              <a:pPr indent="-171450" lvl="1" marL="171450" marR="0" rtl="0" algn="l">
                <a:lnSpc>
                  <a:spcPct val="90000"/>
                </a:lnSpc>
                <a:spcBef>
                  <a:spcPts val="0"/>
                </a:spcBef>
                <a:spcAft>
                  <a:spcPts val="0"/>
                </a:spcAft>
                <a:buClr>
                  <a:srgbClr val="A5A5A5"/>
                </a:buClr>
                <a:buSzPts val="1600"/>
                <a:buFont typeface="Calibri"/>
                <a:buChar char="•"/>
              </a:pPr>
              <a:r>
                <a:rPr b="0" i="0" lang="en-AU" sz="1600" u="none" cap="none" strike="noStrike">
                  <a:solidFill>
                    <a:srgbClr val="A5A5A5"/>
                  </a:solidFill>
                  <a:latin typeface="Calibri"/>
                  <a:ea typeface="Calibri"/>
                  <a:cs typeface="Calibri"/>
                  <a:sym typeface="Calibri"/>
                </a:rPr>
                <a:t>Lack of culturally safe care delivery, unique cultural practice and values of First Nations people</a:t>
              </a:r>
              <a:endParaRPr/>
            </a:p>
          </p:txBody>
        </p:sp>
        <p:sp>
          <p:nvSpPr>
            <p:cNvPr id="140" name="Google Shape;140;p8"/>
            <p:cNvSpPr/>
            <p:nvPr/>
          </p:nvSpPr>
          <p:spPr>
            <a:xfrm rot="5400000">
              <a:off x="-168023" y="2115229"/>
              <a:ext cx="1120159" cy="784111"/>
            </a:xfrm>
            <a:prstGeom prst="chevron">
              <a:avLst>
                <a:gd fmla="val 50000" name="adj"/>
              </a:avLst>
            </a:prstGeom>
            <a:solidFill>
              <a:schemeClr val="accent4"/>
            </a:solidFill>
            <a:ln cap="flat" cmpd="sng" w="12700">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8"/>
            <p:cNvSpPr txBox="1"/>
            <p:nvPr/>
          </p:nvSpPr>
          <p:spPr>
            <a:xfrm>
              <a:off x="2" y="2339261"/>
              <a:ext cx="784111" cy="336048"/>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Calibri"/>
                <a:buNone/>
              </a:pPr>
              <a:r>
                <a:rPr b="0" i="0" lang="en-AU" sz="1600" u="none" cap="none" strike="noStrike">
                  <a:solidFill>
                    <a:schemeClr val="lt1"/>
                  </a:solidFill>
                  <a:latin typeface="Calibri"/>
                  <a:ea typeface="Calibri"/>
                  <a:cs typeface="Calibri"/>
                  <a:sym typeface="Calibri"/>
                </a:rPr>
                <a:t>Respect</a:t>
              </a:r>
              <a:endParaRPr/>
            </a:p>
          </p:txBody>
        </p:sp>
        <p:sp>
          <p:nvSpPr>
            <p:cNvPr id="142" name="Google Shape;142;p8"/>
            <p:cNvSpPr/>
            <p:nvPr/>
          </p:nvSpPr>
          <p:spPr>
            <a:xfrm rot="5400000">
              <a:off x="3929253" y="-1197936"/>
              <a:ext cx="728103" cy="7018387"/>
            </a:xfrm>
            <a:prstGeom prst="round2SameRect">
              <a:avLst>
                <a:gd fmla="val 16667" name="adj1"/>
                <a:gd fmla="val 0" name="adj2"/>
              </a:avLst>
            </a:prstGeom>
            <a:solidFill>
              <a:schemeClr val="lt1">
                <a:alpha val="89803"/>
              </a:schemeClr>
            </a:solidFill>
            <a:ln cap="flat" cmpd="sng" w="12700">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8"/>
            <p:cNvSpPr txBox="1"/>
            <p:nvPr/>
          </p:nvSpPr>
          <p:spPr>
            <a:xfrm>
              <a:off x="784112" y="1982748"/>
              <a:ext cx="6982844" cy="657017"/>
            </a:xfrm>
            <a:prstGeom prst="rect">
              <a:avLst/>
            </a:prstGeom>
            <a:noFill/>
            <a:ln>
              <a:noFill/>
            </a:ln>
          </p:spPr>
          <p:txBody>
            <a:bodyPr anchorCtr="0" anchor="ctr" bIns="10150" lIns="113775" spcFirstLastPara="1" rIns="10150" wrap="square" tIns="10150">
              <a:noAutofit/>
            </a:bodyPr>
            <a:lstStyle/>
            <a:p>
              <a:pPr indent="-171450" lvl="1" marL="171450" marR="0" rtl="0" algn="l">
                <a:lnSpc>
                  <a:spcPct val="90000"/>
                </a:lnSpc>
                <a:spcBef>
                  <a:spcPts val="0"/>
                </a:spcBef>
                <a:spcAft>
                  <a:spcPts val="0"/>
                </a:spcAft>
                <a:buClr>
                  <a:srgbClr val="BF9000"/>
                </a:buClr>
                <a:buSzPts val="1600"/>
                <a:buFont typeface="Calibri"/>
                <a:buChar char="•"/>
              </a:pPr>
              <a:r>
                <a:rPr b="0" i="0" lang="en-AU" sz="1600" u="none" cap="none" strike="noStrike">
                  <a:solidFill>
                    <a:srgbClr val="BF9000"/>
                  </a:solidFill>
                  <a:latin typeface="Calibri"/>
                  <a:ea typeface="Calibri"/>
                  <a:cs typeface="Calibri"/>
                  <a:sym typeface="Calibri"/>
                </a:rPr>
                <a:t>Inadequate processes for identifying First Nations consumers</a:t>
              </a:r>
              <a:endParaRPr/>
            </a:p>
            <a:p>
              <a:pPr indent="-171450" lvl="1" marL="171450" marR="0" rtl="0" algn="l">
                <a:lnSpc>
                  <a:spcPct val="90000"/>
                </a:lnSpc>
                <a:spcBef>
                  <a:spcPts val="240"/>
                </a:spcBef>
                <a:spcAft>
                  <a:spcPts val="0"/>
                </a:spcAft>
                <a:buClr>
                  <a:srgbClr val="BF9000"/>
                </a:buClr>
                <a:buSzPts val="1600"/>
                <a:buFont typeface="Calibri"/>
                <a:buChar char="•"/>
              </a:pPr>
              <a:r>
                <a:rPr b="0" i="0" lang="en-AU" sz="1600" u="none" cap="none" strike="noStrike">
                  <a:solidFill>
                    <a:srgbClr val="BF9000"/>
                  </a:solidFill>
                  <a:latin typeface="Calibri"/>
                  <a:ea typeface="Calibri"/>
                  <a:cs typeface="Calibri"/>
                  <a:sym typeface="Calibri"/>
                </a:rPr>
                <a:t>Clinical environments lack cultural touches (NSQHS Standards)</a:t>
              </a:r>
              <a:endParaRPr/>
            </a:p>
          </p:txBody>
        </p:sp>
        <p:sp>
          <p:nvSpPr>
            <p:cNvPr id="144" name="Google Shape;144;p8"/>
            <p:cNvSpPr/>
            <p:nvPr/>
          </p:nvSpPr>
          <p:spPr>
            <a:xfrm rot="5400000">
              <a:off x="-168023" y="3086966"/>
              <a:ext cx="1120159" cy="784111"/>
            </a:xfrm>
            <a:prstGeom prst="chevron">
              <a:avLst>
                <a:gd fmla="val 5000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8"/>
            <p:cNvSpPr txBox="1"/>
            <p:nvPr/>
          </p:nvSpPr>
          <p:spPr>
            <a:xfrm>
              <a:off x="2" y="3310998"/>
              <a:ext cx="784111" cy="336048"/>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Calibri"/>
                <a:buNone/>
              </a:pPr>
              <a:r>
                <a:rPr b="0" i="0" lang="en-AU" sz="1600" u="none" cap="none" strike="noStrike">
                  <a:solidFill>
                    <a:schemeClr val="lt1"/>
                  </a:solidFill>
                  <a:latin typeface="Calibri"/>
                  <a:ea typeface="Calibri"/>
                  <a:cs typeface="Calibri"/>
                  <a:sym typeface="Calibri"/>
                </a:rPr>
                <a:t>Partner-ship</a:t>
              </a:r>
              <a:endParaRPr/>
            </a:p>
          </p:txBody>
        </p:sp>
        <p:sp>
          <p:nvSpPr>
            <p:cNvPr id="146" name="Google Shape;146;p8"/>
            <p:cNvSpPr/>
            <p:nvPr/>
          </p:nvSpPr>
          <p:spPr>
            <a:xfrm rot="5400000">
              <a:off x="3929062" y="-226008"/>
              <a:ext cx="728486" cy="7018387"/>
            </a:xfrm>
            <a:prstGeom prst="round2SameRect">
              <a:avLst>
                <a:gd fmla="val 16667" name="adj1"/>
                <a:gd fmla="val 0" name="adj2"/>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8"/>
            <p:cNvSpPr txBox="1"/>
            <p:nvPr/>
          </p:nvSpPr>
          <p:spPr>
            <a:xfrm>
              <a:off x="784112" y="2954504"/>
              <a:ext cx="6982825" cy="657362"/>
            </a:xfrm>
            <a:prstGeom prst="rect">
              <a:avLst/>
            </a:prstGeom>
            <a:noFill/>
            <a:ln>
              <a:noFill/>
            </a:ln>
          </p:spPr>
          <p:txBody>
            <a:bodyPr anchorCtr="0" anchor="ctr" bIns="10150" lIns="113775" spcFirstLastPara="1" rIns="10150" wrap="square" tIns="10150">
              <a:noAutofit/>
            </a:bodyPr>
            <a:lstStyle/>
            <a:p>
              <a:pPr indent="-171450" lvl="1" marL="171450" marR="0" rtl="0" algn="l">
                <a:lnSpc>
                  <a:spcPct val="90000"/>
                </a:lnSpc>
                <a:spcBef>
                  <a:spcPts val="0"/>
                </a:spcBef>
                <a:spcAft>
                  <a:spcPts val="0"/>
                </a:spcAft>
                <a:buClr>
                  <a:srgbClr val="0070C0"/>
                </a:buClr>
                <a:buSzPts val="1600"/>
                <a:buFont typeface="Calibri"/>
                <a:buChar char="•"/>
              </a:pPr>
              <a:r>
                <a:rPr b="0" i="0" lang="en-AU" sz="1600" u="none" cap="none" strike="noStrike">
                  <a:solidFill>
                    <a:srgbClr val="0070C0"/>
                  </a:solidFill>
                  <a:latin typeface="Calibri"/>
                  <a:ea typeface="Calibri"/>
                  <a:cs typeface="Calibri"/>
                  <a:sym typeface="Calibri"/>
                </a:rPr>
                <a:t>Underutilisation of Community voice to address culture, psychological and logistical barriers to care</a:t>
              </a:r>
              <a:endParaRPr/>
            </a:p>
          </p:txBody>
        </p:sp>
      </p:grpSp>
      <p:sp>
        <p:nvSpPr>
          <p:cNvPr id="148" name="Google Shape;148;p8"/>
          <p:cNvSpPr txBox="1"/>
          <p:nvPr/>
        </p:nvSpPr>
        <p:spPr>
          <a:xfrm>
            <a:off x="1828800" y="95250"/>
            <a:ext cx="665797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AU" sz="2400" u="none" cap="none" strike="noStrike">
                <a:solidFill>
                  <a:srgbClr val="C55A11"/>
                </a:solidFill>
                <a:latin typeface="Calibri"/>
                <a:ea typeface="Calibri"/>
                <a:cs typeface="Calibri"/>
                <a:sym typeface="Calibri"/>
              </a:rPr>
              <a:t>Health Consumers Queensland – Key Messages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9"/>
          <p:cNvSpPr txBox="1"/>
          <p:nvPr/>
        </p:nvSpPr>
        <p:spPr>
          <a:xfrm>
            <a:off x="1266825" y="0"/>
            <a:ext cx="7248525" cy="79692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lang="en-AU" sz="4400">
                <a:solidFill>
                  <a:schemeClr val="dk1"/>
                </a:solidFill>
                <a:latin typeface="Calibri"/>
                <a:ea typeface="Calibri"/>
                <a:cs typeface="Calibri"/>
                <a:sym typeface="Calibri"/>
              </a:rPr>
              <a:t>PWC Review Recommendations </a:t>
            </a:r>
            <a:endParaRPr/>
          </a:p>
        </p:txBody>
      </p:sp>
      <p:grpSp>
        <p:nvGrpSpPr>
          <p:cNvPr id="154" name="Google Shape;154;p9"/>
          <p:cNvGrpSpPr/>
          <p:nvPr/>
        </p:nvGrpSpPr>
        <p:grpSpPr>
          <a:xfrm>
            <a:off x="1247677" y="1875844"/>
            <a:ext cx="9344219" cy="4346148"/>
            <a:chOff x="761902" y="2594"/>
            <a:chExt cx="9344219" cy="4346148"/>
          </a:xfrm>
        </p:grpSpPr>
        <p:sp>
          <p:nvSpPr>
            <p:cNvPr id="155" name="Google Shape;155;p9"/>
            <p:cNvSpPr/>
            <p:nvPr/>
          </p:nvSpPr>
          <p:spPr>
            <a:xfrm>
              <a:off x="761902" y="2594"/>
              <a:ext cx="2173074" cy="1303844"/>
            </a:xfrm>
            <a:prstGeom prst="rect">
              <a:avLst/>
            </a:prstGeom>
            <a:gradFill>
              <a:gsLst>
                <a:gs pos="0">
                  <a:srgbClr val="F08B54"/>
                </a:gs>
                <a:gs pos="50000">
                  <a:srgbClr val="F67A26"/>
                </a:gs>
                <a:gs pos="100000">
                  <a:srgbClr val="E36A1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9"/>
            <p:cNvSpPr txBox="1"/>
            <p:nvPr/>
          </p:nvSpPr>
          <p:spPr>
            <a:xfrm>
              <a:off x="761902" y="2594"/>
              <a:ext cx="2173074" cy="1303844"/>
            </a:xfrm>
            <a:prstGeom prst="rect">
              <a:avLst/>
            </a:prstGeom>
            <a:noFill/>
            <a:ln>
              <a:noFill/>
            </a:ln>
          </p:spPr>
          <p:txBody>
            <a:bodyPr anchorCtr="0" anchor="ctr" bIns="53325" lIns="53325" spcFirstLastPara="1" rIns="53325" wrap="square" tIns="53325">
              <a:noAutofit/>
            </a:bodyPr>
            <a:lstStyle/>
            <a:p>
              <a:pPr indent="0" lvl="0" marL="0" marR="0" rtl="0" algn="ctr">
                <a:lnSpc>
                  <a:spcPct val="100000"/>
                </a:lnSpc>
                <a:spcBef>
                  <a:spcPts val="0"/>
                </a:spcBef>
                <a:spcAft>
                  <a:spcPts val="0"/>
                </a:spcAft>
                <a:buClr>
                  <a:schemeClr val="lt1"/>
                </a:buClr>
                <a:buSzPts val="1400"/>
                <a:buFont typeface="Calibri"/>
                <a:buNone/>
              </a:pPr>
              <a:r>
                <a:rPr lang="en-AU" sz="1400" cap="none">
                  <a:solidFill>
                    <a:schemeClr val="lt1"/>
                  </a:solidFill>
                  <a:latin typeface="Calibri"/>
                  <a:ea typeface="Calibri"/>
                  <a:cs typeface="Calibri"/>
                  <a:sym typeface="Calibri"/>
                </a:rPr>
                <a:t>Review reporting lines to allow identified roles to have dotted line to Aboriginal and Torres Strait Islander Health Service.</a:t>
              </a:r>
              <a:endParaRPr sz="1400" cap="none">
                <a:solidFill>
                  <a:schemeClr val="lt1"/>
                </a:solidFill>
                <a:latin typeface="Calibri"/>
                <a:ea typeface="Calibri"/>
                <a:cs typeface="Calibri"/>
                <a:sym typeface="Calibri"/>
              </a:endParaRPr>
            </a:p>
          </p:txBody>
        </p:sp>
        <p:sp>
          <p:nvSpPr>
            <p:cNvPr id="157" name="Google Shape;157;p9"/>
            <p:cNvSpPr/>
            <p:nvPr/>
          </p:nvSpPr>
          <p:spPr>
            <a:xfrm>
              <a:off x="3152284" y="2594"/>
              <a:ext cx="2173074" cy="1303844"/>
            </a:xfrm>
            <a:prstGeom prst="rect">
              <a:avLst/>
            </a:prstGeom>
            <a:gradFill>
              <a:gsLst>
                <a:gs pos="0">
                  <a:srgbClr val="F08B54"/>
                </a:gs>
                <a:gs pos="50000">
                  <a:srgbClr val="F67A26"/>
                </a:gs>
                <a:gs pos="100000">
                  <a:srgbClr val="E36A1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9"/>
            <p:cNvSpPr txBox="1"/>
            <p:nvPr/>
          </p:nvSpPr>
          <p:spPr>
            <a:xfrm>
              <a:off x="3152284" y="2594"/>
              <a:ext cx="2173074" cy="1303844"/>
            </a:xfrm>
            <a:prstGeom prst="rect">
              <a:avLst/>
            </a:prstGeom>
            <a:noFill/>
            <a:ln>
              <a:noFill/>
            </a:ln>
          </p:spPr>
          <p:txBody>
            <a:bodyPr anchorCtr="0" anchor="ctr" bIns="53325" lIns="53325" spcFirstLastPara="1" rIns="53325" wrap="square" tIns="53325">
              <a:noAutofit/>
            </a:bodyPr>
            <a:lstStyle/>
            <a:p>
              <a:pPr indent="0" lvl="0" marL="0" marR="0" rtl="0" algn="ctr">
                <a:lnSpc>
                  <a:spcPct val="100000"/>
                </a:lnSpc>
                <a:spcBef>
                  <a:spcPts val="0"/>
                </a:spcBef>
                <a:spcAft>
                  <a:spcPts val="0"/>
                </a:spcAft>
                <a:buClr>
                  <a:schemeClr val="lt1"/>
                </a:buClr>
                <a:buSzPts val="1400"/>
                <a:buFont typeface="Calibri"/>
                <a:buNone/>
              </a:pPr>
              <a:r>
                <a:rPr lang="en-AU" sz="1400" cap="none">
                  <a:solidFill>
                    <a:schemeClr val="lt1"/>
                  </a:solidFill>
                  <a:latin typeface="Calibri"/>
                  <a:ea typeface="Calibri"/>
                  <a:cs typeface="Calibri"/>
                  <a:sym typeface="Calibri"/>
                </a:rPr>
                <a:t>Increase resourcing of identified MH roles within the newly formed Aboriginal MH Team. </a:t>
              </a:r>
              <a:endParaRPr sz="1400" cap="none">
                <a:solidFill>
                  <a:schemeClr val="lt1"/>
                </a:solidFill>
                <a:latin typeface="Calibri"/>
                <a:ea typeface="Calibri"/>
                <a:cs typeface="Calibri"/>
                <a:sym typeface="Calibri"/>
              </a:endParaRPr>
            </a:p>
          </p:txBody>
        </p:sp>
        <p:sp>
          <p:nvSpPr>
            <p:cNvPr id="159" name="Google Shape;159;p9"/>
            <p:cNvSpPr/>
            <p:nvPr/>
          </p:nvSpPr>
          <p:spPr>
            <a:xfrm>
              <a:off x="5542666" y="2594"/>
              <a:ext cx="2173074" cy="1303844"/>
            </a:xfrm>
            <a:prstGeom prst="rect">
              <a:avLst/>
            </a:prstGeom>
            <a:gradFill>
              <a:gsLst>
                <a:gs pos="0">
                  <a:srgbClr val="F08B54"/>
                </a:gs>
                <a:gs pos="50000">
                  <a:srgbClr val="F67A26"/>
                </a:gs>
                <a:gs pos="100000">
                  <a:srgbClr val="E36A1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9"/>
            <p:cNvSpPr txBox="1"/>
            <p:nvPr/>
          </p:nvSpPr>
          <p:spPr>
            <a:xfrm>
              <a:off x="5542666" y="2594"/>
              <a:ext cx="2173074" cy="1303844"/>
            </a:xfrm>
            <a:prstGeom prst="rect">
              <a:avLst/>
            </a:prstGeom>
            <a:noFill/>
            <a:ln>
              <a:noFill/>
            </a:ln>
          </p:spPr>
          <p:txBody>
            <a:bodyPr anchorCtr="0" anchor="ctr" bIns="53325" lIns="53325" spcFirstLastPara="1" rIns="53325" wrap="square" tIns="53325">
              <a:noAutofit/>
            </a:bodyPr>
            <a:lstStyle/>
            <a:p>
              <a:pPr indent="0" lvl="0" marL="0" marR="0" rtl="0" algn="ctr">
                <a:lnSpc>
                  <a:spcPct val="100000"/>
                </a:lnSpc>
                <a:spcBef>
                  <a:spcPts val="0"/>
                </a:spcBef>
                <a:spcAft>
                  <a:spcPts val="0"/>
                </a:spcAft>
                <a:buClr>
                  <a:schemeClr val="lt1"/>
                </a:buClr>
                <a:buSzPts val="1400"/>
                <a:buFont typeface="Calibri"/>
                <a:buNone/>
              </a:pPr>
              <a:r>
                <a:rPr lang="en-AU" sz="1400" cap="none">
                  <a:solidFill>
                    <a:schemeClr val="lt1"/>
                  </a:solidFill>
                  <a:latin typeface="Calibri"/>
                  <a:ea typeface="Calibri"/>
                  <a:cs typeface="Calibri"/>
                  <a:sym typeface="Calibri"/>
                </a:rPr>
                <a:t>Increase Mental Health training for all staff</a:t>
              </a:r>
              <a:endParaRPr sz="1400" cap="none">
                <a:solidFill>
                  <a:schemeClr val="lt1"/>
                </a:solidFill>
                <a:latin typeface="Calibri"/>
                <a:ea typeface="Calibri"/>
                <a:cs typeface="Calibri"/>
                <a:sym typeface="Calibri"/>
              </a:endParaRPr>
            </a:p>
          </p:txBody>
        </p:sp>
        <p:sp>
          <p:nvSpPr>
            <p:cNvPr id="161" name="Google Shape;161;p9"/>
            <p:cNvSpPr/>
            <p:nvPr/>
          </p:nvSpPr>
          <p:spPr>
            <a:xfrm>
              <a:off x="7933047" y="2594"/>
              <a:ext cx="2173074" cy="1303844"/>
            </a:xfrm>
            <a:prstGeom prst="rect">
              <a:avLst/>
            </a:prstGeom>
            <a:gradFill>
              <a:gsLst>
                <a:gs pos="0">
                  <a:srgbClr val="F08B54"/>
                </a:gs>
                <a:gs pos="50000">
                  <a:srgbClr val="F67A26"/>
                </a:gs>
                <a:gs pos="100000">
                  <a:srgbClr val="E36A1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9"/>
            <p:cNvSpPr txBox="1"/>
            <p:nvPr/>
          </p:nvSpPr>
          <p:spPr>
            <a:xfrm>
              <a:off x="7933047" y="2594"/>
              <a:ext cx="2173074" cy="1303844"/>
            </a:xfrm>
            <a:prstGeom prst="rect">
              <a:avLst/>
            </a:prstGeom>
            <a:noFill/>
            <a:ln>
              <a:noFill/>
            </a:ln>
          </p:spPr>
          <p:txBody>
            <a:bodyPr anchorCtr="0" anchor="ctr" bIns="53325" lIns="53325" spcFirstLastPara="1" rIns="53325" wrap="square" tIns="53325">
              <a:noAutofit/>
            </a:bodyPr>
            <a:lstStyle/>
            <a:p>
              <a:pPr indent="0" lvl="0" marL="0" marR="0" rtl="0" algn="ctr">
                <a:lnSpc>
                  <a:spcPct val="100000"/>
                </a:lnSpc>
                <a:spcBef>
                  <a:spcPts val="0"/>
                </a:spcBef>
                <a:spcAft>
                  <a:spcPts val="0"/>
                </a:spcAft>
                <a:buClr>
                  <a:schemeClr val="lt1"/>
                </a:buClr>
                <a:buSzPts val="1400"/>
                <a:buFont typeface="Calibri"/>
                <a:buNone/>
              </a:pPr>
              <a:r>
                <a:rPr lang="en-AU" sz="1400" cap="none">
                  <a:solidFill>
                    <a:schemeClr val="lt1"/>
                  </a:solidFill>
                  <a:latin typeface="Calibri"/>
                  <a:ea typeface="Calibri"/>
                  <a:cs typeface="Calibri"/>
                  <a:sym typeface="Calibri"/>
                </a:rPr>
                <a:t>Review Professional Development and training provided to Identified staff</a:t>
              </a:r>
              <a:endParaRPr sz="1400" cap="none">
                <a:solidFill>
                  <a:schemeClr val="lt1"/>
                </a:solidFill>
                <a:latin typeface="Calibri"/>
                <a:ea typeface="Calibri"/>
                <a:cs typeface="Calibri"/>
                <a:sym typeface="Calibri"/>
              </a:endParaRPr>
            </a:p>
          </p:txBody>
        </p:sp>
        <p:sp>
          <p:nvSpPr>
            <p:cNvPr id="163" name="Google Shape;163;p9"/>
            <p:cNvSpPr/>
            <p:nvPr/>
          </p:nvSpPr>
          <p:spPr>
            <a:xfrm>
              <a:off x="761902" y="1523746"/>
              <a:ext cx="2173074" cy="1303844"/>
            </a:xfrm>
            <a:prstGeom prst="rect">
              <a:avLst/>
            </a:prstGeom>
            <a:gradFill>
              <a:gsLst>
                <a:gs pos="0">
                  <a:srgbClr val="F08B54"/>
                </a:gs>
                <a:gs pos="50000">
                  <a:srgbClr val="F67A26"/>
                </a:gs>
                <a:gs pos="100000">
                  <a:srgbClr val="E36A1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9"/>
            <p:cNvSpPr txBox="1"/>
            <p:nvPr/>
          </p:nvSpPr>
          <p:spPr>
            <a:xfrm>
              <a:off x="761902" y="1523746"/>
              <a:ext cx="2173074" cy="1303844"/>
            </a:xfrm>
            <a:prstGeom prst="rect">
              <a:avLst/>
            </a:prstGeom>
            <a:noFill/>
            <a:ln>
              <a:noFill/>
            </a:ln>
          </p:spPr>
          <p:txBody>
            <a:bodyPr anchorCtr="0" anchor="ctr" bIns="53325" lIns="53325" spcFirstLastPara="1" rIns="53325" wrap="square" tIns="53325">
              <a:noAutofit/>
            </a:bodyPr>
            <a:lstStyle/>
            <a:p>
              <a:pPr indent="0" lvl="0" marL="0" marR="0" rtl="0" algn="ctr">
                <a:lnSpc>
                  <a:spcPct val="100000"/>
                </a:lnSpc>
                <a:spcBef>
                  <a:spcPts val="0"/>
                </a:spcBef>
                <a:spcAft>
                  <a:spcPts val="0"/>
                </a:spcAft>
                <a:buClr>
                  <a:schemeClr val="lt1"/>
                </a:buClr>
                <a:buSzPts val="1400"/>
                <a:buFont typeface="Calibri"/>
                <a:buNone/>
              </a:pPr>
              <a:r>
                <a:rPr lang="en-AU" sz="1400" cap="none">
                  <a:solidFill>
                    <a:schemeClr val="lt1"/>
                  </a:solidFill>
                  <a:latin typeface="Calibri"/>
                  <a:ea typeface="Calibri"/>
                  <a:cs typeface="Calibri"/>
                  <a:sym typeface="Calibri"/>
                </a:rPr>
                <a:t>Review recruitment process of MHSS staff to integrate importance of cultural lived experience. </a:t>
              </a:r>
              <a:endParaRPr sz="1400" cap="none">
                <a:solidFill>
                  <a:schemeClr val="lt1"/>
                </a:solidFill>
                <a:latin typeface="Calibri"/>
                <a:ea typeface="Calibri"/>
                <a:cs typeface="Calibri"/>
                <a:sym typeface="Calibri"/>
              </a:endParaRPr>
            </a:p>
          </p:txBody>
        </p:sp>
        <p:sp>
          <p:nvSpPr>
            <p:cNvPr id="165" name="Google Shape;165;p9"/>
            <p:cNvSpPr/>
            <p:nvPr/>
          </p:nvSpPr>
          <p:spPr>
            <a:xfrm>
              <a:off x="3152284" y="1523746"/>
              <a:ext cx="2173074" cy="1303844"/>
            </a:xfrm>
            <a:prstGeom prst="rect">
              <a:avLst/>
            </a:prstGeom>
            <a:gradFill>
              <a:gsLst>
                <a:gs pos="0">
                  <a:srgbClr val="F08B54"/>
                </a:gs>
                <a:gs pos="50000">
                  <a:srgbClr val="F67A26"/>
                </a:gs>
                <a:gs pos="100000">
                  <a:srgbClr val="E36A1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9"/>
            <p:cNvSpPr txBox="1"/>
            <p:nvPr/>
          </p:nvSpPr>
          <p:spPr>
            <a:xfrm>
              <a:off x="3152284" y="1523746"/>
              <a:ext cx="2173074" cy="1303844"/>
            </a:xfrm>
            <a:prstGeom prst="rect">
              <a:avLst/>
            </a:prstGeom>
            <a:noFill/>
            <a:ln>
              <a:noFill/>
            </a:ln>
          </p:spPr>
          <p:txBody>
            <a:bodyPr anchorCtr="0" anchor="ctr" bIns="53325" lIns="53325" spcFirstLastPara="1" rIns="53325" wrap="square" tIns="53325">
              <a:noAutofit/>
            </a:bodyPr>
            <a:lstStyle/>
            <a:p>
              <a:pPr indent="0" lvl="0" marL="0" marR="0" rtl="0" algn="ctr">
                <a:lnSpc>
                  <a:spcPct val="100000"/>
                </a:lnSpc>
                <a:spcBef>
                  <a:spcPts val="0"/>
                </a:spcBef>
                <a:spcAft>
                  <a:spcPts val="0"/>
                </a:spcAft>
                <a:buClr>
                  <a:schemeClr val="lt1"/>
                </a:buClr>
                <a:buSzPts val="1400"/>
                <a:buFont typeface="Calibri"/>
                <a:buNone/>
              </a:pPr>
              <a:r>
                <a:rPr lang="en-AU" sz="1400" cap="none">
                  <a:solidFill>
                    <a:schemeClr val="lt1"/>
                  </a:solidFill>
                  <a:latin typeface="Calibri"/>
                  <a:ea typeface="Calibri"/>
                  <a:cs typeface="Calibri"/>
                  <a:sym typeface="Calibri"/>
                </a:rPr>
                <a:t>  Develop a cultural governance framework that supports cultural infrastructure across the HHS.</a:t>
              </a:r>
              <a:endParaRPr sz="1400" cap="none">
                <a:solidFill>
                  <a:schemeClr val="lt1"/>
                </a:solidFill>
                <a:latin typeface="Calibri"/>
                <a:ea typeface="Calibri"/>
                <a:cs typeface="Calibri"/>
                <a:sym typeface="Calibri"/>
              </a:endParaRPr>
            </a:p>
          </p:txBody>
        </p:sp>
        <p:sp>
          <p:nvSpPr>
            <p:cNvPr id="167" name="Google Shape;167;p9"/>
            <p:cNvSpPr/>
            <p:nvPr/>
          </p:nvSpPr>
          <p:spPr>
            <a:xfrm>
              <a:off x="5542666" y="1523746"/>
              <a:ext cx="2173074" cy="1303844"/>
            </a:xfrm>
            <a:prstGeom prst="rect">
              <a:avLst/>
            </a:prstGeom>
            <a:gradFill>
              <a:gsLst>
                <a:gs pos="0">
                  <a:srgbClr val="F08B54"/>
                </a:gs>
                <a:gs pos="50000">
                  <a:srgbClr val="F67A26"/>
                </a:gs>
                <a:gs pos="100000">
                  <a:srgbClr val="E36A1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9"/>
            <p:cNvSpPr txBox="1"/>
            <p:nvPr/>
          </p:nvSpPr>
          <p:spPr>
            <a:xfrm>
              <a:off x="5542666" y="1523746"/>
              <a:ext cx="2173074" cy="1303844"/>
            </a:xfrm>
            <a:prstGeom prst="rect">
              <a:avLst/>
            </a:prstGeom>
            <a:noFill/>
            <a:ln>
              <a:noFill/>
            </a:ln>
          </p:spPr>
          <p:txBody>
            <a:bodyPr anchorCtr="0" anchor="ctr" bIns="53325" lIns="53325" spcFirstLastPara="1" rIns="53325" wrap="square" tIns="53325">
              <a:noAutofit/>
            </a:bodyPr>
            <a:lstStyle/>
            <a:p>
              <a:pPr indent="0" lvl="0" marL="0" marR="0" rtl="0" algn="ctr">
                <a:lnSpc>
                  <a:spcPct val="100000"/>
                </a:lnSpc>
                <a:spcBef>
                  <a:spcPts val="0"/>
                </a:spcBef>
                <a:spcAft>
                  <a:spcPts val="0"/>
                </a:spcAft>
                <a:buClr>
                  <a:schemeClr val="lt1"/>
                </a:buClr>
                <a:buSzPts val="1400"/>
                <a:buFont typeface="Calibri"/>
                <a:buNone/>
              </a:pPr>
              <a:r>
                <a:rPr lang="en-AU" sz="1400" cap="none">
                  <a:solidFill>
                    <a:schemeClr val="lt1"/>
                  </a:solidFill>
                  <a:latin typeface="Calibri"/>
                  <a:ea typeface="Calibri"/>
                  <a:cs typeface="Calibri"/>
                  <a:sym typeface="Calibri"/>
                </a:rPr>
                <a:t>Review integration of CIMHA and ieMR to support effective sharing of information. </a:t>
              </a:r>
              <a:endParaRPr/>
            </a:p>
          </p:txBody>
        </p:sp>
        <p:sp>
          <p:nvSpPr>
            <p:cNvPr id="169" name="Google Shape;169;p9"/>
            <p:cNvSpPr/>
            <p:nvPr/>
          </p:nvSpPr>
          <p:spPr>
            <a:xfrm>
              <a:off x="7933047" y="1523746"/>
              <a:ext cx="2173074" cy="1303844"/>
            </a:xfrm>
            <a:prstGeom prst="rect">
              <a:avLst/>
            </a:prstGeom>
            <a:gradFill>
              <a:gsLst>
                <a:gs pos="0">
                  <a:srgbClr val="F08B54"/>
                </a:gs>
                <a:gs pos="50000">
                  <a:srgbClr val="F67A26"/>
                </a:gs>
                <a:gs pos="100000">
                  <a:srgbClr val="E36A1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9"/>
            <p:cNvSpPr txBox="1"/>
            <p:nvPr/>
          </p:nvSpPr>
          <p:spPr>
            <a:xfrm>
              <a:off x="7933047" y="1523746"/>
              <a:ext cx="2173074" cy="1303844"/>
            </a:xfrm>
            <a:prstGeom prst="rect">
              <a:avLst/>
            </a:prstGeom>
            <a:noFill/>
            <a:ln>
              <a:noFill/>
            </a:ln>
          </p:spPr>
          <p:txBody>
            <a:bodyPr anchorCtr="0" anchor="ctr" bIns="53325" lIns="53325" spcFirstLastPara="1" rIns="53325" wrap="square" tIns="53325">
              <a:noAutofit/>
            </a:bodyPr>
            <a:lstStyle/>
            <a:p>
              <a:pPr indent="0" lvl="0" marL="0" marR="0" rtl="0" algn="ctr">
                <a:lnSpc>
                  <a:spcPct val="100000"/>
                </a:lnSpc>
                <a:spcBef>
                  <a:spcPts val="0"/>
                </a:spcBef>
                <a:spcAft>
                  <a:spcPts val="0"/>
                </a:spcAft>
                <a:buClr>
                  <a:schemeClr val="lt1"/>
                </a:buClr>
                <a:buSzPts val="1400"/>
                <a:buFont typeface="Calibri"/>
                <a:buNone/>
              </a:pPr>
              <a:r>
                <a:rPr lang="en-AU" sz="1400" cap="none">
                  <a:solidFill>
                    <a:schemeClr val="lt1"/>
                  </a:solidFill>
                  <a:latin typeface="Calibri"/>
                  <a:ea typeface="Calibri"/>
                  <a:cs typeface="Calibri"/>
                  <a:sym typeface="Calibri"/>
                </a:rPr>
                <a:t>Explore innovative models of care delivery specifically tailored to meet the unique needs of First Nations people.</a:t>
              </a:r>
              <a:endParaRPr/>
            </a:p>
          </p:txBody>
        </p:sp>
        <p:sp>
          <p:nvSpPr>
            <p:cNvPr id="171" name="Google Shape;171;p9"/>
            <p:cNvSpPr/>
            <p:nvPr/>
          </p:nvSpPr>
          <p:spPr>
            <a:xfrm>
              <a:off x="1957093" y="3044898"/>
              <a:ext cx="2173074" cy="1303844"/>
            </a:xfrm>
            <a:prstGeom prst="rect">
              <a:avLst/>
            </a:prstGeom>
            <a:gradFill>
              <a:gsLst>
                <a:gs pos="0">
                  <a:srgbClr val="F08B54"/>
                </a:gs>
                <a:gs pos="50000">
                  <a:srgbClr val="F67A26"/>
                </a:gs>
                <a:gs pos="100000">
                  <a:srgbClr val="E36A1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9"/>
            <p:cNvSpPr txBox="1"/>
            <p:nvPr/>
          </p:nvSpPr>
          <p:spPr>
            <a:xfrm>
              <a:off x="1957093" y="3044898"/>
              <a:ext cx="2173074" cy="1303844"/>
            </a:xfrm>
            <a:prstGeom prst="rect">
              <a:avLst/>
            </a:prstGeom>
            <a:noFill/>
            <a:ln>
              <a:noFill/>
            </a:ln>
          </p:spPr>
          <p:txBody>
            <a:bodyPr anchorCtr="0" anchor="ctr" bIns="53325" lIns="53325" spcFirstLastPara="1" rIns="53325" wrap="square" tIns="53325">
              <a:noAutofit/>
            </a:bodyPr>
            <a:lstStyle/>
            <a:p>
              <a:pPr indent="0" lvl="0" marL="0" marR="0" rtl="0" algn="ctr">
                <a:lnSpc>
                  <a:spcPct val="100000"/>
                </a:lnSpc>
                <a:spcBef>
                  <a:spcPts val="0"/>
                </a:spcBef>
                <a:spcAft>
                  <a:spcPts val="0"/>
                </a:spcAft>
                <a:buClr>
                  <a:schemeClr val="lt1"/>
                </a:buClr>
                <a:buSzPts val="1400"/>
                <a:buFont typeface="Calibri"/>
                <a:buNone/>
              </a:pPr>
              <a:r>
                <a:rPr lang="en-AU" sz="1400" cap="none">
                  <a:solidFill>
                    <a:schemeClr val="lt1"/>
                  </a:solidFill>
                  <a:latin typeface="Calibri"/>
                  <a:ea typeface="Calibri"/>
                  <a:cs typeface="Calibri"/>
                  <a:sym typeface="Calibri"/>
                </a:rPr>
                <a:t>Review D/C processes to enhance collaboration with community services. </a:t>
              </a:r>
              <a:endParaRPr/>
            </a:p>
          </p:txBody>
        </p:sp>
        <p:sp>
          <p:nvSpPr>
            <p:cNvPr id="173" name="Google Shape;173;p9"/>
            <p:cNvSpPr/>
            <p:nvPr/>
          </p:nvSpPr>
          <p:spPr>
            <a:xfrm>
              <a:off x="4347475" y="3044898"/>
              <a:ext cx="2173074" cy="1303844"/>
            </a:xfrm>
            <a:prstGeom prst="rect">
              <a:avLst/>
            </a:prstGeom>
            <a:gradFill>
              <a:gsLst>
                <a:gs pos="0">
                  <a:srgbClr val="F08B54"/>
                </a:gs>
                <a:gs pos="50000">
                  <a:srgbClr val="F67A26"/>
                </a:gs>
                <a:gs pos="100000">
                  <a:srgbClr val="E36A1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9"/>
            <p:cNvSpPr txBox="1"/>
            <p:nvPr/>
          </p:nvSpPr>
          <p:spPr>
            <a:xfrm>
              <a:off x="4347475" y="3044898"/>
              <a:ext cx="2173074" cy="1303844"/>
            </a:xfrm>
            <a:prstGeom prst="rect">
              <a:avLst/>
            </a:prstGeom>
            <a:noFill/>
            <a:ln>
              <a:noFill/>
            </a:ln>
          </p:spPr>
          <p:txBody>
            <a:bodyPr anchorCtr="0" anchor="ctr" bIns="53325" lIns="53325" spcFirstLastPara="1" rIns="53325" wrap="square" tIns="53325">
              <a:noAutofit/>
            </a:bodyPr>
            <a:lstStyle/>
            <a:p>
              <a:pPr indent="0" lvl="0" marL="0" marR="0" rtl="0" algn="ctr">
                <a:lnSpc>
                  <a:spcPct val="100000"/>
                </a:lnSpc>
                <a:spcBef>
                  <a:spcPts val="0"/>
                </a:spcBef>
                <a:spcAft>
                  <a:spcPts val="0"/>
                </a:spcAft>
                <a:buClr>
                  <a:schemeClr val="lt1"/>
                </a:buClr>
                <a:buSzPts val="1400"/>
                <a:buFont typeface="Calibri"/>
                <a:buNone/>
              </a:pPr>
              <a:r>
                <a:rPr lang="en-AU" sz="1400" cap="none">
                  <a:solidFill>
                    <a:schemeClr val="lt1"/>
                  </a:solidFill>
                  <a:latin typeface="Calibri"/>
                  <a:ea typeface="Calibri"/>
                  <a:cs typeface="Calibri"/>
                  <a:sym typeface="Calibri"/>
                </a:rPr>
                <a:t>Enhance referral processes to IHLOS, including for consumers presenting to ED. </a:t>
              </a:r>
              <a:endParaRPr sz="1400" cap="none">
                <a:solidFill>
                  <a:schemeClr val="lt1"/>
                </a:solidFill>
                <a:latin typeface="Calibri"/>
                <a:ea typeface="Calibri"/>
                <a:cs typeface="Calibri"/>
                <a:sym typeface="Calibri"/>
              </a:endParaRPr>
            </a:p>
          </p:txBody>
        </p:sp>
        <p:sp>
          <p:nvSpPr>
            <p:cNvPr id="175" name="Google Shape;175;p9"/>
            <p:cNvSpPr/>
            <p:nvPr/>
          </p:nvSpPr>
          <p:spPr>
            <a:xfrm>
              <a:off x="6737857" y="3044898"/>
              <a:ext cx="2173074" cy="1303844"/>
            </a:xfrm>
            <a:prstGeom prst="rect">
              <a:avLst/>
            </a:prstGeom>
            <a:gradFill>
              <a:gsLst>
                <a:gs pos="0">
                  <a:srgbClr val="F08B54"/>
                </a:gs>
                <a:gs pos="50000">
                  <a:srgbClr val="F67A26"/>
                </a:gs>
                <a:gs pos="100000">
                  <a:srgbClr val="E36A1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9"/>
            <p:cNvSpPr txBox="1"/>
            <p:nvPr/>
          </p:nvSpPr>
          <p:spPr>
            <a:xfrm>
              <a:off x="6737857" y="3044898"/>
              <a:ext cx="2173074" cy="1303844"/>
            </a:xfrm>
            <a:prstGeom prst="rect">
              <a:avLst/>
            </a:prstGeom>
            <a:noFill/>
            <a:ln>
              <a:noFill/>
            </a:ln>
          </p:spPr>
          <p:txBody>
            <a:bodyPr anchorCtr="0" anchor="ctr" bIns="53325" lIns="53325" spcFirstLastPara="1" rIns="53325" wrap="square" tIns="53325">
              <a:noAutofit/>
            </a:bodyPr>
            <a:lstStyle/>
            <a:p>
              <a:pPr indent="0" lvl="0" marL="0" marR="0" rtl="0" algn="ctr">
                <a:lnSpc>
                  <a:spcPct val="100000"/>
                </a:lnSpc>
                <a:spcBef>
                  <a:spcPts val="0"/>
                </a:spcBef>
                <a:spcAft>
                  <a:spcPts val="0"/>
                </a:spcAft>
                <a:buClr>
                  <a:schemeClr val="lt1"/>
                </a:buClr>
                <a:buSzPts val="1400"/>
                <a:buFont typeface="Calibri"/>
                <a:buNone/>
              </a:pPr>
              <a:r>
                <a:rPr lang="en-AU" sz="1400" cap="none">
                  <a:solidFill>
                    <a:schemeClr val="lt1"/>
                  </a:solidFill>
                  <a:latin typeface="Calibri"/>
                  <a:ea typeface="Calibri"/>
                  <a:cs typeface="Calibri"/>
                  <a:sym typeface="Calibri"/>
                </a:rPr>
                <a:t>Review partnership with Kalwun to expand collaboration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2024-11-25T22:04:34Z</dcterms:created>
  <dc:creator>Malcolm McCann</dc:creator>
</cp:coreProperties>
</file>