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Lst>
  <p:notesMasterIdLst>
    <p:notesMasterId r:id="rId27"/>
  </p:notesMasterIdLst>
  <p:sldIdLst>
    <p:sldId id="270" r:id="rId5"/>
    <p:sldId id="261" r:id="rId6"/>
    <p:sldId id="278" r:id="rId7"/>
    <p:sldId id="284" r:id="rId8"/>
    <p:sldId id="281" r:id="rId9"/>
    <p:sldId id="274" r:id="rId10"/>
    <p:sldId id="280" r:id="rId11"/>
    <p:sldId id="262" r:id="rId12"/>
    <p:sldId id="275" r:id="rId13"/>
    <p:sldId id="276" r:id="rId14"/>
    <p:sldId id="279" r:id="rId15"/>
    <p:sldId id="271" r:id="rId16"/>
    <p:sldId id="264" r:id="rId17"/>
    <p:sldId id="265" r:id="rId18"/>
    <p:sldId id="267" r:id="rId19"/>
    <p:sldId id="282" r:id="rId20"/>
    <p:sldId id="288" r:id="rId21"/>
    <p:sldId id="286" r:id="rId22"/>
    <p:sldId id="285" r:id="rId23"/>
    <p:sldId id="268" r:id="rId24"/>
    <p:sldId id="287" r:id="rId25"/>
    <p:sldId id="283"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C426A"/>
    <a:srgbClr val="97D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73140" autoAdjust="0"/>
  </p:normalViewPr>
  <p:slideViewPr>
    <p:cSldViewPr snapToGrid="0">
      <p:cViewPr varScale="1">
        <p:scale>
          <a:sx n="101" d="100"/>
          <a:sy n="101" d="100"/>
        </p:scale>
        <p:origin x="120" y="372"/>
      </p:cViewPr>
      <p:guideLst/>
    </p:cSldViewPr>
  </p:slideViewPr>
  <p:notesTextViewPr>
    <p:cViewPr>
      <p:scale>
        <a:sx n="1" d="1"/>
        <a:sy n="1" d="1"/>
      </p:scale>
      <p:origin x="0" y="0"/>
    </p:cViewPr>
  </p:notesTextViewPr>
  <p:sorterViewPr>
    <p:cViewPr>
      <p:scale>
        <a:sx n="169" d="100"/>
        <a:sy n="169" d="100"/>
      </p:scale>
      <p:origin x="0" y="-1356"/>
    </p:cViewPr>
  </p:sorter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EEF9C7-8863-4F92-9F7C-C086B6B400C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7FB343E-167E-4160-805B-7C25B41A2C18}">
      <dgm:prSet phldrT="[Text]"/>
      <dgm:spPr/>
      <dgm:t>
        <a:bodyPr/>
        <a:lstStyle/>
        <a:p>
          <a:r>
            <a:rPr lang="en-US" dirty="0"/>
            <a:t>Acute Adult Inpatient Unit – 2 West</a:t>
          </a:r>
        </a:p>
        <a:p>
          <a:r>
            <a:rPr lang="en-US" dirty="0"/>
            <a:t>29 Bed Unit</a:t>
          </a:r>
        </a:p>
      </dgm:t>
    </dgm:pt>
    <dgm:pt modelId="{CAB840F3-D579-4EBB-B8BB-8A0CA7EE34CF}" type="parTrans" cxnId="{E4ADC28D-4545-4EFE-BCFF-2909626EFF86}">
      <dgm:prSet/>
      <dgm:spPr/>
      <dgm:t>
        <a:bodyPr/>
        <a:lstStyle/>
        <a:p>
          <a:endParaRPr lang="en-US"/>
        </a:p>
      </dgm:t>
    </dgm:pt>
    <dgm:pt modelId="{1225ADBC-42CE-49BB-8094-754C704D4A32}" type="sibTrans" cxnId="{E4ADC28D-4545-4EFE-BCFF-2909626EFF86}">
      <dgm:prSet/>
      <dgm:spPr/>
      <dgm:t>
        <a:bodyPr/>
        <a:lstStyle/>
        <a:p>
          <a:endParaRPr lang="en-US"/>
        </a:p>
      </dgm:t>
    </dgm:pt>
    <dgm:pt modelId="{A853E6DB-2D80-40C6-B0D5-7F3256CB2AB3}">
      <dgm:prSet phldrT="[Text]"/>
      <dgm:spPr/>
      <dgm:t>
        <a:bodyPr/>
        <a:lstStyle/>
        <a:p>
          <a:r>
            <a:rPr lang="en-US" dirty="0"/>
            <a:t>Acute Aged Inpatient Unit – 1 West</a:t>
          </a:r>
        </a:p>
        <a:p>
          <a:r>
            <a:rPr lang="en-US" dirty="0"/>
            <a:t>15 Bed Unit</a:t>
          </a:r>
        </a:p>
      </dgm:t>
    </dgm:pt>
    <dgm:pt modelId="{BE09701F-583C-4692-B19E-A2F2CB2A3312}" type="parTrans" cxnId="{0AC6586D-315E-4421-92F9-DF31DFC56BF2}">
      <dgm:prSet/>
      <dgm:spPr/>
      <dgm:t>
        <a:bodyPr/>
        <a:lstStyle/>
        <a:p>
          <a:endParaRPr lang="en-US"/>
        </a:p>
      </dgm:t>
    </dgm:pt>
    <dgm:pt modelId="{B779FDF1-5661-4014-BF24-C0B86FB22488}" type="sibTrans" cxnId="{0AC6586D-315E-4421-92F9-DF31DFC56BF2}">
      <dgm:prSet/>
      <dgm:spPr/>
      <dgm:t>
        <a:bodyPr/>
        <a:lstStyle/>
        <a:p>
          <a:endParaRPr lang="en-US"/>
        </a:p>
      </dgm:t>
    </dgm:pt>
    <dgm:pt modelId="{1CFE1888-1927-4BCB-A0D9-590925D1B69B}">
      <dgm:prSet phldrT="[Text]"/>
      <dgm:spPr/>
      <dgm:t>
        <a:bodyPr/>
        <a:lstStyle/>
        <a:p>
          <a:r>
            <a:rPr lang="en-US" dirty="0"/>
            <a:t>Psychiatric Assessment and Planning Unit – PAPU</a:t>
          </a:r>
        </a:p>
        <a:p>
          <a:r>
            <a:rPr lang="en-US" dirty="0"/>
            <a:t>6 Bed Unit</a:t>
          </a:r>
        </a:p>
      </dgm:t>
    </dgm:pt>
    <dgm:pt modelId="{79536955-ED8A-4E81-AD35-0285157F5538}" type="parTrans" cxnId="{DFEF48BB-5833-4609-AEB2-A857BD19CA5C}">
      <dgm:prSet/>
      <dgm:spPr/>
      <dgm:t>
        <a:bodyPr/>
        <a:lstStyle/>
        <a:p>
          <a:endParaRPr lang="en-US"/>
        </a:p>
      </dgm:t>
    </dgm:pt>
    <dgm:pt modelId="{7F89B59A-0D8E-48EA-8D71-4635ECB7AF8A}" type="sibTrans" cxnId="{DFEF48BB-5833-4609-AEB2-A857BD19CA5C}">
      <dgm:prSet/>
      <dgm:spPr/>
      <dgm:t>
        <a:bodyPr/>
        <a:lstStyle/>
        <a:p>
          <a:endParaRPr lang="en-US"/>
        </a:p>
      </dgm:t>
    </dgm:pt>
    <dgm:pt modelId="{595BE74D-9735-4E6E-BE43-0DCC7CEE70A9}" type="pres">
      <dgm:prSet presAssocID="{FCEEF9C7-8863-4F92-9F7C-C086B6B400C0}" presName="diagram" presStyleCnt="0">
        <dgm:presLayoutVars>
          <dgm:dir/>
          <dgm:resizeHandles val="exact"/>
        </dgm:presLayoutVars>
      </dgm:prSet>
      <dgm:spPr/>
    </dgm:pt>
    <dgm:pt modelId="{E821158A-A7DE-4860-8C05-F10DAC5830DE}" type="pres">
      <dgm:prSet presAssocID="{37FB343E-167E-4160-805B-7C25B41A2C18}" presName="node" presStyleLbl="node1" presStyleIdx="0" presStyleCnt="3">
        <dgm:presLayoutVars>
          <dgm:bulletEnabled val="1"/>
        </dgm:presLayoutVars>
      </dgm:prSet>
      <dgm:spPr/>
    </dgm:pt>
    <dgm:pt modelId="{B6901E40-EE9A-47D2-8930-32ADEE34C007}" type="pres">
      <dgm:prSet presAssocID="{1225ADBC-42CE-49BB-8094-754C704D4A32}" presName="sibTrans" presStyleCnt="0"/>
      <dgm:spPr/>
    </dgm:pt>
    <dgm:pt modelId="{F7ED885E-0D04-4C4F-8F65-A50E338CAC1F}" type="pres">
      <dgm:prSet presAssocID="{A853E6DB-2D80-40C6-B0D5-7F3256CB2AB3}" presName="node" presStyleLbl="node1" presStyleIdx="1" presStyleCnt="3">
        <dgm:presLayoutVars>
          <dgm:bulletEnabled val="1"/>
        </dgm:presLayoutVars>
      </dgm:prSet>
      <dgm:spPr/>
    </dgm:pt>
    <dgm:pt modelId="{4249F8E0-182D-4933-9E0F-17F0F91F10A8}" type="pres">
      <dgm:prSet presAssocID="{B779FDF1-5661-4014-BF24-C0B86FB22488}" presName="sibTrans" presStyleCnt="0"/>
      <dgm:spPr/>
    </dgm:pt>
    <dgm:pt modelId="{255B17EC-3D7C-497A-AADA-F7788D14E9F7}" type="pres">
      <dgm:prSet presAssocID="{1CFE1888-1927-4BCB-A0D9-590925D1B69B}" presName="node" presStyleLbl="node1" presStyleIdx="2" presStyleCnt="3">
        <dgm:presLayoutVars>
          <dgm:bulletEnabled val="1"/>
        </dgm:presLayoutVars>
      </dgm:prSet>
      <dgm:spPr/>
    </dgm:pt>
  </dgm:ptLst>
  <dgm:cxnLst>
    <dgm:cxn modelId="{84812162-2FE8-4B05-A6A9-DD85B996A56E}" type="presOf" srcId="{A853E6DB-2D80-40C6-B0D5-7F3256CB2AB3}" destId="{F7ED885E-0D04-4C4F-8F65-A50E338CAC1F}" srcOrd="0" destOrd="0" presId="urn:microsoft.com/office/officeart/2005/8/layout/default"/>
    <dgm:cxn modelId="{A0B4884C-DA66-4B9E-AFA3-F2AC7B9F2C41}" type="presOf" srcId="{1CFE1888-1927-4BCB-A0D9-590925D1B69B}" destId="{255B17EC-3D7C-497A-AADA-F7788D14E9F7}" srcOrd="0" destOrd="0" presId="urn:microsoft.com/office/officeart/2005/8/layout/default"/>
    <dgm:cxn modelId="{0AC6586D-315E-4421-92F9-DF31DFC56BF2}" srcId="{FCEEF9C7-8863-4F92-9F7C-C086B6B400C0}" destId="{A853E6DB-2D80-40C6-B0D5-7F3256CB2AB3}" srcOrd="1" destOrd="0" parTransId="{BE09701F-583C-4692-B19E-A2F2CB2A3312}" sibTransId="{B779FDF1-5661-4014-BF24-C0B86FB22488}"/>
    <dgm:cxn modelId="{7567BF8B-CB08-4693-A752-DEB90BBC84D6}" type="presOf" srcId="{37FB343E-167E-4160-805B-7C25B41A2C18}" destId="{E821158A-A7DE-4860-8C05-F10DAC5830DE}" srcOrd="0" destOrd="0" presId="urn:microsoft.com/office/officeart/2005/8/layout/default"/>
    <dgm:cxn modelId="{E4ADC28D-4545-4EFE-BCFF-2909626EFF86}" srcId="{FCEEF9C7-8863-4F92-9F7C-C086B6B400C0}" destId="{37FB343E-167E-4160-805B-7C25B41A2C18}" srcOrd="0" destOrd="0" parTransId="{CAB840F3-D579-4EBB-B8BB-8A0CA7EE34CF}" sibTransId="{1225ADBC-42CE-49BB-8094-754C704D4A32}"/>
    <dgm:cxn modelId="{C1F0DBAB-041B-4D5A-8575-86034E43109D}" type="presOf" srcId="{FCEEF9C7-8863-4F92-9F7C-C086B6B400C0}" destId="{595BE74D-9735-4E6E-BE43-0DCC7CEE70A9}" srcOrd="0" destOrd="0" presId="urn:microsoft.com/office/officeart/2005/8/layout/default"/>
    <dgm:cxn modelId="{DFEF48BB-5833-4609-AEB2-A857BD19CA5C}" srcId="{FCEEF9C7-8863-4F92-9F7C-C086B6B400C0}" destId="{1CFE1888-1927-4BCB-A0D9-590925D1B69B}" srcOrd="2" destOrd="0" parTransId="{79536955-ED8A-4E81-AD35-0285157F5538}" sibTransId="{7F89B59A-0D8E-48EA-8D71-4635ECB7AF8A}"/>
    <dgm:cxn modelId="{DAA7DC87-F302-4D26-B275-3927F2F0C4F3}" type="presParOf" srcId="{595BE74D-9735-4E6E-BE43-0DCC7CEE70A9}" destId="{E821158A-A7DE-4860-8C05-F10DAC5830DE}" srcOrd="0" destOrd="0" presId="urn:microsoft.com/office/officeart/2005/8/layout/default"/>
    <dgm:cxn modelId="{ACF3D062-2592-4075-BCEB-F27079FBFEA4}" type="presParOf" srcId="{595BE74D-9735-4E6E-BE43-0DCC7CEE70A9}" destId="{B6901E40-EE9A-47D2-8930-32ADEE34C007}" srcOrd="1" destOrd="0" presId="urn:microsoft.com/office/officeart/2005/8/layout/default"/>
    <dgm:cxn modelId="{6044D297-EBFC-4D21-B787-CE478264E053}" type="presParOf" srcId="{595BE74D-9735-4E6E-BE43-0DCC7CEE70A9}" destId="{F7ED885E-0D04-4C4F-8F65-A50E338CAC1F}" srcOrd="2" destOrd="0" presId="urn:microsoft.com/office/officeart/2005/8/layout/default"/>
    <dgm:cxn modelId="{9D9AA8A1-36B5-40E3-85AB-EEBFB43DAC18}" type="presParOf" srcId="{595BE74D-9735-4E6E-BE43-0DCC7CEE70A9}" destId="{4249F8E0-182D-4933-9E0F-17F0F91F10A8}" srcOrd="3" destOrd="0" presId="urn:microsoft.com/office/officeart/2005/8/layout/default"/>
    <dgm:cxn modelId="{0BEFD005-3C1D-4AFE-AD62-40CF008B5F3A}" type="presParOf" srcId="{595BE74D-9735-4E6E-BE43-0DCC7CEE70A9}" destId="{255B17EC-3D7C-497A-AADA-F7788D14E9F7}"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21158A-A7DE-4860-8C05-F10DAC5830DE}">
      <dsp:nvSpPr>
        <dsp:cNvPr id="0" name=""/>
        <dsp:cNvSpPr/>
      </dsp:nvSpPr>
      <dsp:spPr>
        <a:xfrm>
          <a:off x="744" y="145603"/>
          <a:ext cx="2902148" cy="17412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Acute Adult Inpatient Unit – 2 West</a:t>
          </a:r>
        </a:p>
        <a:p>
          <a:pPr marL="0" lvl="0" indent="0" algn="ctr" defTabSz="1066800">
            <a:lnSpc>
              <a:spcPct val="90000"/>
            </a:lnSpc>
            <a:spcBef>
              <a:spcPct val="0"/>
            </a:spcBef>
            <a:spcAft>
              <a:spcPct val="35000"/>
            </a:spcAft>
            <a:buNone/>
          </a:pPr>
          <a:r>
            <a:rPr lang="en-US" sz="2400" kern="1200" dirty="0"/>
            <a:t>29 Bed Unit</a:t>
          </a:r>
        </a:p>
      </dsp:txBody>
      <dsp:txXfrm>
        <a:off x="744" y="145603"/>
        <a:ext cx="2902148" cy="1741289"/>
      </dsp:txXfrm>
    </dsp:sp>
    <dsp:sp modelId="{F7ED885E-0D04-4C4F-8F65-A50E338CAC1F}">
      <dsp:nvSpPr>
        <dsp:cNvPr id="0" name=""/>
        <dsp:cNvSpPr/>
      </dsp:nvSpPr>
      <dsp:spPr>
        <a:xfrm>
          <a:off x="3193107" y="145603"/>
          <a:ext cx="2902148" cy="17412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Acute Aged Inpatient Unit – 1 West</a:t>
          </a:r>
        </a:p>
        <a:p>
          <a:pPr marL="0" lvl="0" indent="0" algn="ctr" defTabSz="1066800">
            <a:lnSpc>
              <a:spcPct val="90000"/>
            </a:lnSpc>
            <a:spcBef>
              <a:spcPct val="0"/>
            </a:spcBef>
            <a:spcAft>
              <a:spcPct val="35000"/>
            </a:spcAft>
            <a:buNone/>
          </a:pPr>
          <a:r>
            <a:rPr lang="en-US" sz="2400" kern="1200" dirty="0"/>
            <a:t>15 Bed Unit</a:t>
          </a:r>
        </a:p>
      </dsp:txBody>
      <dsp:txXfrm>
        <a:off x="3193107" y="145603"/>
        <a:ext cx="2902148" cy="1741289"/>
      </dsp:txXfrm>
    </dsp:sp>
    <dsp:sp modelId="{255B17EC-3D7C-497A-AADA-F7788D14E9F7}">
      <dsp:nvSpPr>
        <dsp:cNvPr id="0" name=""/>
        <dsp:cNvSpPr/>
      </dsp:nvSpPr>
      <dsp:spPr>
        <a:xfrm>
          <a:off x="1596925" y="2177107"/>
          <a:ext cx="2902148" cy="17412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Psychiatric Assessment and Planning Unit – PAPU</a:t>
          </a:r>
        </a:p>
        <a:p>
          <a:pPr marL="0" lvl="0" indent="0" algn="ctr" defTabSz="1066800">
            <a:lnSpc>
              <a:spcPct val="90000"/>
            </a:lnSpc>
            <a:spcBef>
              <a:spcPct val="0"/>
            </a:spcBef>
            <a:spcAft>
              <a:spcPct val="35000"/>
            </a:spcAft>
            <a:buNone/>
          </a:pPr>
          <a:r>
            <a:rPr lang="en-US" sz="2400" kern="1200" dirty="0"/>
            <a:t>6 Bed Unit</a:t>
          </a:r>
        </a:p>
      </dsp:txBody>
      <dsp:txXfrm>
        <a:off x="1596925" y="2177107"/>
        <a:ext cx="2902148" cy="174128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EE17D1-1556-4BF8-B7E4-81C5EBABC1D8}" type="datetimeFigureOut">
              <a:rPr lang="en-AU" smtClean="0"/>
              <a:t>27/11/2024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5E0C7F-28EA-4DDA-AB4E-0FE39994A97B}" type="slidenum">
              <a:rPr lang="en-AU" smtClean="0"/>
              <a:t>‹#›</a:t>
            </a:fld>
            <a:endParaRPr lang="en-AU"/>
          </a:p>
        </p:txBody>
      </p:sp>
    </p:spTree>
    <p:extLst>
      <p:ext uri="{BB962C8B-B14F-4D97-AF65-F5344CB8AC3E}">
        <p14:creationId xmlns:p14="http://schemas.microsoft.com/office/powerpoint/2010/main" val="1656477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err="1"/>
              <a:t>Jaine</a:t>
            </a:r>
            <a:endParaRPr lang="en-AU" dirty="0"/>
          </a:p>
        </p:txBody>
      </p:sp>
      <p:sp>
        <p:nvSpPr>
          <p:cNvPr id="4" name="Slide Number Placeholder 3"/>
          <p:cNvSpPr>
            <a:spLocks noGrp="1"/>
          </p:cNvSpPr>
          <p:nvPr>
            <p:ph type="sldNum" sz="quarter" idx="10"/>
          </p:nvPr>
        </p:nvSpPr>
        <p:spPr/>
        <p:txBody>
          <a:bodyPr/>
          <a:lstStyle/>
          <a:p>
            <a:fld id="{53B921C5-9A6F-4ED1-B77F-FF140A06126E}" type="slidenum">
              <a:rPr lang="en-AU" smtClean="0"/>
              <a:t>1</a:t>
            </a:fld>
            <a:endParaRPr lang="en-AU" dirty="0"/>
          </a:p>
        </p:txBody>
      </p:sp>
    </p:spTree>
    <p:extLst>
      <p:ext uri="{BB962C8B-B14F-4D97-AF65-F5344CB8AC3E}">
        <p14:creationId xmlns:p14="http://schemas.microsoft.com/office/powerpoint/2010/main" val="40648631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Leadership needs to reinforce positive change, and support people and the broader system to sustain change.</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Leadership is the first core strategy, because without leadership the others do not occur.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a:t>
            </a:r>
            <a:r>
              <a:rPr lang="en-US" sz="1200" kern="1200" baseline="0" dirty="0">
                <a:solidFill>
                  <a:schemeClr val="tx1"/>
                </a:solidFill>
                <a:effectLst/>
                <a:latin typeface="+mn-lt"/>
                <a:ea typeface="+mn-ea"/>
                <a:cs typeface="+mn-cs"/>
              </a:rPr>
              <a:t> Mental Health Intensive Care Framework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Reflective practices</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Clinical supervision </a:t>
            </a:r>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955E0C7F-28EA-4DDA-AB4E-0FE39994A97B}" type="slidenum">
              <a:rPr lang="en-AU" smtClean="0"/>
              <a:t>13</a:t>
            </a:fld>
            <a:endParaRPr lang="en-AU"/>
          </a:p>
        </p:txBody>
      </p:sp>
    </p:spTree>
    <p:extLst>
      <p:ext uri="{BB962C8B-B14F-4D97-AF65-F5344CB8AC3E}">
        <p14:creationId xmlns:p14="http://schemas.microsoft.com/office/powerpoint/2010/main" val="285229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Team – Across the whole leadership group, multidisciplinary, with multiple levels. Leadership is not an individual, but a key leader may inspire the leadership group.  Shared vision across senior leadership team.</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Formal Leadership structures – Ops manager/Clinical Director; program managers, NUM, ANUMs, discipline specific leaders, unit consultants, CNC, Lived experience leaders. </a:t>
            </a:r>
          </a:p>
          <a:p>
            <a:r>
              <a:rPr lang="en-AU" sz="1200" kern="1200" dirty="0">
                <a:solidFill>
                  <a:schemeClr val="tx1"/>
                </a:solidFill>
                <a:effectLst/>
                <a:latin typeface="+mn-lt"/>
                <a:ea typeface="+mn-ea"/>
                <a:cs typeface="+mn-cs"/>
              </a:rPr>
              <a:t>Informal leaders, key advocates for reducing restrictions. </a:t>
            </a:r>
          </a:p>
          <a:p>
            <a:endParaRPr lang="en-AU" dirty="0"/>
          </a:p>
        </p:txBody>
      </p:sp>
      <p:sp>
        <p:nvSpPr>
          <p:cNvPr id="4" name="Slide Number Placeholder 3"/>
          <p:cNvSpPr>
            <a:spLocks noGrp="1"/>
          </p:cNvSpPr>
          <p:nvPr>
            <p:ph type="sldNum" sz="quarter" idx="10"/>
          </p:nvPr>
        </p:nvSpPr>
        <p:spPr/>
        <p:txBody>
          <a:bodyPr/>
          <a:lstStyle/>
          <a:p>
            <a:fld id="{955E0C7F-28EA-4DDA-AB4E-0FE39994A97B}" type="slidenum">
              <a:rPr lang="en-AU" smtClean="0"/>
              <a:t>14</a:t>
            </a:fld>
            <a:endParaRPr lang="en-AU"/>
          </a:p>
        </p:txBody>
      </p:sp>
    </p:spTree>
    <p:extLst>
      <p:ext uri="{BB962C8B-B14F-4D97-AF65-F5344CB8AC3E}">
        <p14:creationId xmlns:p14="http://schemas.microsoft.com/office/powerpoint/2010/main" val="151975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Leadership for Culture – sees seclusion as a last resort, which is potentially very traumatic. Each episode of seclusion is viewed as an opportunity to explore and recognise what could be done differently in future to avoid similar episodes of seclusion. It is not “what did we do wrong”. It is an opportunity to think outside the box, and find the next improvement in our processes.</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Leadership - helps utilise the data to create a narrative that drives a positive culture of working with people, and minimising restrictive interventions. Data demonstrates that reducing seclusion does not increase assaults on staff. A significant number of assaults occur at the times of utilising restrictive interventions.</a:t>
            </a:r>
          </a:p>
          <a:p>
            <a:endParaRPr lang="en-AU" dirty="0"/>
          </a:p>
        </p:txBody>
      </p:sp>
      <p:sp>
        <p:nvSpPr>
          <p:cNvPr id="4" name="Slide Number Placeholder 3"/>
          <p:cNvSpPr>
            <a:spLocks noGrp="1"/>
          </p:cNvSpPr>
          <p:nvPr>
            <p:ph type="sldNum" sz="quarter" idx="10"/>
          </p:nvPr>
        </p:nvSpPr>
        <p:spPr/>
        <p:txBody>
          <a:bodyPr/>
          <a:lstStyle/>
          <a:p>
            <a:fld id="{955E0C7F-28EA-4DDA-AB4E-0FE39994A97B}" type="slidenum">
              <a:rPr lang="en-AU" smtClean="0"/>
              <a:t>15</a:t>
            </a:fld>
            <a:endParaRPr lang="en-AU"/>
          </a:p>
        </p:txBody>
      </p:sp>
    </p:spTree>
    <p:extLst>
      <p:ext uri="{BB962C8B-B14F-4D97-AF65-F5344CB8AC3E}">
        <p14:creationId xmlns:p14="http://schemas.microsoft.com/office/powerpoint/2010/main" val="7969491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Leadership for Culture – sees seclusion as a last resort, which is potentially very traumatic. Each episode of seclusion is viewed as an opportunity to explore and recognise what could be done differently in future to avoid similar episodes of seclusion. It is not “what did we do wrong”. It is an opportunity to think outside the box, and find the next improvement in our processes.</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Leadership - helps utilise the data to create a narrative that drives a positive culture of working with people, and minimising restrictive interventions. Data demonstrates that reducing seclusion does not increase assaults on staff. A significant number of assaults occur at the times of utilising restrictive interventions.</a:t>
            </a:r>
          </a:p>
          <a:p>
            <a:endParaRPr lang="en-AU" dirty="0"/>
          </a:p>
        </p:txBody>
      </p:sp>
      <p:sp>
        <p:nvSpPr>
          <p:cNvPr id="4" name="Slide Number Placeholder 3"/>
          <p:cNvSpPr>
            <a:spLocks noGrp="1"/>
          </p:cNvSpPr>
          <p:nvPr>
            <p:ph type="sldNum" sz="quarter" idx="10"/>
          </p:nvPr>
        </p:nvSpPr>
        <p:spPr/>
        <p:txBody>
          <a:bodyPr/>
          <a:lstStyle/>
          <a:p>
            <a:fld id="{955E0C7F-28EA-4DDA-AB4E-0FE39994A97B}" type="slidenum">
              <a:rPr lang="en-AU" smtClean="0"/>
              <a:t>16</a:t>
            </a:fld>
            <a:endParaRPr lang="en-AU"/>
          </a:p>
        </p:txBody>
      </p:sp>
    </p:spTree>
    <p:extLst>
      <p:ext uri="{BB962C8B-B14F-4D97-AF65-F5344CB8AC3E}">
        <p14:creationId xmlns:p14="http://schemas.microsoft.com/office/powerpoint/2010/main" val="1394421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Leadership for Culture – sees seclusion as a last resort, which is potentially very traumatic. Each episode of seclusion is viewed as an opportunity to explore and recognise what could be done differently in future to avoid similar episodes of seclusion. It is not “what did we do wrong”. It is an opportunity to think outside the box, and find the next improvement in our processes.</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Leadership - helps utilise the data to create a narrative that drives a positive culture of working with people, and minimising restrictive interventions. Data demonstrates that reducing seclusion does not increase assaults on staff. A significant number of assaults occur at the times of utilising restrictive interventions.</a:t>
            </a:r>
          </a:p>
          <a:p>
            <a:endParaRPr lang="en-AU" dirty="0"/>
          </a:p>
        </p:txBody>
      </p:sp>
      <p:sp>
        <p:nvSpPr>
          <p:cNvPr id="4" name="Slide Number Placeholder 3"/>
          <p:cNvSpPr>
            <a:spLocks noGrp="1"/>
          </p:cNvSpPr>
          <p:nvPr>
            <p:ph type="sldNum" sz="quarter" idx="10"/>
          </p:nvPr>
        </p:nvSpPr>
        <p:spPr/>
        <p:txBody>
          <a:bodyPr/>
          <a:lstStyle/>
          <a:p>
            <a:fld id="{955E0C7F-28EA-4DDA-AB4E-0FE39994A97B}" type="slidenum">
              <a:rPr lang="en-AU" smtClean="0"/>
              <a:t>17</a:t>
            </a:fld>
            <a:endParaRPr lang="en-AU"/>
          </a:p>
        </p:txBody>
      </p:sp>
    </p:spTree>
    <p:extLst>
      <p:ext uri="{BB962C8B-B14F-4D97-AF65-F5344CB8AC3E}">
        <p14:creationId xmlns:p14="http://schemas.microsoft.com/office/powerpoint/2010/main" val="629818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Leadership for Culture – sees seclusion as a last resort, which is potentially very traumatic. Each episode of seclusion is viewed as an opportunity to explore and recognise what could be done differently in future to avoid similar episodes of seclusion. It is not “what did we do wrong”. It is an opportunity to think outside the box, and find the next improvement in our processes.</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Leadership - helps utilise the data to create a narrative that drives a positive culture of working with people, and minimising restrictive interventions. Data demonstrates that reducing seclusion does not increase assaults on staff. A significant number of assaults occur at the times of utilising restrictive interventions.</a:t>
            </a:r>
          </a:p>
          <a:p>
            <a:endParaRPr lang="en-AU" dirty="0"/>
          </a:p>
        </p:txBody>
      </p:sp>
      <p:sp>
        <p:nvSpPr>
          <p:cNvPr id="4" name="Slide Number Placeholder 3"/>
          <p:cNvSpPr>
            <a:spLocks noGrp="1"/>
          </p:cNvSpPr>
          <p:nvPr>
            <p:ph type="sldNum" sz="quarter" idx="10"/>
          </p:nvPr>
        </p:nvSpPr>
        <p:spPr/>
        <p:txBody>
          <a:bodyPr/>
          <a:lstStyle/>
          <a:p>
            <a:fld id="{955E0C7F-28EA-4DDA-AB4E-0FE39994A97B}" type="slidenum">
              <a:rPr lang="en-AU" smtClean="0"/>
              <a:t>18</a:t>
            </a:fld>
            <a:endParaRPr lang="en-AU"/>
          </a:p>
        </p:txBody>
      </p:sp>
    </p:spTree>
    <p:extLst>
      <p:ext uri="{BB962C8B-B14F-4D97-AF65-F5344CB8AC3E}">
        <p14:creationId xmlns:p14="http://schemas.microsoft.com/office/powerpoint/2010/main" val="36650879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Leadership for Culture – sees seclusion as a last resort, which is potentially very traumatic. Each episode of seclusion is viewed as an opportunity to explore and recognise what could be done differently in future to avoid similar episodes of seclusion. It is not “what did we do wrong”. It is an opportunity to think outside the box, and find the next improvement in our processes.</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Leadership - helps utilise the data to create a narrative that drives a positive culture of working with people, and minimising restrictive interventions. Data demonstrates that reducing seclusion does not increase assaults on staff. A significant number of assaults occur at the times of utilising restrictive interventions.</a:t>
            </a:r>
          </a:p>
          <a:p>
            <a:endParaRPr lang="en-AU" dirty="0"/>
          </a:p>
        </p:txBody>
      </p:sp>
      <p:sp>
        <p:nvSpPr>
          <p:cNvPr id="4" name="Slide Number Placeholder 3"/>
          <p:cNvSpPr>
            <a:spLocks noGrp="1"/>
          </p:cNvSpPr>
          <p:nvPr>
            <p:ph type="sldNum" sz="quarter" idx="10"/>
          </p:nvPr>
        </p:nvSpPr>
        <p:spPr/>
        <p:txBody>
          <a:bodyPr/>
          <a:lstStyle/>
          <a:p>
            <a:fld id="{955E0C7F-28EA-4DDA-AB4E-0FE39994A97B}" type="slidenum">
              <a:rPr lang="en-AU" smtClean="0"/>
              <a:t>19</a:t>
            </a:fld>
            <a:endParaRPr lang="en-AU"/>
          </a:p>
        </p:txBody>
      </p:sp>
    </p:spTree>
    <p:extLst>
      <p:ext uri="{BB962C8B-B14F-4D97-AF65-F5344CB8AC3E}">
        <p14:creationId xmlns:p14="http://schemas.microsoft.com/office/powerpoint/2010/main" val="24176948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Whilst we wait for formal ethics approval and ability to talk with clients, I always make it a point to talk to clients as</a:t>
            </a:r>
            <a:r>
              <a:rPr lang="en-US" baseline="0" dirty="0"/>
              <a:t> they progress their recovery, asking how can we help, how can we do things better or differently, what they would like to see happen. Improving on small things can avoid the bigger things.</a:t>
            </a:r>
          </a:p>
          <a:p>
            <a:r>
              <a:rPr lang="en-US" baseline="0" dirty="0"/>
              <a:t>Supporting advanced decision making and working with families </a:t>
            </a:r>
            <a:endParaRPr lang="en-AU" dirty="0"/>
          </a:p>
        </p:txBody>
      </p:sp>
      <p:sp>
        <p:nvSpPr>
          <p:cNvPr id="4" name="Slide Number Placeholder 3"/>
          <p:cNvSpPr>
            <a:spLocks noGrp="1"/>
          </p:cNvSpPr>
          <p:nvPr>
            <p:ph type="sldNum" sz="quarter" idx="10"/>
          </p:nvPr>
        </p:nvSpPr>
        <p:spPr/>
        <p:txBody>
          <a:bodyPr/>
          <a:lstStyle/>
          <a:p>
            <a:fld id="{955E0C7F-28EA-4DDA-AB4E-0FE39994A97B}" type="slidenum">
              <a:rPr lang="en-AU" smtClean="0"/>
              <a:t>20</a:t>
            </a:fld>
            <a:endParaRPr lang="en-AU"/>
          </a:p>
        </p:txBody>
      </p:sp>
    </p:spTree>
    <p:extLst>
      <p:ext uri="{BB962C8B-B14F-4D97-AF65-F5344CB8AC3E}">
        <p14:creationId xmlns:p14="http://schemas.microsoft.com/office/powerpoint/2010/main" val="23440707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Whilst we wait for formal ethics approval and ability to talk with clients, I always make it a point to talk to clients as</a:t>
            </a:r>
            <a:r>
              <a:rPr lang="en-US" baseline="0" dirty="0"/>
              <a:t> they progress their recovery, asking how can we help, how can we do things better or differently, what they would like to see happen. Improving on small things can avoid the bigger things.</a:t>
            </a:r>
          </a:p>
          <a:p>
            <a:r>
              <a:rPr lang="en-US" baseline="0" dirty="0"/>
              <a:t>Supporting advanced decision making and working with families </a:t>
            </a:r>
            <a:endParaRPr lang="en-AU" dirty="0"/>
          </a:p>
        </p:txBody>
      </p:sp>
      <p:sp>
        <p:nvSpPr>
          <p:cNvPr id="4" name="Slide Number Placeholder 3"/>
          <p:cNvSpPr>
            <a:spLocks noGrp="1"/>
          </p:cNvSpPr>
          <p:nvPr>
            <p:ph type="sldNum" sz="quarter" idx="10"/>
          </p:nvPr>
        </p:nvSpPr>
        <p:spPr/>
        <p:txBody>
          <a:bodyPr/>
          <a:lstStyle/>
          <a:p>
            <a:fld id="{955E0C7F-28EA-4DDA-AB4E-0FE39994A97B}" type="slidenum">
              <a:rPr lang="en-AU" smtClean="0"/>
              <a:t>21</a:t>
            </a:fld>
            <a:endParaRPr lang="en-AU"/>
          </a:p>
        </p:txBody>
      </p:sp>
    </p:spTree>
    <p:extLst>
      <p:ext uri="{BB962C8B-B14F-4D97-AF65-F5344CB8AC3E}">
        <p14:creationId xmlns:p14="http://schemas.microsoft.com/office/powerpoint/2010/main" val="2359888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LUCY to speak and to add lived experience acknowledgement </a:t>
            </a:r>
            <a:endParaRPr lang="en-AU"/>
          </a:p>
        </p:txBody>
      </p:sp>
      <p:sp>
        <p:nvSpPr>
          <p:cNvPr id="4" name="Slide Number Placeholder 3"/>
          <p:cNvSpPr>
            <a:spLocks noGrp="1"/>
          </p:cNvSpPr>
          <p:nvPr>
            <p:ph type="sldNum" sz="quarter" idx="10"/>
          </p:nvPr>
        </p:nvSpPr>
        <p:spPr/>
        <p:txBody>
          <a:bodyPr/>
          <a:lstStyle/>
          <a:p>
            <a:fld id="{950BB5C0-15A2-45C5-8E6A-D8A66A0A866D}" type="slidenum">
              <a:rPr lang="en-AU" smtClean="0"/>
              <a:t>3</a:t>
            </a:fld>
            <a:endParaRPr lang="en-AU"/>
          </a:p>
        </p:txBody>
      </p:sp>
    </p:spTree>
    <p:extLst>
      <p:ext uri="{BB962C8B-B14F-4D97-AF65-F5344CB8AC3E}">
        <p14:creationId xmlns:p14="http://schemas.microsoft.com/office/powerpoint/2010/main" val="2303624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AU" dirty="0"/>
              <a:t>Janine</a:t>
            </a:r>
          </a:p>
        </p:txBody>
      </p:sp>
      <p:sp>
        <p:nvSpPr>
          <p:cNvPr id="4" name="Slide Number Placeholder 3"/>
          <p:cNvSpPr>
            <a:spLocks noGrp="1"/>
          </p:cNvSpPr>
          <p:nvPr>
            <p:ph type="sldNum" sz="quarter" idx="10"/>
          </p:nvPr>
        </p:nvSpPr>
        <p:spPr/>
        <p:txBody>
          <a:bodyPr/>
          <a:lstStyle/>
          <a:p>
            <a:fld id="{53B921C5-9A6F-4ED1-B77F-FF140A06126E}" type="slidenum">
              <a:rPr lang="en-AU" smtClean="0"/>
              <a:t>5</a:t>
            </a:fld>
            <a:endParaRPr lang="en-AU" dirty="0"/>
          </a:p>
        </p:txBody>
      </p:sp>
    </p:spTree>
    <p:extLst>
      <p:ext uri="{BB962C8B-B14F-4D97-AF65-F5344CB8AC3E}">
        <p14:creationId xmlns:p14="http://schemas.microsoft.com/office/powerpoint/2010/main" val="2517020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AU" dirty="0"/>
              <a:t>Melissa</a:t>
            </a:r>
            <a:r>
              <a:rPr lang="en-AU" baseline="0" dirty="0"/>
              <a:t> </a:t>
            </a:r>
            <a:endParaRPr lang="en-AU" dirty="0"/>
          </a:p>
        </p:txBody>
      </p:sp>
      <p:sp>
        <p:nvSpPr>
          <p:cNvPr id="4" name="Slide Number Placeholder 3"/>
          <p:cNvSpPr>
            <a:spLocks noGrp="1"/>
          </p:cNvSpPr>
          <p:nvPr>
            <p:ph type="sldNum" sz="quarter" idx="10"/>
          </p:nvPr>
        </p:nvSpPr>
        <p:spPr/>
        <p:txBody>
          <a:bodyPr/>
          <a:lstStyle/>
          <a:p>
            <a:fld id="{53B921C5-9A6F-4ED1-B77F-FF140A06126E}" type="slidenum">
              <a:rPr lang="en-AU" smtClean="0"/>
              <a:t>6</a:t>
            </a:fld>
            <a:endParaRPr lang="en-AU" dirty="0"/>
          </a:p>
        </p:txBody>
      </p:sp>
    </p:spTree>
    <p:extLst>
      <p:ext uri="{BB962C8B-B14F-4D97-AF65-F5344CB8AC3E}">
        <p14:creationId xmlns:p14="http://schemas.microsoft.com/office/powerpoint/2010/main" val="1404336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AU" dirty="0"/>
              <a:t>Melissa</a:t>
            </a:r>
          </a:p>
        </p:txBody>
      </p:sp>
      <p:sp>
        <p:nvSpPr>
          <p:cNvPr id="4" name="Slide Number Placeholder 3"/>
          <p:cNvSpPr>
            <a:spLocks noGrp="1"/>
          </p:cNvSpPr>
          <p:nvPr>
            <p:ph type="sldNum" sz="quarter" idx="10"/>
          </p:nvPr>
        </p:nvSpPr>
        <p:spPr/>
        <p:txBody>
          <a:bodyPr/>
          <a:lstStyle/>
          <a:p>
            <a:fld id="{53B921C5-9A6F-4ED1-B77F-FF140A06126E}" type="slidenum">
              <a:rPr lang="en-AU" smtClean="0"/>
              <a:t>7</a:t>
            </a:fld>
            <a:endParaRPr lang="en-AU" dirty="0"/>
          </a:p>
        </p:txBody>
      </p:sp>
    </p:spTree>
    <p:extLst>
      <p:ext uri="{BB962C8B-B14F-4D97-AF65-F5344CB8AC3E}">
        <p14:creationId xmlns:p14="http://schemas.microsoft.com/office/powerpoint/2010/main" val="1064695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Melissa</a:t>
            </a:r>
            <a:endParaRPr lang="en-AU" dirty="0"/>
          </a:p>
        </p:txBody>
      </p:sp>
      <p:sp>
        <p:nvSpPr>
          <p:cNvPr id="4" name="Slide Number Placeholder 3"/>
          <p:cNvSpPr>
            <a:spLocks noGrp="1"/>
          </p:cNvSpPr>
          <p:nvPr>
            <p:ph type="sldNum" sz="quarter" idx="10"/>
          </p:nvPr>
        </p:nvSpPr>
        <p:spPr/>
        <p:txBody>
          <a:bodyPr/>
          <a:lstStyle/>
          <a:p>
            <a:fld id="{53B921C5-9A6F-4ED1-B77F-FF140A06126E}" type="slidenum">
              <a:rPr lang="en-AU" smtClean="0"/>
              <a:t>9</a:t>
            </a:fld>
            <a:endParaRPr lang="en-AU" dirty="0"/>
          </a:p>
        </p:txBody>
      </p:sp>
    </p:spTree>
    <p:extLst>
      <p:ext uri="{BB962C8B-B14F-4D97-AF65-F5344CB8AC3E}">
        <p14:creationId xmlns:p14="http://schemas.microsoft.com/office/powerpoint/2010/main" val="1586951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AU" dirty="0"/>
              <a:t>Melissa</a:t>
            </a:r>
          </a:p>
        </p:txBody>
      </p:sp>
      <p:sp>
        <p:nvSpPr>
          <p:cNvPr id="4" name="Slide Number Placeholder 3"/>
          <p:cNvSpPr>
            <a:spLocks noGrp="1"/>
          </p:cNvSpPr>
          <p:nvPr>
            <p:ph type="sldNum" sz="quarter" idx="10"/>
          </p:nvPr>
        </p:nvSpPr>
        <p:spPr/>
        <p:txBody>
          <a:bodyPr/>
          <a:lstStyle/>
          <a:p>
            <a:fld id="{53B921C5-9A6F-4ED1-B77F-FF140A06126E}" type="slidenum">
              <a:rPr lang="en-AU" smtClean="0"/>
              <a:t>10</a:t>
            </a:fld>
            <a:endParaRPr lang="en-AU" dirty="0"/>
          </a:p>
        </p:txBody>
      </p:sp>
    </p:spTree>
    <p:extLst>
      <p:ext uri="{BB962C8B-B14F-4D97-AF65-F5344CB8AC3E}">
        <p14:creationId xmlns:p14="http://schemas.microsoft.com/office/powerpoint/2010/main" val="966068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Melissa to talk to</a:t>
            </a:r>
            <a:endParaRPr lang="en-AU"/>
          </a:p>
        </p:txBody>
      </p:sp>
      <p:sp>
        <p:nvSpPr>
          <p:cNvPr id="4" name="Slide Number Placeholder 3"/>
          <p:cNvSpPr>
            <a:spLocks noGrp="1"/>
          </p:cNvSpPr>
          <p:nvPr>
            <p:ph type="sldNum" sz="quarter" idx="10"/>
          </p:nvPr>
        </p:nvSpPr>
        <p:spPr/>
        <p:txBody>
          <a:bodyPr/>
          <a:lstStyle/>
          <a:p>
            <a:fld id="{53B921C5-9A6F-4ED1-B77F-FF140A06126E}" type="slidenum">
              <a:rPr lang="en-AU" smtClean="0"/>
              <a:t>11</a:t>
            </a:fld>
            <a:endParaRPr lang="en-AU"/>
          </a:p>
        </p:txBody>
      </p:sp>
    </p:spTree>
    <p:extLst>
      <p:ext uri="{BB962C8B-B14F-4D97-AF65-F5344CB8AC3E}">
        <p14:creationId xmlns:p14="http://schemas.microsoft.com/office/powerpoint/2010/main" val="3608184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AU" dirty="0"/>
              <a:t>Melissa</a:t>
            </a:r>
          </a:p>
        </p:txBody>
      </p:sp>
      <p:sp>
        <p:nvSpPr>
          <p:cNvPr id="4" name="Slide Number Placeholder 3"/>
          <p:cNvSpPr>
            <a:spLocks noGrp="1"/>
          </p:cNvSpPr>
          <p:nvPr>
            <p:ph type="sldNum" sz="quarter" idx="10"/>
          </p:nvPr>
        </p:nvSpPr>
        <p:spPr/>
        <p:txBody>
          <a:bodyPr/>
          <a:lstStyle/>
          <a:p>
            <a:fld id="{53B921C5-9A6F-4ED1-B77F-FF140A06126E}" type="slidenum">
              <a:rPr lang="en-AU" smtClean="0"/>
              <a:t>12</a:t>
            </a:fld>
            <a:endParaRPr lang="en-AU" dirty="0"/>
          </a:p>
        </p:txBody>
      </p:sp>
    </p:spTree>
    <p:extLst>
      <p:ext uri="{BB962C8B-B14F-4D97-AF65-F5344CB8AC3E}">
        <p14:creationId xmlns:p14="http://schemas.microsoft.com/office/powerpoint/2010/main" val="3532048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74318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99881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60312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Option 1">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23925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ver Option 3">
    <p:spTree>
      <p:nvGrpSpPr>
        <p:cNvPr id="1" name=""/>
        <p:cNvGrpSpPr/>
        <p:nvPr/>
      </p:nvGrpSpPr>
      <p:grpSpPr>
        <a:xfrm>
          <a:off x="0" y="0"/>
          <a:ext cx="0" cy="0"/>
          <a:chOff x="0" y="0"/>
          <a:chExt cx="0" cy="0"/>
        </a:xfrm>
      </p:grpSpPr>
      <p:pic>
        <p:nvPicPr>
          <p:cNvPr id="10" name="Picture 9"/>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0C426A"/>
          </a:solidFill>
        </p:spPr>
      </p:pic>
      <p:sp>
        <p:nvSpPr>
          <p:cNvPr id="11" name="Oval 10"/>
          <p:cNvSpPr/>
          <p:nvPr userDrawn="1"/>
        </p:nvSpPr>
        <p:spPr>
          <a:xfrm>
            <a:off x="5131200" y="3349128"/>
            <a:ext cx="1929600" cy="192795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pic>
        <p:nvPicPr>
          <p:cNvPr id="13" name="Picture 12"/>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4581525" y="5747305"/>
            <a:ext cx="3028950" cy="480347"/>
          </a:xfrm>
          <a:prstGeom prst="rect">
            <a:avLst/>
          </a:prstGeom>
        </p:spPr>
      </p:pic>
    </p:spTree>
    <p:extLst>
      <p:ext uri="{BB962C8B-B14F-4D97-AF65-F5344CB8AC3E}">
        <p14:creationId xmlns:p14="http://schemas.microsoft.com/office/powerpoint/2010/main" val="29698294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xt Page 2">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16" name="Picture 15"/>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21195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31056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81819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5868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99797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3867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65105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96020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tandard single column slid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809138B-A957-3D9F-C157-36F6115BC3B4}"/>
              </a:ext>
            </a:extLst>
          </p:cNvPr>
          <p:cNvSpPr>
            <a:spLocks noGrp="1"/>
          </p:cNvSpPr>
          <p:nvPr>
            <p:ph type="body" sz="quarter" idx="10"/>
          </p:nvPr>
        </p:nvSpPr>
        <p:spPr>
          <a:xfrm>
            <a:off x="720723" y="1800000"/>
            <a:ext cx="10800000" cy="432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Rectangle 5">
            <a:extLst>
              <a:ext uri="{FF2B5EF4-FFF2-40B4-BE49-F238E27FC236}">
                <a16:creationId xmlns:a16="http://schemas.microsoft.com/office/drawing/2014/main" id="{B9251B63-1A3B-8DBC-C505-8441AE5F2A35}"/>
              </a:ext>
            </a:extLst>
          </p:cNvPr>
          <p:cNvSpPr/>
          <p:nvPr userDrawn="1"/>
        </p:nvSpPr>
        <p:spPr>
          <a:xfrm>
            <a:off x="0" y="0"/>
            <a:ext cx="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Slide Number Placeholder 8">
            <a:extLst>
              <a:ext uri="{FF2B5EF4-FFF2-40B4-BE49-F238E27FC236}">
                <a16:creationId xmlns:a16="http://schemas.microsoft.com/office/drawing/2014/main" id="{DCC2EA35-4A65-F54C-B0DC-65D6D695F441}"/>
              </a:ext>
            </a:extLst>
          </p:cNvPr>
          <p:cNvSpPr>
            <a:spLocks noGrp="1"/>
          </p:cNvSpPr>
          <p:nvPr>
            <p:ph type="sldNum" sz="quarter" idx="13"/>
          </p:nvPr>
        </p:nvSpPr>
        <p:spPr/>
        <p:txBody>
          <a:bodyPr/>
          <a:lstStyle/>
          <a:p>
            <a:fld id="{B1D7A5D0-022A-4D0A-B4E1-08EBF5679955}" type="slidenum">
              <a:rPr lang="en-AU" smtClean="0"/>
              <a:t>‹#›</a:t>
            </a:fld>
            <a:endParaRPr lang="en-AU" dirty="0"/>
          </a:p>
        </p:txBody>
      </p:sp>
      <p:sp>
        <p:nvSpPr>
          <p:cNvPr id="2" name="Title Placeholder 1">
            <a:extLst>
              <a:ext uri="{FF2B5EF4-FFF2-40B4-BE49-F238E27FC236}">
                <a16:creationId xmlns:a16="http://schemas.microsoft.com/office/drawing/2014/main" id="{A3273D7F-CE0B-578F-8D5F-8FA978F2BC9A}"/>
              </a:ext>
            </a:extLst>
          </p:cNvPr>
          <p:cNvSpPr>
            <a:spLocks noGrp="1"/>
          </p:cNvSpPr>
          <p:nvPr>
            <p:ph type="title" hasCustomPrompt="1"/>
          </p:nvPr>
        </p:nvSpPr>
        <p:spPr>
          <a:xfrm>
            <a:off x="720000" y="359999"/>
            <a:ext cx="5040000" cy="1188000"/>
          </a:xfrm>
          <a:prstGeom prst="rect">
            <a:avLst/>
          </a:prstGeom>
        </p:spPr>
        <p:txBody>
          <a:bodyPr vert="horz" lIns="0" tIns="36000" rIns="0" bIns="0" rtlCol="0" anchor="t" anchorCtr="0">
            <a:noAutofit/>
          </a:bodyPr>
          <a:lstStyle/>
          <a:p>
            <a:r>
              <a:rPr lang="en-US" dirty="0"/>
              <a:t>Click to add slide title</a:t>
            </a:r>
            <a:endParaRPr lang="en-AU" dirty="0"/>
          </a:p>
        </p:txBody>
      </p:sp>
      <p:sp>
        <p:nvSpPr>
          <p:cNvPr id="3" name="Text Placeholder 2">
            <a:extLst>
              <a:ext uri="{FF2B5EF4-FFF2-40B4-BE49-F238E27FC236}">
                <a16:creationId xmlns:a16="http://schemas.microsoft.com/office/drawing/2014/main" id="{82F7E050-4F82-C5F5-CE8D-2AF280E89C53}"/>
              </a:ext>
            </a:extLst>
          </p:cNvPr>
          <p:cNvSpPr>
            <a:spLocks noGrp="1"/>
          </p:cNvSpPr>
          <p:nvPr>
            <p:ph type="body" sz="quarter" idx="14" hasCustomPrompt="1"/>
          </p:nvPr>
        </p:nvSpPr>
        <p:spPr>
          <a:xfrm>
            <a:off x="6480000" y="360363"/>
            <a:ext cx="5040000" cy="1187450"/>
          </a:xfrm>
        </p:spPr>
        <p:txBody>
          <a:bodyPr/>
          <a:lstStyle/>
          <a:p>
            <a:pPr lvl="0"/>
            <a:r>
              <a:rPr lang="en-GB" dirty="0"/>
              <a:t>Click to add supporting text</a:t>
            </a:r>
          </a:p>
        </p:txBody>
      </p:sp>
    </p:spTree>
    <p:extLst>
      <p:ext uri="{BB962C8B-B14F-4D97-AF65-F5344CB8AC3E}">
        <p14:creationId xmlns:p14="http://schemas.microsoft.com/office/powerpoint/2010/main" val="2727373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9308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11/27/2024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46829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11/27/2024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81558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11/27/2024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44661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11/27/2024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pic>
        <p:nvPicPr>
          <p:cNvPr id="5" name="Picture 4">
            <a:extLst>
              <a:ext uri="{FF2B5EF4-FFF2-40B4-BE49-F238E27FC236}">
                <a16:creationId xmlns:a16="http://schemas.microsoft.com/office/drawing/2014/main" id="{D5E06F93-EC13-C158-7DCB-72E3CDA87C3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0C426A"/>
          </a:solidFill>
        </p:spPr>
      </p:pic>
      <p:pic>
        <p:nvPicPr>
          <p:cNvPr id="6" name="Picture 5">
            <a:extLst>
              <a:ext uri="{FF2B5EF4-FFF2-40B4-BE49-F238E27FC236}">
                <a16:creationId xmlns:a16="http://schemas.microsoft.com/office/drawing/2014/main" id="{CF243532-5555-AFC4-FFF5-0B98A685703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54683" y="5504931"/>
            <a:ext cx="4482635" cy="532313"/>
          </a:xfrm>
          <a:prstGeom prst="rect">
            <a:avLst/>
          </a:prstGeom>
        </p:spPr>
      </p:pic>
    </p:spTree>
    <p:extLst>
      <p:ext uri="{BB962C8B-B14F-4D97-AF65-F5344CB8AC3E}">
        <p14:creationId xmlns:p14="http://schemas.microsoft.com/office/powerpoint/2010/main" val="2070003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14664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166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11/27/2024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428119860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61" r:id="rId15"/>
    <p:sldLayoutId id="2147483666" r:id="rId16"/>
    <p:sldLayoutId id="2147483668" r:id="rId17"/>
    <p:sldLayoutId id="2147483662" r:id="rId18"/>
    <p:sldLayoutId id="2147483670" r:id="rId19"/>
    <p:sldLayoutId id="2147483671" r:id="rId20"/>
    <p:sldLayoutId id="2147483672"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0.pn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4136" y="134470"/>
            <a:ext cx="4323728" cy="60960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0" y="4407408"/>
            <a:ext cx="9144000" cy="2450592"/>
          </a:xfrm>
          <a:prstGeom prst="rect">
            <a:avLst/>
          </a:prstGeom>
        </p:spPr>
      </p:pic>
      <p:grpSp>
        <p:nvGrpSpPr>
          <p:cNvPr id="5" name="Group 4"/>
          <p:cNvGrpSpPr/>
          <p:nvPr/>
        </p:nvGrpSpPr>
        <p:grpSpPr>
          <a:xfrm>
            <a:off x="7534980" y="3443432"/>
            <a:ext cx="1927952" cy="1927952"/>
            <a:chOff x="3608024" y="3349128"/>
            <a:chExt cx="1927952" cy="1927952"/>
          </a:xfrm>
        </p:grpSpPr>
        <p:sp>
          <p:nvSpPr>
            <p:cNvPr id="7" name="Oval 6"/>
            <p:cNvSpPr/>
            <p:nvPr/>
          </p:nvSpPr>
          <p:spPr>
            <a:xfrm>
              <a:off x="3608024" y="3349128"/>
              <a:ext cx="1927952" cy="1927952"/>
            </a:xfrm>
            <a:prstGeom prst="ellipse">
              <a:avLst/>
            </a:prstGeom>
            <a:solidFill>
              <a:srgbClr val="0C4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30312" y="3665338"/>
              <a:ext cx="981515" cy="1202243"/>
            </a:xfrm>
            <a:prstGeom prst="rect">
              <a:avLst/>
            </a:prstGeom>
          </p:spPr>
        </p:pic>
      </p:grpSp>
      <p:sp>
        <p:nvSpPr>
          <p:cNvPr id="2" name="Title 1"/>
          <p:cNvSpPr txBox="1">
            <a:spLocks/>
          </p:cNvSpPr>
          <p:nvPr/>
        </p:nvSpPr>
        <p:spPr>
          <a:xfrm>
            <a:off x="1863655" y="5371385"/>
            <a:ext cx="8473839" cy="1282804"/>
          </a:xfrm>
          <a:prstGeom prst="rect">
            <a:avLst/>
          </a:prstGeom>
        </p:spPr>
        <p:txBody>
          <a:bodyPr>
            <a:noAutofit/>
          </a:bodyPr>
          <a:lstStyle>
            <a:lvl1pPr algn="ctr" defTabSz="914400" rtl="0" eaLnBrk="1" latinLnBrk="0" hangingPunct="1">
              <a:spcBef>
                <a:spcPct val="0"/>
              </a:spcBef>
              <a:buNone/>
              <a:defRPr sz="4400" b="1" kern="1200">
                <a:solidFill>
                  <a:srgbClr val="00B0F0"/>
                </a:solidFill>
                <a:latin typeface="Arial" panose="020B0604020202020204" pitchFamily="34" charset="0"/>
                <a:ea typeface="+mj-ea"/>
                <a:cs typeface="Arial" panose="020B0604020202020204" pitchFamily="34" charset="0"/>
              </a:defRPr>
            </a:lvl1pPr>
          </a:lstStyle>
          <a:p>
            <a:r>
              <a:rPr lang="en-US" sz="2800" dirty="0"/>
              <a:t>Reducing Restrictive Interventions and the Elimination of Seclusion</a:t>
            </a:r>
          </a:p>
          <a:p>
            <a:r>
              <a:rPr lang="en-US" sz="2800" dirty="0"/>
              <a:t>The Peninsula Health Story</a:t>
            </a:r>
            <a:endParaRPr lang="en-AU" sz="2800" dirty="0"/>
          </a:p>
          <a:p>
            <a:pPr>
              <a:lnSpc>
                <a:spcPts val="3800"/>
              </a:lnSpc>
            </a:pPr>
            <a:endParaRPr lang="en-AU" sz="3600" dirty="0"/>
          </a:p>
        </p:txBody>
      </p:sp>
      <p:pic>
        <p:nvPicPr>
          <p:cNvPr id="9" name="Picture 8"/>
          <p:cNvPicPr>
            <a:picLocks noChangeAspect="1"/>
          </p:cNvPicPr>
          <p:nvPr/>
        </p:nvPicPr>
        <p:blipFill>
          <a:blip r:embed="rId6"/>
          <a:stretch>
            <a:fillRect/>
          </a:stretch>
        </p:blipFill>
        <p:spPr>
          <a:xfrm>
            <a:off x="2117736" y="4447344"/>
            <a:ext cx="1562318" cy="600159"/>
          </a:xfrm>
          <a:prstGeom prst="rect">
            <a:avLst/>
          </a:prstGeom>
        </p:spPr>
      </p:pic>
    </p:spTree>
    <p:extLst>
      <p:ext uri="{BB962C8B-B14F-4D97-AF65-F5344CB8AC3E}">
        <p14:creationId xmlns:p14="http://schemas.microsoft.com/office/powerpoint/2010/main" val="1262290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60104" y="1124745"/>
            <a:ext cx="8112360" cy="830997"/>
          </a:xfrm>
          <a:prstGeom prst="rect">
            <a:avLst/>
          </a:prstGeom>
        </p:spPr>
        <p:txBody>
          <a:bodyPr wrap="square">
            <a:spAutoFit/>
          </a:bodyPr>
          <a:lstStyle/>
          <a:p>
            <a:pPr>
              <a:spcAft>
                <a:spcPts val="1200"/>
              </a:spcAft>
            </a:pPr>
            <a:r>
              <a:rPr lang="en-US" sz="2000" dirty="0">
                <a:solidFill>
                  <a:schemeClr val="accent1">
                    <a:lumMod val="60000"/>
                    <a:lumOff val="40000"/>
                  </a:schemeClr>
                </a:solidFill>
              </a:rPr>
              <a:t> </a:t>
            </a:r>
            <a:endParaRPr lang="en-US" sz="2000" dirty="0"/>
          </a:p>
          <a:p>
            <a:pPr marL="342900" indent="-342900">
              <a:spcAft>
                <a:spcPts val="1200"/>
              </a:spcAft>
              <a:buFont typeface="Arial" panose="020B0604020202020204" pitchFamily="34" charset="0"/>
              <a:buChar char="•"/>
            </a:pPr>
            <a:endParaRPr lang="en-AU" dirty="0"/>
          </a:p>
        </p:txBody>
      </p:sp>
      <p:sp>
        <p:nvSpPr>
          <p:cNvPr id="3" name="TextBox 2"/>
          <p:cNvSpPr txBox="1"/>
          <p:nvPr/>
        </p:nvSpPr>
        <p:spPr>
          <a:xfrm>
            <a:off x="1600465" y="154949"/>
            <a:ext cx="8928992" cy="646331"/>
          </a:xfrm>
          <a:prstGeom prst="rect">
            <a:avLst/>
          </a:prstGeom>
          <a:noFill/>
        </p:spPr>
        <p:txBody>
          <a:bodyPr wrap="square" rtlCol="0">
            <a:spAutoFit/>
          </a:bodyPr>
          <a:lstStyle/>
          <a:p>
            <a:pPr algn="ctr"/>
            <a:r>
              <a:rPr lang="en-US" sz="3600" b="1" dirty="0">
                <a:solidFill>
                  <a:srgbClr val="00B0F0"/>
                </a:solidFill>
                <a:latin typeface="Arial" panose="020B0604020202020204" pitchFamily="34" charset="0"/>
                <a:cs typeface="Arial" panose="020B0604020202020204" pitchFamily="34" charset="0"/>
              </a:rPr>
              <a:t>Seclusion Data Continued</a:t>
            </a:r>
            <a:endParaRPr lang="en-AU" sz="3600" b="1" dirty="0">
              <a:solidFill>
                <a:srgbClr val="00B0F0"/>
              </a:solidFill>
              <a:latin typeface="Arial" panose="020B0604020202020204" pitchFamily="34" charset="0"/>
              <a:cs typeface="Arial" panose="020B0604020202020204" pitchFamily="34" charset="0"/>
            </a:endParaRPr>
          </a:p>
        </p:txBody>
      </p:sp>
      <p:sp>
        <p:nvSpPr>
          <p:cNvPr id="7" name="AutoShape 6" descr="data:image/png;base64,iVBORw0KGgoAAAANSUhEUgAAA5gAAAEqCAYAAABwVf/qAAAAAXNSR0IArs4c6QAAAARnQU1BAACxjwv8YQUAAAAJcEhZcwAADsMAAA7DAcdvqGQAADgmSURBVHhe7d3PayTJscBx/5vizWEOcxiQLmIXg/bgg0HsQYiBMQuGXfBBmMHoYrM6LBgjWNDBe/LBb4Wty2L5Ij9jkMEggaDeRm9FO5QbWRXVnVlKlb4fCGa6OqsyKutndLWknwAAAAAAAAAAAAAAAAAAAAAAAAAAAAAAAAAAgBl0AAAAAAAE9GVknjT67rvvur/85S8EQRAEQRAEQRAE4YbUjX0ZmScFpjQGAAAAACBH6sa+jMzThgAAAAAA5FBgAgAAAACKoMAEAAAAABRBgQkAAAAAKIICEwAAAABQBAUmAAAAAKAICkwAAAAAQBEUmAAAAACAIigwAQAAAABFUGACAAAAAIqgwAQAAAAAFEGBCQAAAAAoggITAAAAAFAEBSawEA8PD93R0VG3s7PTnZ6e9lPbc3l52b1582aV509/+tPu9va2f6c9z2VMo05OTlbrcnx83E/BS3R+fr7aDw4ODrq7u7t+6vP3HI7Xbcae4xfAc0GBCWxAbxJyNwr6/pw3As/h5urm5mZdXEq8evWqu7q66t/9Lzu+0ubi4qJ/57F0eaXX+6nG1N5IliwAxm5Q9f005IOAb775pm/1PNQaQ5UbK4nc/ppTO9cUBeZ2bD9T+3qqAtOb19uH5Xz7y1/+cp2bXVevX13G1PWR5f7+979/dP7++c9/3l1fX/ctfmyoL33v9evXP/rQ0lt3AHVRYAIbSC/M6Q0lBaZPnl5Kft5NgJWOb+7mJW1XeryfYkylT3tDNPUmdMjYjVY6nmlMLZwiovvEFNuMYSQfu194MWWcam7vnOdeYOa20VzHa/rB1pRxLF1gTj2n2nmHjnfNz46pd97QZUxZn6HjZ2g9dF3TDybv7++7vb299TLs8WffK3n+qnHeApaEAhPYgF5Uf/azn63+TS+uFJi+qTdDH3300epGznvSqTcO8t4nn3xSZbyfw5hO4d1kWt7N4j//+c/1DdomN8VjWrtRi+QzdtPdOgrM7ehx8utf/zp7fsppscDUaTJ+Ok1CCrKxfV3bT1kfWea7d++6r7/+ev1a+5DIbTtb2NticeibLPrelG0U0dp5C2gNBSawAb2o/uY3v1lfGO0FLy0wc5+ipjcbeqGVi+G3337b/epXv1q9LyFfW5L3v/rqq/XF9LPPPltf1O1FWvKy89p2Si688pUkbSN9np2d9e/+QNdTbgR02bmL/5///OcfLe93v/vdul9746KRuynRtjJ+9v+WHeNcm8g6ij/96U/rIlVCvyKWjumHDx/WbdIxlfX/9NNP1++nbey2lfPp0PbJrU8uTzHWv8gtV+n76XbJTY+MrxSoNi/5uq3e6Olybcgy5H19z9v3pq5rdOyH8rHsfpEby22399C4qbFjTkge6X4r5xD5f+ntmRrLb8oYqaFtZLfL2PEqoucHy36wJTlrf955MTL20WuDSPeT6P4qvH3MmyZjotcXWSc7pt6+rstI96WpdH21X08uFzuvhM1FC0E7reZ5C8AP5PzYl5F52hDAD+yF2buA2eJHTC0wZVo0tI+xee0FWXP2wl7cvQupXY5KL/A2tL23rNxNiTe+9pNiu64ynra9iq5jLndZbnRM7fbNtZmyfbz1Gcoz0r/wlmvp+3a72CeYdr7I+Oby0uVrfzb0Rs17T/rfZF2jYz+Uj2WXZ/u0ttneY+MmIsec8NZJwy6vxPa0IvlNGSM1tI2mLC96fkjpfLrOup7eGETG3o7pSy4w7brYcUh5/em0zz//fPWvvVak61j7vAXgBxSYwAbsRctegPXCqDcHelGL3kTYZeVumuSJjkxLL7S5ebWdtzz7qa08HZMbC+/iLKFfZ0rZdZP11Vz0k3p74dWL+5Svc3ljpzdBuhzbXkTXMZe7PHWQvuxyZD3kF93ING/s//CHP3Tfffdd31O3Gi9po31FlyXS9YnkOda/SJeb0ve9sPnZdRka33Q7CXmqdXh4uF5Wbp+wudh9b5N1tfmOjX1kH7XLS0PHNu0zdzwKm6sYG7foMee1swWEd+7YdnuKaH7pGA1tFyu3jaLLs+3GzoEpXZYWIzomdnuK6NjbdkPXBpHuJ2KTc6pKp9mx8raRnVdp+9y2irBjMLacdH11XslXvvWj/09zT8/ntc5bAH5AgQlsIL0w6wVJL44lCkz7Kbp3c5Be4HLz2psa6du+9sLeKHn9pjSPoRssXedNb4bSm5jc+/o6uo7aLs1d5cbUWw950idf8Uv7Hds+3rJy65PLU4z1L9LlpvT9NGTc7faaOr4yTX6eNv36psjtE0O5Tl3XKWMf2Uft8tLQfKPHo8htb5nmjZvmOHbM5dql552S21NE85uyXazc+9HlRdc3ZYsZfX+sz7Gxj14bhHdMjI2V8ubVaV7I1++FXT87r9JlaJ6ajw27Xim7/Ny4W+nxo6+l///85z+PtkW6vUru59FxB14qCkxgA0MXa7novcQCM73Qeuu86c2Qzie5pZ9Si7R9dB3H8hm7edT57LqmMbZ9vBxy65/LM9K/GNue+r7uj3Yc7TxT9iHJPW07tv4il+sm6zpl7MfGWtjl5cYyejwKb12Hxi2XY3rM5dptWmCKobxUNL8p28XKvR9d3pT1tXQ5udDxtG3Hxj4dE/VUBaYUVOk3Bob2dV2G5umNkV0vS5Ztc8i1s9JtnF5r7WvNpcZ+Hh134KWiwAQ24F2s9eIlFzP9Kpi+H72JyN0gef2lF7jcvOkNrb7O3URZXr8pzSNdXtqviF6U0369omLoxiu6jmPtcmOaroc3BtHt443J1PWJ9C/Gtqe+b8dW91G77Cn7kPr73/++/iUuY3mKXK6brOuUsc/lY9nl5cYyejyKoe3ijZs3BiJddq5det4puT1FNL8p28XKvR9d3ibrK3Q7DUV6rhsb+xYKzNw+rLSdzUVEjoMhdjztuo+xY/PFF188mt+Ox29/+9vV/3VfKLmfR8cdeKkoMIEN5C7MOl3/fIm+n16I7U2dTNMLd+4GyesvvcDZefVCKNN0Xm1nb2g0FyFt5Q9f258zya2nZddDl+f1K7a5GdKbCo2h8Ymuo9dO2sgHBPIzOvL/yA2rfS1/KNxb/+iyRGR9bJ6R/oU3rpa+b28k0769abnxlbzk//rH0+18YzfiuVw3WdcpY5/Lx7LLy42lbTN0PIp0XcfGLXrM2Xb6lUfvvFNye4pofnaMxraLldtG0eVF19fKratIlyeiY29z1ly8diLdT0RuLFLevN40jz33ym/n1XzsdDveEdq3RDqeY3SdNey667aQafobt3X50e0uyx/bz6PjDrxUFJjABnIXZnshSt9PCyQbpQtML6bmIqI3IPZmIY0pN47K69fedKUXda99dB1z7STv3PZI18Pmloa3fcbGZMr6yLIi/Yux7anv2/EROt2Oe2R8dd3SsDmlx4z2kct1k3WdMva5fKyxY01uQqccj+m6RsZN5/HCruNQu8hxIDFle6pIflO2i5XbRlOWFz0/KG2fy0nXN7qNpo690OXZfSeyvwpvXm+aZ2xf9sZrSJpzGrkxVun8tv8013RZtc9bAH5AgQlsYOjCbC9g9iZHLnzp30T729/+trpZ1gtb7gbJ6y+9adJ55UInP6cof8ha+7J/L1HJb86zf1NR5kvbRW9AhPzcjr3xT3+WR4zdOCqvXzs2aT65PCPrKGzutk1ue3jrIdPsMuQ3ncoNSLp9IsvKrU8uTzHWvxjbnvp+esNoizqb+9j4yjrLkwGdV0L+/pw+GVD6WxzlfclX3h/Kdeq6Thl74eWT0uV7kRaY6d+lHTvOouMWOeZkWbZv77yjSm1PNZbf1O1iedto6vLG1tca2h+F9iGhT7miYy/txq4NIpfDlP3Vzju2TpbmmG7P3C96GrJtgSm5aO4ScnxZ9hos65bmV2o/j4w78FJRYAIAUJjcpHrFDgAAS0eBCQBAYRSYAICXigITAIDCKDABAC8VBSYAAAAAoAgKTAAAAABAERSYAAAAAIAiKDABAAAAAEVQYAIAAAAAiqDABAAAAAAUQYEJAAAAACiCAhMAgBfu8vJy9Tc7X79+3d3e3vZTn8b9/X23t7fXvXr1qru6uuqnAgCeCwpMAFig8/PzVcGQRqs37Q8PD93vf//77s2bN+tcf/7zn3fX19d9i/+6ublZvWfX6ezsrH/3v6LtxJ/+9Kfuk08+CbWNKL0+0eX961//6j58+PCo3U9/+tPRbX5ycrJqe3p6+ui1zGsLTsnj6Oho9d5HH330qB8vtGDV5aUh6/DNN9/0S/8vbX98fNxPAQA8FxSYALBAuRv6FgtMW7SkkT5RkydtuaJGiyMRbSdyY7VpcVN6faLLG2o3tN29J4b6RFPi4uJiNU3Y6fIhhsynr70YKzA1Dg4Ouru7u76XH4puGZd0vAAA7aPABIAF0hv69Ma9RVIYvXv3rvv666/Xr22h5BVaul4yTddVi5FoO6EFkxRX2r+QJ4H/+Mc/+lfTSF+l1yeyPCkUP/3001U73eb2SXZaWCsdg7SY8/ahof1K3/MKc28+GeNf/epXq+kSNj8temW6LXABAO2jwASABRoqBJS2kYJECxZ7k//nP//5R1/d/N3vfrdenhY6Mv3bb799VCz88pe/XL3/1VdfrZ/QffbZZ9lcUl5hpE+1ZJotOtLp0XZCxyBXfJWyzfp4IoWjsMvKtcsVhmkeY3nlliOG9kd9L1fg8jVZAHheKDABYIGGbuiVtrGhN/O2gElD26RP0iIRLRZsblrM2KeN9uue6dOuaDv7+v37949+BlN+9tD7eclNbbM+Hm95Kdk+2i7tQ9lt6BWgOr/sR1988cX6/94+pW2nFpi5cdB9cGgfBgC0hwITABbIFiA27M26bWO/HmoLHCkWpL0+jZRpWgjY4sSbpsu1hU6kWLD92/a5r3La9lIkRdvZ116k829q2/VJ5ZYnvHUa+iU/YwWmfWqpMVb0Ti0wc09GtcAstR0AAPOgwASABZpSYKYFQfTJWq448ZabK6ZSXtGqSheYtrCRr/TquMhvlJVpEmkxpcu2kSu4RIn1sYaWJ7wCUyJXZKbb1GP3Ja94VLn9Seh7UwrM6D4DAGgLBSYALNDQDb3KFQSRwqdGgSnL03m1D0uXMVb4Rtvliis7PS3wdNk20jxVqfVRY8vzyM/RavHmjX2uL2vsZy9Vbn8S+p63P+bGQadTYALA80KBCQALNHRDr3IFQe6GPy00SheYOp8uP5UrdHS65httlyskI0VXRKn1UWPLy9H50uWJ3Da0cnmmvO2u9D1vf9T30n2Dr8gCwPNEgQkACzR0Q69yBYEtKOQ9md8+PdMb/pIFps4jkStibOGn6yU5pL98JtpO2HXSX+qjhY1XkEWVXB8RWZ5sN/mtv998800/5Ydp2oc39rltaNUqMOXPlHz48GE13eufX/IDAM8TBSYALJB3Q5+KFAReaCFQqsC0hZYXdh4tOrywxU+0neblRa7gGlN6faLLs4WgF7n1GdtXShaYubA/A6uGlgcAaBcFJgAs0FjRIMZu4OU3wNqC5aOPPnr022afosAU8kt40j8pYp/aqWi79O99pus5Ven1mbK8f/7zn92nn3766H1Zt++++271vmfs6XKtAlOeEKdPXJVd56E+AQDtocAEAOAFa7GYGyt6AQDtosAEAOCFG3uaPbfW8gEAxFFgAgDwwrX0xFCfqG7zS5YAAE+HAhMAAAAAUAQFJgAAAACgCApMAAAAAEARFJgAAAAAgCIoMAEAAAAARVBgAgAAAACKoMAEAAAAABRBgQkAAAAAKIICEwAAAABQBAUmAAAAAKAICkwAAAAAQBEUmAAAAACAIigwAQAAAABFUGACBd3c3HRv3rzpTk9P+yldd35+3u3s7Kzi+Pi4nwoAAAAsDwUmUNCHDx+6L7/8cl1gSsG5u7vb3d7edvf3993+/n53dXW1eg8AAABYGgpMoJDLy8vVE0r5VwtMeXqZPs20rwEAAIAlocAECnh4eOjev3+/elJJgQkAAICXigITKMAWjhSYAAAAeKkoMIEtydPLo6Oj9S/ysb/Qp0SBeX19vTr+CIIgCIIgCGKOkPvPTcn8fRmZpw0BjLNPMPklPwAAAHhJKDCBwmyBKU5OTtZPNfl6LAAAAJaMAhMAAAAAUAQFJgAAAACgCApMAAAAAEARFJgAAAAAgCIoMAEAAAAARVBgAgAAAACKoMAEAAAAABRBgQkAAAAAKIICEwAAAABQBAUmAAAAJvmfz/934wCwbBSYAAAAmMQrHKMBYNkoMAEAADCJVzhGA8CyUWAChZycnHQ7OzurOD09XU27v7/v9vb21tMPDg66u7u71XsAADxXXuEYDQDLRoEJFHBzc9OdnZ2t/7+7u9vd3t6uCszj42OKSgDAoniFYzQALBsFJlCYFJiHh4eropICEwCwRF7hGA0Ay0aBCRSiX5F9/fr16umlSL8iq1+dBQDgOfMKx2gAWDYKTKAweYL59u3b7urqqp/yAyk29/f3fzR9zPX19er4IwiCIIhWwisco+EtjyCItkLuPzcl8/dlZJ42BBAjTzMvLi76V/+Vmw4AwHPiFY7RALBsFJhAAZeXl+vCMfekMvdkEwCA58YrHKMBYNkoMIEC0p+11GLz/Px8Pc1OBwDgOfMKx2gAWDYKTAAAAEziFY7RALBsFJgAAACYxCscowFg2SgwAQAAMIlXOEYDwLJRYAIAAGASr3CMBoBlo8AEAADAJF7hGA0Ay0aBCQAAgEm8wjEaAJaNAhMAAACTeIVjNAAsGwUmAAAAJvEKx2gAWDYKTAAAAEziFY7RALBsFJgAAACYxCscowFg2SgwAQAAMIlXOEYDwLJRYAKFnJycdDs7O6s4PT3tp3bd+fn5evrx8XE/FQCA58srHKMBYNkoMIECbm5uurOzs/X/d3d3u9vb20f/v7+/7/b397urq6tVOwAAniuvcIwGgGWjwAQKk6Ly8PCwu7u7Wz29TJ9m2tcAADxHXuEYDQDLRoEJFKJfkX39+vXqiaWgwAQALJFXOEYDwLJRYAKFyRPMt2/frr4KS4EJAFgir3CMBoBlo8AEKpCnmRcXF0UKzOvr69XxRxAEQby88Aq0aHjLKxVef9HwlkcQRFsh95+bkvn7MjJPGwLwXV5ergpKYX+ZD7/kBwCwDa9Ai0ZNXn/RALBsFJhAAVI87u3trf8ciRabIvfnSwAAGOMVaNGoyesvGgCWjQITAACgUV6BFo2avP6iAWDZKDABAAAa5RVo0ajJ6y8aAJaNAhMAAKBRXoEWjZq8/qIBYNkoMAEAABrlFWjRqMnrLxoAlo0CEwAAoFFegRaNmrz+ogFg2SgwAQAAGuUVaNGoyesvGgCWjQITAACgUV6BFo2avP6iAWDZKDABAAAa5RVo0ajJ6y8aAJaNAhMAAKBRXoEWjZq8/qIBYNkoMAEAABrlFWjRqMnrLxoAlo0CEwAAoFFegRaNmrz+ogFg2SgwAQAAGuUVaNGoyesvGgCWjQITKOTk5KTb2dlZxenp6Wra/f19t7e3t55+cHDQ3d3drd4DAGCMV6BFoyavv2gAWDYKTKCAm5ub7uzsbP3/3d3d7vb2dlVgHh8fU1QCADbiFWjRqMnrLxoAlo0CEyhMisr9/f3u6uqKAhMAsBWvQItGTV5/0QCwbBSYQGHyBPPw8HBVVKZfkdWvzgIAEOEVaNGoyesvGgCWjQITKOjh4aF79+7d6ullyj7ZBAAgwivQolGT1180ACwbBSZQkPyin6GnlPL+xcVF/yrm+vp6dfwRBEEQLy+8Ai0a3vJKhddfNLzlEQTRVsj956Zk/r6MzNOGAHzy5PLo6GiwuJSvzr59+5YnmACAMK9Ai0ZNXn/RALBsFJhAAZeXl+ufs7Q/b3l+fv5o2tSnlwCAl80r0KJRk9dfNAAsGwUmAABAo7wCLRo1ef1FA8CyUWACAAA0yivQolGT1180ACwbBSYAAECjvAItGjV5/UUDwLJRYAIAADTKK9CiUZPXXzQALBsFJgAAQKO8Ai0aNXn9RQPAslFgAgAANMor0KJRk9dfNAAsGwUmAABAo7wCLRo1ef1FA8CyUWACAAA0yivQolGT1180ACwbBSYAAECjvAItGjV5/UUDwLJRYAIAADTKK9CiUZPXXzQALBsFJgAAQKO8Ai0aNXn9RQPAslFgAgAANMor0KJRk9dfNAAsGwUmUMjJyUm3s7OzitPT035q152fn6+nHx8f91MBABjnFWjRqMnrLxoAlo0CEyjg5uamOzs7W/9/d3e3u729ffT/+/v7bn9/v7u6ulq1AwBgjFegRaMmr79oAFg2CkygMFtIytPL9GmmfQ0AwBCvQItGTV5/0QCwbBSYQGHy1PLw8LC7u7ujwAQAbMUr0KJRk9dfNAAsGwUmUNDDw0P37t279ddgSxSY19fXq+OPIAiCeHnhFWjR8JZXKrz+ouEtjyCItkLuPzcl8/dlZJ42BDBMftHPUEHJE0wAwBRegRaNmrz+ogFg2SgwgQLkyeXR0dGPikd+yQ8AYBtegRaNmrz+ogFg2SgwgQIuLy/Xf4pEQ4vN3J8vAQBgjFegRaMmr79oAFg2CkwAAIBGeQVaNGry+osGgGWjwAQAAGiUV6BFoyavv2gAWDYKTAAAgEZ5BVo0avL6iwaAZaPABAAAaJRXoEWjJq+/aABYNgpMAACARnkFWjRq8vqLBoBlo8AEAABolFegRaMmr79oAFg2CkwAAIBGeQVaNGry+osGgGWjwAQAAGiUV6BFoyavv2gAWDYKTAAAgEZ5BVo0avL6iwaAZaPABAAAaJRXoEWjJq+/aABYNgpMAACARnkFWjRq8vqLBoBlo8AECnl4eOiOjo66g4OD7u7ubjXt/v6+29vb63Z2dlZh3wMAYIxXoEWjJq+/aABYNgpMoAApJPf397uLi4vu8PDwUYF5fHxMUQkA2IhXoEWjJq+/aABYNgpMoKCbmxsKTABAMV6BFo2avP6iAWDZKDCBgrwC035F9vT0dDUdAIAIr0CLRk1ef9EAsGwUmEBBaYFp6ddor66u+ikAAAzzCrRo1OT1Fw0Ay0aBCRQ0VGCKk5OT1c9pTnF9fb06/giCIIiXF16BFg1veaXC6y8a3vIIgmgr5P5zUzJ/X0bmaUMAw4YKTHnv7du3PMEEAIR5BVo0avL6iwaAZaPABApIf9ZSQp5Unp+f/2gaAABRXoEWjZq8/qIBYNkoMAEAABrlFWjRqMnrLxoAlo0CEwAAoFFegRaNmrz+ogFg2SgwAQAAGuUVaNGoyesvGgCWjQITAACgUV6BFo2avP6iAWDZKDABAAAa5RVo0ajJ6y8aAJaNAhMAAKBRXoEWjZq8/qIBYNkoMAEAABrlFWjRqMnrLxoAlo0CEwAAoFFegRaNmrz+ogFg2SgwAQAAGuUVaNGoyesvGgCWjQITAACgUV6BFo2avP6iUYvXVzQAlEOBCQAA0CivGIpGTV5/0ajF6ysaAMqhwAQAAGiUVwxFoyavv2jU4vUVDQDlUGAChTw8PHRHR0fdwcFBd3d310/tuvPz825nZ2cVx8fH/VQAAMZ5xVA0avL6i0YtXl/RAFAOBSZQwP39fbe/v99dXFx0h4eH6wLz5uam293d7W5vb9dtrq6uVu8BADDGK4aiUZPXXzRq8fqKBoByKDCBgqSgtAWmPL08PT1d/V+krwEAGOIVQ9GoyesvGrV4fUUDQDkUmEBBFJgAgJK8YigaNXn9RaMWr69oACiHAhMoqEaBeX19vTr+CIIgiJcXXjEUDW95pcLrLxre8kqE11c0vOURxEsOuf/clMzfl5F52hDAMJ5gAgBK8oqhaNTk9ReNWry+ogGgHApMoKC0wJTX/JIfAMCmvGIoGjV5/UWjFq+vaAAohwITKECKx729vfWfI5GQ3ygrTk5O1tN4egkAmMIrhqJRk9dfNGrx+ooGgHIoMAEAABrlFUPRqMnrLxq1eH1FA0A5FJgAAACN8oqhaNTk9ReNWry+ogGgHApMAACARnnFUDRq8vqLRi1eX9EAUA4FJgAAQKO8YigaNXn9RaMWr69oACiHAhMAAKBRXjEUjZq8/qJRi9dXNACUQ4EJAADQKK8YikZNXn/RqMXrKxoAyqHABAAAaJRXDEWjJq+/aNTi9RUNAOVQYAIAADTKK4aiUZPXXzRq8fqKBoByKDABAAAa5RVD0ajJ6y8atXh9RQNAORSYAAAAjfKKoWjU5PUXjVq8vqIBoBwKTAAAgEZ5xVA0avL6i0YtXl/RAFAOBSYAAECjvGIoGjV5/UWjFq+vaAAohwITqOz+/r7b29vrdnZ2VnFwcNDd3d317wIAkOcVQ9GoyesvGrV4fUUDQDkUmEBlUmAeHx9TVAIAJvOKoWjU5PUXjVq8vqIBoBwKTKAyCkwAwKa8YigaNXn9RaMWr69oACiHAhOoLP2K7Onpaf8OAADDvGIoGjV5/UWjFq+vaAAohwITmJEUm/v7+93V1VU/Zdz19fXq+CMIgiBeXnjFUDS85ZUKr79oeMsrEV5f0fCWt+TwxiAa3vKI5YXcf25K5u/LyDxtCGB7Jycn3cXFRf8KAIA87wY/GjV5/UWjFq+vaLw03hhEAxhDgQnM6Obmpnv79u2kJ5gAgJfLu8GPRk1ef9GoxesrGi+NNwbRAMZQYAKVnZ+fr3/+UoKnlwCAKO8GPxo1ef1Foxavr2i8NN4YRAMYQ4EJAADwPe9mOhq1eH1Foyavv2jU4vUVjZfGG4No1OL1FQ20hQITAADge96NazRq8fqKRk1ef9GoxesrGi+NNwbRqMXrKxpoCwUmAADA97wb12jU4vUVjZq8/qJRi9dXNF4abwyiUYvXVzTQFgpMAACA73k3rtGoxesrGjV5/UWjFq+vaLw03hhEoxavr2igLRSYAAAA3/NuXKNRi9dXNGry+otGLV5f0ajF6ysaNXn9RaMWr69ooC0UmAAAAN/zblyjUYvXVzRq8vqLRi1eX9GoxesrGjV5/UWjFq+vaKAtFJgAAADf825co1GL11c0avL6i0YtXl/RqMXrKxo1ef1Foxavr2igLRSYAAAA3/NuXKNRi9dXNGry+otGLV5f0ajF6ysaNXn9RaMWr69ooC0UmACAZ8m7yYgG4PH2lWjU4vUVjZq8/qJRi9dXNGrx+opGTV5/0ajF6ysaaAsFJgDgWfJuMqIBeLx9JRq1eH1Foyavv2jU4vUVjVq8vqJRk9dfNGrx+ooG2kKBCQB4lrybjGgAHm9fiUYtXl/RqMnrLxq1eH1Foxavr2jU5PUXjVq8vqKBtlBgAjM4Pz/vdnZ2VnF8fNxPBbAN7yYjGoDH21eiUYvXVzRq8vqLRi1eX9GoxesrGjV5/UWjFq+vaKAtFJhAZTc3N93u7m53e3vb3d/fd/v7+93V1VX/LvCYd+GMxkvjjUE0XhJv/aPx0nhjEI1avL6iUZPXXzRq8fqKRi1eX9GoyesvGrV4fUUDbaHABCqTp5enp6f9qx+/BizvwhmNl8Ybg2i8JN76R+Ol8cYgGrV4fUWjJq+/aNTi9RWNWry+olGT1180avH6igbaQoEJVEaBiSm8C2c0XhpvDKLxknjrH42XxhuDaNTi9RWNmrz+olGL11c0avH6ikZNXn/RqMXrKxpoCwUmUBkFJqbwLpzReGm8MYjGS+KtfzReGm8MolGL11c0avL6i0YtXl/RqMXrKxo1ef1Foxavr2igLRSYQGXbFpjy85py/LUWf/3rX93pTxnkFA/GKhZsv3iQUzwYq1iw/eJBTvFgrGKxze8Lkfn7MjJPGwKYbttf8tPqsddiXuQUx1jFsP3iyCmOsYph+8WRUxxjFbNNTjJvX0bmaUMAmzk5OVn/mZKpX49t9dhb2smwFrZfHDnFMVYxbL84copjrGLYfnFLy0nm7cvIPG0IYH6tHntLOxnWwvaLI6c4xiqG7RdHTnGMVQzbL25pOcm8fRmZpw0BzC937OWeisrPeOr04+Pjfmp+unxtd29vbzX91atX4a/v1szLTtOIPPmtPVZ2OQcHB93d3V3/Tt6cOUXGSJXK6+HhoTs6OvrReOTaD6mdU276kNo5tbr9Nsmrdk5CfuTgzZs3TeRkz50SLe1Xm5zXa+Zk22pEtuGc+3lL2y+3nCGlcprafkjtnHLjN6Z2XrnpQ55TThEyb19G5mlDAPPzjj25yTo7O1v/X3/GM/fznrnpenK+uLhYLWuKmnlZkuO7d+82vkEqlZNMPzw8XF3EpoxbzZwuLy/XF9bc+OWUyEv/L+OgY5POOyWvmjnlpo+pPU7eciJazKtmTurDhw/dl19+udUNUqmcZLrc2EX3JatmXpue1+fYfmLuc3ouJ2mvr6eOWc28Nj2vl8hpavsxNXPKjV9E7bHypo95LjlFybx9GZmnDQHMb+zYsycX+UQr/YRLXuemy4lm6olZ1czLmpLjXGO17Q2StU1O6XT5hHKbGyQrkpdKt9FY+5yaOamp+/wcOQm7nIi58poyXrVzkhtvKejkX9t2SM2cZN6SBaa1TV5Ttpn10vYp+3rKOV3UzCt9P3peL5mTmNreUzMnNWV/UnPkJXLTPXPlVPL4GyLz9mVknjYEML+xY8+eLHInndx0uVHTr0xIvH79OvSplqiZl1WyaNo2J/m/jlULOcm/6VdjbLshJfJStq0Ya59TMyeVm54zR06itbz061RznxNUmpMUAO/fv1/lUrLA3CYnuYGzX5GN5iRq5rXpeX2ufX3uc7rycpI2Ok7RnETNvOT9Tc7rJXMSU9t7auakvGlj5shLTMmtdk41zulDZN6+jMzThgDmN3TspZ+65k46uen6REDphUzeH7vo1sxLyQ3cxx9/vD4ZjuVVOycZHxkv+Ve/wvSUOcn88rUu7V9zGMtJlMhLpReyXPuxvGrmpLxcnzonbzlDOYk58hLy3tu3b1fLGstrrn3KFphPmZOVPl0YyknUzGvT8/ocY/UU53Tl5bTJOV3UzEvm3+S8XjKnaPunzEml4zeWk5gjL285Tz1WQsarxDl9jMzbl5F52hDA/IaOPb1xULmTTm56eiOSthtSMy81JR9RM6fc9DFzjJOSn0/zLiieEnkp7wIfyTdVMyeVm54zR07pciLmyEvJ8nI3alatnORmKb3hlrDnrpwWx0nUzGvT8/ocYxXNRdXMaaz9kDn3q+h5vWROU9vn1MxJjY2fZ468ctNz5shJyfvbntPHyLx9GZmnDQHMzzv29IYrPYHIiTb3g99j03WZ29wglcpLpK8jauYkJ3DvqcCY2uOk5KZyym/SK5GXkvftBT6Sr6dmTio3PadmTrnlRNTMS/YlPQ+0tv2E5Bcds7lykvf0qUBEzbxse13mpjeTJcdqyr6kaua06TldzLmvR8/rJXLadB1yauakhsYvp2ZeY/nm1Myp5Dk9Subty8g8bQhgft6xJyeL9NN8PaHIRTKdJnLT5SKr0yNPBFTtvKZcWFXNnPTErdO3ueiXykkuMvInG2TalJ+rECXykguV/Rk0Cb2I5dZjSM2chnIdUjOnoeWMmXOsIuMkau9TSpbZwjjZc6dOi6o9Vpuc12vnJMt6inN6LqdNz+miZl6bntdL5DS1/ZiaOQ3ta2Nq5jW0nCFzjtU24xQl8/ZlZJ42BDC/Vo+9FvMipzjGKobtF0dOcYxVDNsvjpziGKuYbXKSefsyMk8bAphfq8fe0k6GtbD94sgpjrGKYfvFkVMcYxXD9otbWk4yb19G5mlDAPNr9dhb2smwFrZfHDnFMVYxbL84copjrGLYfnFLy0nm7cvIPG0IYH6tHntLOxnWwvaLI6c4xiqG7RdHTnGMVQzbL25pOcm8fRmZpw0BzK/VY29pJ8Na2H5x5BTHWMWw/eLIKY6ximH7xS0tJ5m3LyPztCGA+bV67C3tZFgL2y+OnOIYqxi2Xxw5xTFWMWy/uKXlJPP2ZWSeNgQwv1aPvaWdDGth+8WRUxxjFcP2iyOnOMYqhu0Xt7ScZN6+jMzThgDmN3bs5f42Ve7voHnT07/nJjH2d5vmyEvY5Yz9nbKnyGnucdK/3ZaORa59zlx55aZ75sqpxe03JScxV15C/y5fC2OV/j23sf1qrnGyeb169Wr0j5jPkZdtqzG0DZ9iX29l++WWk1M6r6ntPXPllBtDz1w55abntJiXl1OpPETuPC7Lyv1dzLFxGiLz9mVknjYEML+hY09OGGdnZ+v/7+7urv4os/2/3Pjs7++vbnhy0y25eLx7926rG6RSecn0w8PD1UVML2pDfyB4jpzkDxnrhTU3hlbJnPT/MgY6Lum8kZzEHHnlpufMNVbecnJazEnMkZf68OFD9+WXX250g6RK5STT5YZqbF9Sc+QUOTel5tx+InJen2tf19dzn9NzOU09p4uSeU1tnzNHTrkxzJlrnLzpQ1rMK81paLlT8lDpeVyPP/lA7JNPPnE/MBgapzEyb19G5mlDAPOLHnv2RCOfSKWfdsnr3HRLTkzbXjisbfKyuWx7g2Rtk1M6XT4x3PQGyYrkpNJtNNbeM0de6in2KTXUt11Oztw5tTZWcvMtBZ38a9t65shJ5i1VYFrb5BTdZlaL+9XcYzX3OV2lOaXvj53TRY28xNT21hw5qcj+JObMSeSmp+bOa9vjb9s8vPO4Fpj6xJMCE3hhoseePYHlTkCRE1Pk4irmykv+ryfAUhf9bXKSf9OvpNh2qZI5qfRiNdbeM0deKjc9NWdOIpLXXDnpV5tev349+Cm3miMvuQF5//79Kp+SBeY2OcmNk/2KbAs5ydhoPtFtOPe+XrJo2jYnaaNj1UJO8v6Uc7qokZeY2t6aIyflTfPMmZNoLa8p5/WhnLbJY+w8LvPnjsPoOHlk3r6MzNOGAOYXOfbST4JzJ6CxE5PcvH388cfFbnBL5CUnaLn4y79jP/MxR04yv/3Ub+wmqWROKr2IjbX3zJGXyk1PzZlTupycOXMS8t7bt2+byMu+X6rALDlWuacF1hw5ydjUKFBKjVX0vD5XTk91TldpTjL/lHO6qJHX1PapOXJSQ8elNWdOuemeOfMSMl5j5/VcTtvmYd+PnMetyDjlyLx9GZmnDQHML3LspTc0uRPQ2IkpfT1kjrxy03PmHCslP9ewyUXDiuak0ot7NFdrjrxUyZuRUjmly8mZMyclyytxg7tNXnKTkt50S9hCKtXiWM2RU1pgpu09c45VJB8xR05j7VNPsU+NndNFjbymtk/NkZMaG0M1Z0656Z4581Ly/ibnqm3y2OQ8bkXGKUfm7cvIPG0IYH5Dx56ePNKTmpz8cz8E7k0XkacB1hx5yYlzypOBucZKyY3lNp/AT81Jyfv24h7JNTVHXio3PTVHTrnl5MyRk+xHeuPR4vYTkU++585J3tv0qYAolZNtr8vc5gOCkmMV3Z/EHDk95TldeeOkIud0UTKvTdcjNUdOamgMrTlyGsvVM0deU8/raU6l8rAi53FraJzGyLx9GZmnDQHMb+jYk5NF+smUnjzkwp1OE7np0QurmiMvPWHq9G2KuVI5ycldftW3TNv25yqm5iQXE/vzZxJ6AcutQ84ceQ3l65kjp6HleJ5inIbGSM21XylZ5tA4iTlykgIlnTZkrnGyeUWeDsyVlywrel6fI6enPKfncpp6Thcl85raPmeOnIb2Nc8cOQ0tJ+cpxmponESaU6k8LGmTThsyNE5jZN6+jMzThgDm1+qx12Je5BTHWMWw/eLIKY6ximH7xZFTHGMVs01OMm9fRuZpQwDza/XYW9rJsBa2Xxw5xTFWMWy/OHKKY6xi2H5xS8tJ5u3LyDxtCGB+rR57SzsZ1sL2iyOnOMYqhu0XR05xjFUM2y9uaTnJvH0ZmacNAcyv1WNvaSfDWth+ceQUx1jFsP3iyCmOsYph+8UtLSeZty8j87QhgPm1euwt7WRYC9svjpziGKsYtl8cOcUxVjFsv7il5STz9mVknjYEML9Wj72lnQxrYfvFkVMcYxXD9osjpzjGKobtF7e0nGTevozM04Y1fPfdd6tlEwRBEARBEARBEE8ff/3rX/tqbTqZvy8j87RhDbWWCyxFq8dIi3mRUxxjFcP2iyOnOMYqhu0XR05xjFXMNjnJvH0ZmacNa2hxQIGWtHqMtJgXOcUxVjFsvzhyimOsYth+ceQUx1jFbJOTzNuXkXnasIYWBxRoSavHSIt5kVMcYxXD9osjpzjGKobtF0dOcYxVzDY5ybx9GZmnDWvYdLn39/fd3t5ed3Bw0N3d3a2nffzxx93t7e3qdSmXl5fdzs5O9/r160fL9nIQDw8P3dHR0Y/aR5Rch5OTk+709LR/FXd+fv5oPl0fGQOJV69edVdXV/279W26Hpsq0V/J7djiSUe0mBc5xTFWMWy/OHKKY6xi2H5x5BTHWMVsk5PM25eRedqwhk2XKzfw+/v73SeffNJdXFysp9UoMKXg0D4szeFnP/vZo4Lr5uZmNW13d/dJC8xNeQXmu3fv1usoBXdaVI9Jl1FSzWVvqrUCU7apfkBwfHzcT91Oi3ktNSf9kGfqcTdkqWMl52vNqcQHUy2Ok2hxv1rqPiXkuv7mzZtiH3Zumldu/y4xbiVzsvmk702xaU65fbvU+aHEftXauUruW+ShieZU4rxQYpxEK8ef1eK5qqWcZN6+jMzThjV4y/2fz/83G0pv4P/4xz+uD4L0pl53SB1sr0i0vPb2BJBuLO3vt7/97aOdXjawxFAu2j7dGewydbrkkR74+hRRpst8X3zxxaP2uuyhfrzlaVu7PmkBpzmOrZsdOxvSv8zz2WefPboA5HLSfLx1/frrrx89XZX3U15+uqyvvvrq0XRh19+ugz6R9vYToU+6JT799NPRMfKW7dn22JO+9cMOWW/5UKREMd5iXkvMSfOQ/ezw8LBIISCWuv3Ozs7W/9/kQ75Ui+MkWtyvlrhPqQ8fPnRffvnl+tqwrU3yyu3fpcatZE7WNh8Cb5JTbt+O5BpVYl9v7Vwl4yb3RaWuMWLbnFQLx59lt1kr56rWcpJ5+zIyTxvW4C3XKyw1lAye3sDLjbqcSOy0dHDHBnuovS4/pf1JGz2JyYn0/fv33f/93/89ysUWG3qylWWmJxVpK0WWHkSyw3gXf53+73//O9teCyW70+V486n04mCfYObWTU4EtthLlyH9vX37dv3aozlJESj55MbmP//5T/bilcvv22+/fbQsaafbW9df1jMtWG07+1qWZ6fLMrRo9HKQotgrhj3bHnvp9kxfb6rFvJaYk7LHaAlLHiuRHqubanGcRIv71VL3Kb0WyL8ltp3YNi+73UqNW8mcrG32sW1yGup32/NDif1KlToGt81JxqTFArPF46/Fc1VrOcm8fRmZpw1r8JbrFZYayt6068EpxZZO84qDXKEohtqPFZjSn7bR5aT52adXGvI12nTj2/nS17JsO78UeXad0/a6c+V2Mm95cmJJ22tBpO3sOOXWTZYhBZw+hfQKTO+E6uVkC0xvXf/1r39lC8yh/OyyhG5DXX9Zvl0HkdtPPv/880fTba65HCTssnNaPOmIFvNaYk4qd8xsasljJUqNV4vjJFrcr5a4T8m1Sz40lnO5nP9LbDuxaV5yvZFrh/3WS6lxK5mTpdfWTWyz/Yb27W33+233KzE2blNtm5Pe8+j9SYl9fducWjv+VIvnqtZyknn7MjJPG9bgLdcrLDVUWmzIgfrrX/96PS1XCOROckPtc/PZHHR+bZsWGN6JzNv46XrpaylC7FNIXeamBabM7y1Pckzb2+JQi00dj7GTtLaXQsr+rKo3Xy6nbQtML790WUK3nbf+sg5yEZCvZG9SYObGyC7b5mK1eNIRLea1xJzU0H60iSWPlT1nbavFcRIt7ldL3KdsDi3d4Mp2028BlRq3kjkp71o7xTY55fbtEueHbcfK8sZtEyVzku3W2jdAKDCHtZaTzNuXkXnasAZvuV5hqaHSk5YcoPKUSG/U04ND3h/6muhQ+0iBKf+XT35s//Y970D1crLz2dcyrz1Ryo4TfYLp9SPTvOXJ63SnTE/GcpBr29y6pWQM7dO6tH+Ry2mbAjOXn0y3X5G1Y5Suv5J1kPe8/URe2zGWdrl90ZPbx0SLJx3RYl5LzEl5x8w2ljxWcjxtm4tqcZxEi/vV0vYp/QBQn+hopB8ybqLE9tPrRqlxK5mT2nYbbpNTbt8ucX4oMVbW0D1A1NJyavn4a+1cJVrLSebty8g8bViDt1yvsNRQabEhZDDtkyAphHSH1OJGTji5T4q89iJ3kKU52JNW+p70a78mqXnKPDpNDpp0Pvta1k/byi+RkfaRAlOk/QhveXIiTnfKtMBMX3vrZn9JkYQsW/uT/+dO/F5OYwWmHRtdN8vLT39G9he/+MV6um5jXX+bi4QuO7ef2Pa/+c1v1l/rEGkOaXh5q22PPelbi18Zs8gHAhEt5rXEnJTk1lKB2eJY6Q2JPX9tq8VxEi3uV0vcp6ynfoIi/et1yo5PqXErmZP3ehPbbL903y55fth2vxoat02V3Ndl7Fp7qvrUx5/V4rmqtZxk3r6MzNOGNXjL9QpLDaAEOfhssdqyEsee/YChlRO0KJ3XEnOSfdX+XIyE94HXVEscK7kBseNUIq8Wx0m0uF8tcZ+ynvoGN91mdnuVGLfSOcl46bedNlUiJ82r5Plh2/1qaNw2tW1O6YfqLeRktVRgihbPVS3lJPP2ZWSeNqyh1nKBIXJyf0kFZg0t5kVOcYxVDNsvjpziGKsYtl8cOcUxVjHb5CTz9mVknjasocUBBVrS6jHSYl7kFMdYxbD94sgpjrGKYfvFkVMcYxWzTU4yb19G5mnDGlocUKAlrR4jLeZFTnGMVQzbL46c4hirGLZfHDnFMVYx2+Qk8/ZlZJ42rKHFAQVa0uox0mJe5BTHWMWw/eLIKY6ximH7xZFTHGMVs01OMm9fRuZpwxpaHFCgJa0eIy3mRU5xjFUM2y+OnOIYqxi2Xxw5xTFWMdvkJPP2ZWSeNqyhxQEFWtLqMdJiXuQUx1jFsP3iyCmOsYph+8WRUxxjFbNNTjJvX0bmacMa5G+0yLIJgiAIgiAIgiCIp49t/o6mzN+XkXnaEAAAAACAHApMAAAAAEARFJgAAAAAgCIoMAEAAAAARVBgAgAAAACKCBeY/LZXgiAIgiAIgiAIYiikbuzLSAAAAAAAAAAAAAAAAAAAAAAAAAAAAAz6yU/+H28Ombu94L8fAAAAAElFTkSuQmCC"/>
          <p:cNvSpPr>
            <a:spLocks noChangeAspect="1" noChangeArrowheads="1"/>
          </p:cNvSpPr>
          <p:nvPr/>
        </p:nvSpPr>
        <p:spPr bwMode="auto">
          <a:xfrm>
            <a:off x="1679575" y="-144463"/>
            <a:ext cx="1536065" cy="153607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8" name="Picture 7"/>
          <p:cNvPicPr>
            <a:picLocks noChangeAspect="1"/>
          </p:cNvPicPr>
          <p:nvPr/>
        </p:nvPicPr>
        <p:blipFill>
          <a:blip r:embed="rId3"/>
          <a:stretch>
            <a:fillRect/>
          </a:stretch>
        </p:blipFill>
        <p:spPr>
          <a:xfrm>
            <a:off x="1920283" y="787930"/>
            <a:ext cx="8160038" cy="2698221"/>
          </a:xfrm>
          <a:prstGeom prst="rect">
            <a:avLst/>
          </a:prstGeom>
        </p:spPr>
      </p:pic>
      <p:pic>
        <p:nvPicPr>
          <p:cNvPr id="5" name="Picture 4"/>
          <p:cNvPicPr>
            <a:picLocks noChangeAspect="1"/>
          </p:cNvPicPr>
          <p:nvPr/>
        </p:nvPicPr>
        <p:blipFill>
          <a:blip r:embed="rId4"/>
          <a:stretch>
            <a:fillRect/>
          </a:stretch>
        </p:blipFill>
        <p:spPr>
          <a:xfrm>
            <a:off x="1963961" y="3461603"/>
            <a:ext cx="8160589" cy="2769090"/>
          </a:xfrm>
          <a:prstGeom prst="rect">
            <a:avLst/>
          </a:prstGeom>
        </p:spPr>
      </p:pic>
    </p:spTree>
    <p:extLst>
      <p:ext uri="{BB962C8B-B14F-4D97-AF65-F5344CB8AC3E}">
        <p14:creationId xmlns:p14="http://schemas.microsoft.com/office/powerpoint/2010/main" val="1640257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44078" y="1700810"/>
            <a:ext cx="6084270" cy="646331"/>
          </a:xfrm>
          <a:prstGeom prst="rect">
            <a:avLst/>
          </a:prstGeom>
        </p:spPr>
        <p:txBody>
          <a:bodyPr wrap="square">
            <a:spAutoFit/>
          </a:bodyPr>
          <a:lstStyle/>
          <a:p>
            <a:pPr>
              <a:spcAft>
                <a:spcPts val="900"/>
              </a:spcAft>
            </a:pPr>
            <a:r>
              <a:rPr lang="en-US" sz="1500">
                <a:solidFill>
                  <a:schemeClr val="accent1">
                    <a:lumMod val="60000"/>
                    <a:lumOff val="40000"/>
                  </a:schemeClr>
                </a:solidFill>
              </a:rPr>
              <a:t> </a:t>
            </a:r>
            <a:endParaRPr lang="en-US" sz="1500"/>
          </a:p>
          <a:p>
            <a:pPr marL="257175" indent="-257175">
              <a:spcAft>
                <a:spcPts val="900"/>
              </a:spcAft>
              <a:buFont typeface="Arial" panose="020B0604020202020204" pitchFamily="34" charset="0"/>
              <a:buChar char="•"/>
            </a:pPr>
            <a:endParaRPr lang="en-AU" sz="1350"/>
          </a:p>
        </p:txBody>
      </p:sp>
      <p:sp>
        <p:nvSpPr>
          <p:cNvPr id="3" name="TextBox 2"/>
          <p:cNvSpPr txBox="1"/>
          <p:nvPr/>
        </p:nvSpPr>
        <p:spPr>
          <a:xfrm>
            <a:off x="2724349" y="1144912"/>
            <a:ext cx="6696744" cy="484748"/>
          </a:xfrm>
          <a:prstGeom prst="rect">
            <a:avLst/>
          </a:prstGeom>
          <a:noFill/>
        </p:spPr>
        <p:txBody>
          <a:bodyPr wrap="square" lIns="68580" tIns="34290" rIns="68580" bIns="34290" rtlCol="0" anchor="t">
            <a:spAutoFit/>
          </a:bodyPr>
          <a:lstStyle/>
          <a:p>
            <a:pPr algn="ctr"/>
            <a:r>
              <a:rPr lang="en-US" sz="2700" b="1">
                <a:solidFill>
                  <a:srgbClr val="00B0F0"/>
                </a:solidFill>
                <a:latin typeface="Arial"/>
                <a:cs typeface="Arial"/>
              </a:rPr>
              <a:t>Occupational Violence Data</a:t>
            </a:r>
            <a:endParaRPr lang="en-AU" sz="2700" b="1">
              <a:solidFill>
                <a:srgbClr val="00B0F0"/>
              </a:solidFill>
              <a:latin typeface="Arial" panose="020B0604020202020204" pitchFamily="34" charset="0"/>
              <a:cs typeface="Arial" panose="020B0604020202020204" pitchFamily="34" charset="0"/>
            </a:endParaRPr>
          </a:p>
        </p:txBody>
      </p:sp>
      <p:pic>
        <p:nvPicPr>
          <p:cNvPr id="5" name="Picture 5" descr="Chart, bar chart&#10;&#10;Description automatically generated">
            <a:extLst>
              <a:ext uri="{FF2B5EF4-FFF2-40B4-BE49-F238E27FC236}">
                <a16:creationId xmlns:a16="http://schemas.microsoft.com/office/drawing/2014/main" id="{B807737F-73F5-C0A1-78FD-005AD4EB4732}"/>
              </a:ext>
            </a:extLst>
          </p:cNvPr>
          <p:cNvPicPr>
            <a:picLocks noChangeAspect="1"/>
          </p:cNvPicPr>
          <p:nvPr/>
        </p:nvPicPr>
        <p:blipFill>
          <a:blip r:embed="rId3"/>
          <a:stretch>
            <a:fillRect/>
          </a:stretch>
        </p:blipFill>
        <p:spPr>
          <a:xfrm>
            <a:off x="3248891" y="1551560"/>
            <a:ext cx="5850082" cy="3947855"/>
          </a:xfrm>
          <a:prstGeom prst="rect">
            <a:avLst/>
          </a:prstGeom>
        </p:spPr>
      </p:pic>
    </p:spTree>
    <p:extLst>
      <p:ext uri="{BB962C8B-B14F-4D97-AF65-F5344CB8AC3E}">
        <p14:creationId xmlns:p14="http://schemas.microsoft.com/office/powerpoint/2010/main" val="3381158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60104" y="1124745"/>
            <a:ext cx="8112360" cy="830997"/>
          </a:xfrm>
          <a:prstGeom prst="rect">
            <a:avLst/>
          </a:prstGeom>
        </p:spPr>
        <p:txBody>
          <a:bodyPr wrap="square">
            <a:spAutoFit/>
          </a:bodyPr>
          <a:lstStyle/>
          <a:p>
            <a:pPr>
              <a:spcAft>
                <a:spcPts val="1200"/>
              </a:spcAft>
            </a:pPr>
            <a:r>
              <a:rPr lang="en-US" sz="2000" dirty="0">
                <a:solidFill>
                  <a:schemeClr val="accent1">
                    <a:lumMod val="60000"/>
                    <a:lumOff val="40000"/>
                  </a:schemeClr>
                </a:solidFill>
              </a:rPr>
              <a:t> </a:t>
            </a:r>
            <a:endParaRPr lang="en-US" sz="2000" dirty="0"/>
          </a:p>
          <a:p>
            <a:pPr marL="342900" indent="-342900">
              <a:spcAft>
                <a:spcPts val="1200"/>
              </a:spcAft>
              <a:buFont typeface="Arial" panose="020B0604020202020204" pitchFamily="34" charset="0"/>
              <a:buChar char="•"/>
            </a:pPr>
            <a:endParaRPr lang="en-AU" dirty="0"/>
          </a:p>
        </p:txBody>
      </p:sp>
      <p:sp>
        <p:nvSpPr>
          <p:cNvPr id="3" name="TextBox 2"/>
          <p:cNvSpPr txBox="1"/>
          <p:nvPr/>
        </p:nvSpPr>
        <p:spPr>
          <a:xfrm>
            <a:off x="1619319" y="185586"/>
            <a:ext cx="8928992" cy="646331"/>
          </a:xfrm>
          <a:prstGeom prst="rect">
            <a:avLst/>
          </a:prstGeom>
          <a:noFill/>
        </p:spPr>
        <p:txBody>
          <a:bodyPr wrap="square" rtlCol="0">
            <a:spAutoFit/>
          </a:bodyPr>
          <a:lstStyle/>
          <a:p>
            <a:pPr algn="ctr"/>
            <a:r>
              <a:rPr lang="en-US" sz="3600" b="1" dirty="0">
                <a:solidFill>
                  <a:srgbClr val="00B0F0"/>
                </a:solidFill>
                <a:latin typeface="Arial" panose="020B0604020202020204" pitchFamily="34" charset="0"/>
                <a:cs typeface="Arial" panose="020B0604020202020204" pitchFamily="34" charset="0"/>
              </a:rPr>
              <a:t>Background</a:t>
            </a:r>
            <a:endParaRPr lang="en-AU" sz="3600" b="1" dirty="0">
              <a:solidFill>
                <a:srgbClr val="00B0F0"/>
              </a:solidFill>
              <a:latin typeface="Arial" panose="020B0604020202020204" pitchFamily="34" charset="0"/>
              <a:cs typeface="Arial" panose="020B0604020202020204" pitchFamily="34" charset="0"/>
            </a:endParaRPr>
          </a:p>
        </p:txBody>
      </p:sp>
      <p:sp>
        <p:nvSpPr>
          <p:cNvPr id="4" name="TextBox 3"/>
          <p:cNvSpPr txBox="1"/>
          <p:nvPr/>
        </p:nvSpPr>
        <p:spPr>
          <a:xfrm>
            <a:off x="1976388" y="1124744"/>
            <a:ext cx="8296077" cy="3416320"/>
          </a:xfrm>
          <a:prstGeom prst="rect">
            <a:avLst/>
          </a:prstGeom>
          <a:noFill/>
        </p:spPr>
        <p:txBody>
          <a:bodyPr wrap="square" rtlCol="0">
            <a:spAutoFit/>
          </a:bodyPr>
          <a:lstStyle/>
          <a:p>
            <a:pPr marL="285750" indent="-285750">
              <a:buFont typeface="Arial" panose="020B0604020202020204" pitchFamily="34" charset="0"/>
              <a:buChar char="•"/>
            </a:pPr>
            <a:r>
              <a:rPr lang="en-US" dirty="0"/>
              <a:t>National Plan for the Reduction of Harm 2005</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Commonwealth Department of Health and Ageing – Beacon Demonstration Sites</a:t>
            </a:r>
          </a:p>
          <a:p>
            <a:endParaRPr lang="en-US" dirty="0"/>
          </a:p>
          <a:p>
            <a:pPr marL="285750" indent="-285750">
              <a:buFont typeface="Arial" panose="020B0604020202020204" pitchFamily="34" charset="0"/>
              <a:buChar char="•"/>
            </a:pPr>
            <a:r>
              <a:rPr lang="en-US" dirty="0"/>
              <a:t>DHS Victoria and Victoria Quality Council</a:t>
            </a:r>
          </a:p>
          <a:p>
            <a:endParaRPr lang="en-US" dirty="0"/>
          </a:p>
          <a:p>
            <a:pPr marL="285750" indent="-285750">
              <a:buFont typeface="Arial" panose="020B0604020202020204" pitchFamily="34" charset="0"/>
              <a:buChar char="•"/>
            </a:pPr>
            <a:r>
              <a:rPr lang="en-US" dirty="0"/>
              <a:t>Peninsula Health Reduction Project</a:t>
            </a:r>
          </a:p>
          <a:p>
            <a:endParaRPr lang="en-US" dirty="0"/>
          </a:p>
          <a:p>
            <a:pPr marL="285750" indent="-285750">
              <a:buFont typeface="Arial" panose="020B0604020202020204" pitchFamily="34" charset="0"/>
              <a:buChar char="•"/>
            </a:pPr>
            <a:r>
              <a:rPr lang="en-US" dirty="0"/>
              <a:t>Study Tour – USA and UK</a:t>
            </a:r>
          </a:p>
          <a:p>
            <a:endParaRPr lang="en-US" dirty="0"/>
          </a:p>
          <a:p>
            <a:pPr marL="285750" indent="-285750">
              <a:buFont typeface="Arial" panose="020B0604020202020204" pitchFamily="34" charset="0"/>
              <a:buChar char="•"/>
            </a:pPr>
            <a:r>
              <a:rPr lang="en-US" dirty="0"/>
              <a:t>Victorian Royal Commission – Recommended Elimination of Restrictive Interventions </a:t>
            </a:r>
            <a:endParaRPr lang="en-AU" dirty="0"/>
          </a:p>
        </p:txBody>
      </p:sp>
      <p:pic>
        <p:nvPicPr>
          <p:cNvPr id="7" name="image13.jpeg" descr="Disturbed_man_in_corner_610.jpg"/>
          <p:cNvPicPr/>
          <p:nvPr/>
        </p:nvPicPr>
        <p:blipFill>
          <a:blip r:embed="rId3"/>
          <a:stretch>
            <a:fillRect/>
          </a:stretch>
        </p:blipFill>
        <p:spPr>
          <a:xfrm>
            <a:off x="7250188" y="2024392"/>
            <a:ext cx="2669632" cy="1913615"/>
          </a:xfrm>
          <a:prstGeom prst="rect">
            <a:avLst/>
          </a:prstGeom>
          <a:ln w="12700">
            <a:miter lim="400000"/>
          </a:ln>
        </p:spPr>
      </p:pic>
      <p:pic>
        <p:nvPicPr>
          <p:cNvPr id="8" name="image12.jpeg" descr="C:\Documents and Settings\newtrz\Desktop\takedown-on-n-7-version-3.jpg"/>
          <p:cNvPicPr/>
          <p:nvPr/>
        </p:nvPicPr>
        <p:blipFill>
          <a:blip r:embed="rId4"/>
          <a:stretch>
            <a:fillRect/>
          </a:stretch>
        </p:blipFill>
        <p:spPr>
          <a:xfrm>
            <a:off x="4802595" y="4556894"/>
            <a:ext cx="2562440" cy="1913615"/>
          </a:xfrm>
          <a:prstGeom prst="rect">
            <a:avLst/>
          </a:prstGeom>
          <a:ln w="12700">
            <a:miter lim="400000"/>
          </a:ln>
        </p:spPr>
      </p:pic>
    </p:spTree>
    <p:extLst>
      <p:ext uri="{BB962C8B-B14F-4D97-AF65-F5344CB8AC3E}">
        <p14:creationId xmlns:p14="http://schemas.microsoft.com/office/powerpoint/2010/main" val="1510129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11524" y="879804"/>
            <a:ext cx="8568952" cy="4832092"/>
          </a:xfrm>
          <a:prstGeom prst="rect">
            <a:avLst/>
          </a:prstGeom>
        </p:spPr>
        <p:txBody>
          <a:bodyPr wrap="square">
            <a:spAutoFit/>
          </a:bodyPr>
          <a:lstStyle/>
          <a:p>
            <a:pPr marL="342900" indent="-342900">
              <a:spcAft>
                <a:spcPts val="1200"/>
              </a:spcAft>
              <a:buClr>
                <a:srgbClr val="92D050"/>
              </a:buClr>
              <a:buFont typeface="Arial" panose="020B0604020202020204" pitchFamily="34" charset="0"/>
              <a:buChar char="•"/>
            </a:pPr>
            <a:r>
              <a:rPr lang="en-US" sz="2000" b="1" dirty="0"/>
              <a:t>6 Core Strategies</a:t>
            </a:r>
          </a:p>
          <a:p>
            <a:pPr marL="800100" lvl="1" indent="-342900">
              <a:spcAft>
                <a:spcPts val="1200"/>
              </a:spcAft>
              <a:buFont typeface="+mj-lt"/>
              <a:buAutoNum type="arabicPeriod"/>
            </a:pPr>
            <a:r>
              <a:rPr lang="en-US" dirty="0"/>
              <a:t>Leadership toward </a:t>
            </a:r>
            <a:r>
              <a:rPr lang="en-US" dirty="0" err="1"/>
              <a:t>organisational</a:t>
            </a:r>
            <a:r>
              <a:rPr lang="en-US" dirty="0"/>
              <a:t> change</a:t>
            </a:r>
          </a:p>
          <a:p>
            <a:pPr marL="800100" lvl="1" indent="-342900">
              <a:spcAft>
                <a:spcPts val="1200"/>
              </a:spcAft>
              <a:buFont typeface="+mj-lt"/>
              <a:buAutoNum type="arabicPeriod"/>
            </a:pPr>
            <a:r>
              <a:rPr lang="en-US" dirty="0"/>
              <a:t>Use of data to inform practice</a:t>
            </a:r>
          </a:p>
          <a:p>
            <a:pPr marL="800100" lvl="1" indent="-342900">
              <a:spcAft>
                <a:spcPts val="1200"/>
              </a:spcAft>
              <a:buFont typeface="+mj-lt"/>
              <a:buAutoNum type="arabicPeriod"/>
            </a:pPr>
            <a:r>
              <a:rPr lang="en-US" dirty="0"/>
              <a:t>Workforce development</a:t>
            </a:r>
          </a:p>
          <a:p>
            <a:pPr marL="800100" lvl="1" indent="-342900">
              <a:spcAft>
                <a:spcPts val="1200"/>
              </a:spcAft>
              <a:buFont typeface="+mj-lt"/>
              <a:buAutoNum type="arabicPeriod"/>
            </a:pPr>
            <a:r>
              <a:rPr lang="en-US" dirty="0"/>
              <a:t>Use of restraint and seclusion reduction tools</a:t>
            </a:r>
          </a:p>
          <a:p>
            <a:pPr marL="800100" lvl="1" indent="-342900">
              <a:spcAft>
                <a:spcPts val="1200"/>
              </a:spcAft>
              <a:buFont typeface="+mj-lt"/>
              <a:buAutoNum type="arabicPeriod"/>
            </a:pPr>
            <a:r>
              <a:rPr lang="en-US" dirty="0"/>
              <a:t>Consumers’ roles in inpatient settings</a:t>
            </a:r>
          </a:p>
          <a:p>
            <a:pPr marL="800100" lvl="1" indent="-342900">
              <a:spcAft>
                <a:spcPts val="1200"/>
              </a:spcAft>
              <a:buFont typeface="+mj-lt"/>
              <a:buAutoNum type="arabicPeriod"/>
            </a:pPr>
            <a:r>
              <a:rPr lang="en-US" dirty="0"/>
              <a:t>Vigorous debriefing techniques</a:t>
            </a:r>
          </a:p>
          <a:p>
            <a:pPr marL="342900" indent="-342900">
              <a:spcAft>
                <a:spcPts val="1200"/>
              </a:spcAft>
              <a:buClr>
                <a:srgbClr val="92D050"/>
              </a:buClr>
              <a:buFont typeface="Arial" panose="020B0604020202020204" pitchFamily="34" charset="0"/>
              <a:buChar char="•"/>
            </a:pPr>
            <a:r>
              <a:rPr lang="en-US" sz="2000" b="1" dirty="0" err="1"/>
              <a:t>Safewards</a:t>
            </a:r>
            <a:endParaRPr lang="en-US" sz="2000" b="1" dirty="0"/>
          </a:p>
          <a:p>
            <a:pPr marL="342900" indent="-342900">
              <a:spcAft>
                <a:spcPts val="1200"/>
              </a:spcAft>
              <a:buClr>
                <a:srgbClr val="92D050"/>
              </a:buClr>
              <a:buFont typeface="Arial" panose="020B0604020202020204" pitchFamily="34" charset="0"/>
              <a:buChar char="•"/>
            </a:pPr>
            <a:r>
              <a:rPr lang="en-US" sz="2000" b="1" dirty="0"/>
              <a:t>The Mental Health Intensive </a:t>
            </a:r>
          </a:p>
          <a:p>
            <a:pPr>
              <a:spcAft>
                <a:spcPts val="1200"/>
              </a:spcAft>
              <a:buClr>
                <a:srgbClr val="92D050"/>
              </a:buClr>
            </a:pPr>
            <a:r>
              <a:rPr lang="en-US" sz="2000" b="1" dirty="0"/>
              <a:t>      Care Framework </a:t>
            </a:r>
          </a:p>
          <a:p>
            <a:pPr marL="342900" indent="-342900">
              <a:spcAft>
                <a:spcPts val="1200"/>
              </a:spcAft>
              <a:buClr>
                <a:srgbClr val="92D050"/>
              </a:buClr>
              <a:buFont typeface="Arial" panose="020B0604020202020204" pitchFamily="34" charset="0"/>
              <a:buChar char="•"/>
            </a:pPr>
            <a:endParaRPr lang="en-US" sz="2000" b="1" dirty="0"/>
          </a:p>
        </p:txBody>
      </p:sp>
      <p:sp>
        <p:nvSpPr>
          <p:cNvPr id="3" name="TextBox 2"/>
          <p:cNvSpPr txBox="1"/>
          <p:nvPr/>
        </p:nvSpPr>
        <p:spPr>
          <a:xfrm>
            <a:off x="1631504" y="171909"/>
            <a:ext cx="8928992" cy="646331"/>
          </a:xfrm>
          <a:prstGeom prst="rect">
            <a:avLst/>
          </a:prstGeom>
          <a:noFill/>
        </p:spPr>
        <p:txBody>
          <a:bodyPr wrap="square" rtlCol="0">
            <a:spAutoFit/>
          </a:bodyPr>
          <a:lstStyle/>
          <a:p>
            <a:pPr algn="ctr"/>
            <a:r>
              <a:rPr lang="en-AU" sz="3600" b="1" dirty="0">
                <a:solidFill>
                  <a:srgbClr val="00B0F0"/>
                </a:solidFill>
                <a:latin typeface="Arial" panose="020B0604020202020204" pitchFamily="34" charset="0"/>
                <a:cs typeface="Arial" panose="020B0604020202020204" pitchFamily="34" charset="0"/>
              </a:rPr>
              <a:t>Framework around us</a:t>
            </a:r>
          </a:p>
        </p:txBody>
      </p:sp>
      <p:pic>
        <p:nvPicPr>
          <p:cNvPr id="7" name="Picture 6"/>
          <p:cNvPicPr>
            <a:picLocks noChangeAspect="1"/>
          </p:cNvPicPr>
          <p:nvPr/>
        </p:nvPicPr>
        <p:blipFill>
          <a:blip r:embed="rId3"/>
          <a:stretch>
            <a:fillRect/>
          </a:stretch>
        </p:blipFill>
        <p:spPr>
          <a:xfrm>
            <a:off x="5474624" y="4024054"/>
            <a:ext cx="2035652" cy="2833947"/>
          </a:xfrm>
          <a:prstGeom prst="rect">
            <a:avLst/>
          </a:prstGeom>
        </p:spPr>
      </p:pic>
      <p:pic>
        <p:nvPicPr>
          <p:cNvPr id="8" name="Picture 7"/>
          <p:cNvPicPr>
            <a:picLocks noChangeAspect="1"/>
          </p:cNvPicPr>
          <p:nvPr/>
        </p:nvPicPr>
        <p:blipFill>
          <a:blip r:embed="rId4"/>
          <a:stretch>
            <a:fillRect/>
          </a:stretch>
        </p:blipFill>
        <p:spPr>
          <a:xfrm>
            <a:off x="8090710" y="2170903"/>
            <a:ext cx="2017735" cy="2816143"/>
          </a:xfrm>
          <a:prstGeom prst="rect">
            <a:avLst/>
          </a:prstGeom>
        </p:spPr>
      </p:pic>
    </p:spTree>
    <p:extLst>
      <p:ext uri="{BB962C8B-B14F-4D97-AF65-F5344CB8AC3E}">
        <p14:creationId xmlns:p14="http://schemas.microsoft.com/office/powerpoint/2010/main" val="2221009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9536" y="1616113"/>
            <a:ext cx="8352928" cy="4062651"/>
          </a:xfrm>
          <a:prstGeom prst="rect">
            <a:avLst/>
          </a:prstGeom>
        </p:spPr>
        <p:txBody>
          <a:bodyPr wrap="square">
            <a:spAutoFit/>
          </a:bodyPr>
          <a:lstStyle/>
          <a:p>
            <a:pPr marL="285750" indent="-285750">
              <a:buClr>
                <a:srgbClr val="92D050"/>
              </a:buClr>
              <a:buFont typeface="Arial" panose="020B0604020202020204" pitchFamily="34" charset="0"/>
              <a:buChar char="•"/>
            </a:pPr>
            <a:r>
              <a:rPr lang="en-AU" sz="2400" dirty="0"/>
              <a:t>Leadership is an action, not a person. </a:t>
            </a:r>
          </a:p>
          <a:p>
            <a:pPr marL="285750" indent="-285750">
              <a:buClr>
                <a:srgbClr val="92D050"/>
              </a:buClr>
              <a:buFont typeface="Arial" panose="020B0604020202020204" pitchFamily="34" charset="0"/>
              <a:buChar char="•"/>
            </a:pPr>
            <a:endParaRPr lang="en-AU" sz="2400" dirty="0"/>
          </a:p>
          <a:p>
            <a:pPr marL="285750" indent="-285750">
              <a:buClr>
                <a:srgbClr val="92D050"/>
              </a:buClr>
              <a:buFont typeface="Arial" panose="020B0604020202020204" pitchFamily="34" charset="0"/>
              <a:buChar char="•"/>
            </a:pPr>
            <a:r>
              <a:rPr lang="en-AU" sz="2400" dirty="0"/>
              <a:t>Leadership is not an individual, but a key leader may inspire the leadership group.  </a:t>
            </a:r>
          </a:p>
          <a:p>
            <a:pPr marL="285750" indent="-285750">
              <a:buClr>
                <a:srgbClr val="92D050"/>
              </a:buClr>
              <a:buFont typeface="Arial" panose="020B0604020202020204" pitchFamily="34" charset="0"/>
              <a:buChar char="•"/>
            </a:pPr>
            <a:endParaRPr lang="en-AU" sz="2400" dirty="0"/>
          </a:p>
          <a:p>
            <a:pPr marL="285750" indent="-285750">
              <a:buClr>
                <a:srgbClr val="92D050"/>
              </a:buClr>
              <a:buFont typeface="Arial" panose="020B0604020202020204" pitchFamily="34" charset="0"/>
              <a:buChar char="•"/>
            </a:pPr>
            <a:r>
              <a:rPr lang="en-AU" sz="2400" dirty="0"/>
              <a:t>Shared vision across senior leadership team.</a:t>
            </a:r>
          </a:p>
          <a:p>
            <a:r>
              <a:rPr lang="en-AU" sz="2400" dirty="0"/>
              <a:t> </a:t>
            </a:r>
          </a:p>
          <a:p>
            <a:pPr marL="285750" indent="-285750">
              <a:buClr>
                <a:srgbClr val="92D050"/>
              </a:buClr>
              <a:buFont typeface="Arial" panose="020B0604020202020204" pitchFamily="34" charset="0"/>
              <a:buChar char="•"/>
            </a:pPr>
            <a:r>
              <a:rPr lang="en-AU" sz="2400" dirty="0"/>
              <a:t>Formal Leadership structures </a:t>
            </a:r>
          </a:p>
          <a:p>
            <a:pPr marL="285750" indent="-285750">
              <a:buClr>
                <a:srgbClr val="92D050"/>
              </a:buClr>
              <a:buFont typeface="Arial" panose="020B0604020202020204" pitchFamily="34" charset="0"/>
              <a:buChar char="•"/>
            </a:pPr>
            <a:endParaRPr lang="en-AU" sz="2400" dirty="0"/>
          </a:p>
          <a:p>
            <a:pPr marL="285750" indent="-285750">
              <a:buClr>
                <a:srgbClr val="92D050"/>
              </a:buClr>
              <a:buFont typeface="Arial" panose="020B0604020202020204" pitchFamily="34" charset="0"/>
              <a:buChar char="•"/>
            </a:pPr>
            <a:r>
              <a:rPr lang="en-AU" sz="2400" dirty="0"/>
              <a:t>Informal leaders</a:t>
            </a:r>
          </a:p>
          <a:p>
            <a:pPr marL="285750" indent="-285750">
              <a:buFont typeface="Arial" panose="020B0604020202020204" pitchFamily="34" charset="0"/>
              <a:buChar char="•"/>
            </a:pPr>
            <a:endParaRPr lang="en-US" dirty="0"/>
          </a:p>
        </p:txBody>
      </p:sp>
      <p:sp>
        <p:nvSpPr>
          <p:cNvPr id="3" name="TextBox 2"/>
          <p:cNvSpPr txBox="1"/>
          <p:nvPr/>
        </p:nvSpPr>
        <p:spPr>
          <a:xfrm>
            <a:off x="1631504" y="332657"/>
            <a:ext cx="8928992" cy="646331"/>
          </a:xfrm>
          <a:prstGeom prst="rect">
            <a:avLst/>
          </a:prstGeom>
          <a:noFill/>
        </p:spPr>
        <p:txBody>
          <a:bodyPr wrap="square" rtlCol="0">
            <a:spAutoFit/>
          </a:bodyPr>
          <a:lstStyle/>
          <a:p>
            <a:pPr algn="ctr"/>
            <a:r>
              <a:rPr lang="en-US" sz="3600" b="1" dirty="0">
                <a:solidFill>
                  <a:srgbClr val="00B0F0"/>
                </a:solidFill>
                <a:latin typeface="Arial" panose="020B0604020202020204" pitchFamily="34" charset="0"/>
                <a:cs typeface="Arial" panose="020B0604020202020204" pitchFamily="34" charset="0"/>
              </a:rPr>
              <a:t>What do we mean by leadership?</a:t>
            </a:r>
            <a:endParaRPr lang="en-AU" sz="3600" b="1"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5663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9536" y="978988"/>
            <a:ext cx="8352928" cy="4708981"/>
          </a:xfrm>
          <a:prstGeom prst="rect">
            <a:avLst/>
          </a:prstGeom>
        </p:spPr>
        <p:txBody>
          <a:bodyPr wrap="square">
            <a:spAutoFit/>
          </a:bodyPr>
          <a:lstStyle/>
          <a:p>
            <a:pPr marL="285750" indent="-285750">
              <a:buClr>
                <a:srgbClr val="92D050"/>
              </a:buClr>
              <a:buFont typeface="Arial" panose="020B0604020202020204" pitchFamily="34" charset="0"/>
              <a:buChar char="•"/>
            </a:pPr>
            <a:r>
              <a:rPr lang="en-US" sz="2400" dirty="0"/>
              <a:t>This has been a 17 year effort and has been ongoing and iterative</a:t>
            </a:r>
            <a:endParaRPr lang="en-AU" sz="2400" dirty="0"/>
          </a:p>
          <a:p>
            <a:pPr marL="285750" indent="-285750">
              <a:buClr>
                <a:srgbClr val="92D050"/>
              </a:buClr>
              <a:buFont typeface="Arial" panose="020B0604020202020204" pitchFamily="34" charset="0"/>
              <a:buChar char="•"/>
            </a:pPr>
            <a:endParaRPr lang="en-AU" sz="2400" dirty="0"/>
          </a:p>
          <a:p>
            <a:pPr marL="285750" indent="-285750">
              <a:buClr>
                <a:srgbClr val="92D050"/>
              </a:buClr>
              <a:buFont typeface="Arial" panose="020B0604020202020204" pitchFamily="34" charset="0"/>
              <a:buChar char="•"/>
            </a:pPr>
            <a:r>
              <a:rPr lang="en-AU" sz="2400" dirty="0"/>
              <a:t>Broad, multidisciplinary approach – Medical, nursing, OT, Social Work, Lived Experience peer workers, psychology, and security</a:t>
            </a:r>
          </a:p>
          <a:p>
            <a:pPr marL="285750" indent="-285750">
              <a:buClr>
                <a:srgbClr val="92D050"/>
              </a:buClr>
              <a:buFont typeface="Arial" panose="020B0604020202020204" pitchFamily="34" charset="0"/>
              <a:buChar char="•"/>
            </a:pPr>
            <a:endParaRPr lang="en-AU" sz="2400" dirty="0"/>
          </a:p>
          <a:p>
            <a:pPr marL="285750" indent="-285750">
              <a:buClr>
                <a:srgbClr val="92D050"/>
              </a:buClr>
              <a:buFont typeface="Arial" panose="020B0604020202020204" pitchFamily="34" charset="0"/>
              <a:buChar char="•"/>
            </a:pPr>
            <a:r>
              <a:rPr lang="en-AU" sz="2400" dirty="0"/>
              <a:t>We listen to and validate staff and their concerns, and are supportive and non-blaming</a:t>
            </a:r>
          </a:p>
          <a:p>
            <a:pPr marL="285750" indent="-285750">
              <a:buClr>
                <a:srgbClr val="92D050"/>
              </a:buClr>
              <a:buFont typeface="Arial" panose="020B0604020202020204" pitchFamily="34" charset="0"/>
              <a:buChar char="•"/>
            </a:pPr>
            <a:endParaRPr lang="en-US" sz="2400" dirty="0"/>
          </a:p>
          <a:p>
            <a:pPr marL="285750" indent="-285750">
              <a:buClr>
                <a:srgbClr val="92D050"/>
              </a:buClr>
              <a:buFont typeface="Arial" panose="020B0604020202020204" pitchFamily="34" charset="0"/>
              <a:buChar char="•"/>
            </a:pPr>
            <a:r>
              <a:rPr lang="en-US" sz="2400" dirty="0"/>
              <a:t>The role of security</a:t>
            </a:r>
            <a:endParaRPr lang="en-AU" sz="2400" dirty="0"/>
          </a:p>
          <a:p>
            <a:pPr marL="285750" indent="-285750">
              <a:buClr>
                <a:srgbClr val="92D050"/>
              </a:buClr>
              <a:buFont typeface="Arial" panose="020B0604020202020204" pitchFamily="34" charset="0"/>
              <a:buChar char="•"/>
            </a:pPr>
            <a:endParaRPr lang="en-AU" sz="2400" dirty="0"/>
          </a:p>
          <a:p>
            <a:pPr>
              <a:buClr>
                <a:srgbClr val="92D050"/>
              </a:buClr>
            </a:pPr>
            <a:endParaRPr lang="en-AU" dirty="0"/>
          </a:p>
          <a:p>
            <a:pPr marL="285750" indent="-285750">
              <a:buClr>
                <a:srgbClr val="92D050"/>
              </a:buClr>
              <a:buFont typeface="Arial" panose="020B0604020202020204" pitchFamily="34" charset="0"/>
              <a:buChar char="•"/>
            </a:pPr>
            <a:endParaRPr lang="en-US" dirty="0"/>
          </a:p>
        </p:txBody>
      </p:sp>
      <p:sp>
        <p:nvSpPr>
          <p:cNvPr id="3" name="TextBox 2"/>
          <p:cNvSpPr txBox="1"/>
          <p:nvPr/>
        </p:nvSpPr>
        <p:spPr>
          <a:xfrm>
            <a:off x="1631504" y="161207"/>
            <a:ext cx="8928992" cy="646331"/>
          </a:xfrm>
          <a:prstGeom prst="rect">
            <a:avLst/>
          </a:prstGeom>
          <a:noFill/>
        </p:spPr>
        <p:txBody>
          <a:bodyPr wrap="square" rtlCol="0">
            <a:spAutoFit/>
          </a:bodyPr>
          <a:lstStyle/>
          <a:p>
            <a:pPr algn="ctr"/>
            <a:r>
              <a:rPr lang="en-US" sz="3600" b="1" dirty="0">
                <a:solidFill>
                  <a:srgbClr val="00B0F0"/>
                </a:solidFill>
                <a:latin typeface="Arial" panose="020B0604020202020204" pitchFamily="34" charset="0"/>
                <a:cs typeface="Arial" panose="020B0604020202020204" pitchFamily="34" charset="0"/>
              </a:rPr>
              <a:t>What did we do?</a:t>
            </a:r>
            <a:endParaRPr lang="en-AU" sz="3600" b="1"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1366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9536" y="978988"/>
            <a:ext cx="8352928" cy="5078313"/>
          </a:xfrm>
          <a:prstGeom prst="rect">
            <a:avLst/>
          </a:prstGeom>
        </p:spPr>
        <p:txBody>
          <a:bodyPr wrap="square">
            <a:spAutoFit/>
          </a:bodyPr>
          <a:lstStyle/>
          <a:p>
            <a:pPr marL="285750" indent="-285750">
              <a:buClr>
                <a:srgbClr val="92D050"/>
              </a:buClr>
              <a:buFont typeface="Arial" panose="020B0604020202020204" pitchFamily="34" charset="0"/>
              <a:buChar char="•"/>
            </a:pPr>
            <a:r>
              <a:rPr lang="en-AU" sz="2400" dirty="0"/>
              <a:t>We reviewed each and every episode of seclusion as “what could be done differently?” rather than “what did you do wrong?”</a:t>
            </a:r>
          </a:p>
          <a:p>
            <a:pPr marL="285750" indent="-285750">
              <a:buClr>
                <a:srgbClr val="92D050"/>
              </a:buClr>
              <a:buFont typeface="Arial" panose="020B0604020202020204" pitchFamily="34" charset="0"/>
              <a:buChar char="•"/>
            </a:pPr>
            <a:endParaRPr lang="en-AU" sz="2400" dirty="0"/>
          </a:p>
          <a:p>
            <a:pPr marL="285750" indent="-285750">
              <a:buClr>
                <a:srgbClr val="92D050"/>
              </a:buClr>
              <a:buFont typeface="Arial" panose="020B0604020202020204" pitchFamily="34" charset="0"/>
              <a:buChar char="•"/>
            </a:pPr>
            <a:r>
              <a:rPr lang="en-US" sz="2400" dirty="0"/>
              <a:t>There are robust governance systems and restrictive interventions are reported up through multiple levels of daily huddles, up to the CEO. Restrictive intervention reduction is viewed as a whole of service responsibility.</a:t>
            </a:r>
          </a:p>
          <a:p>
            <a:pPr marL="285750" indent="-285750">
              <a:buClr>
                <a:srgbClr val="92D050"/>
              </a:buClr>
              <a:buFont typeface="Arial" panose="020B0604020202020204" pitchFamily="34" charset="0"/>
              <a:buChar char="•"/>
            </a:pPr>
            <a:endParaRPr lang="en-US" sz="2400" dirty="0"/>
          </a:p>
          <a:p>
            <a:pPr marL="285750" indent="-285750">
              <a:buClr>
                <a:srgbClr val="92D050"/>
              </a:buClr>
              <a:buFont typeface="Arial" panose="020B0604020202020204" pitchFamily="34" charset="0"/>
              <a:buChar char="•"/>
            </a:pPr>
            <a:r>
              <a:rPr lang="en-US" sz="2400" dirty="0"/>
              <a:t>We </a:t>
            </a:r>
            <a:r>
              <a:rPr lang="en-US" sz="2400" dirty="0" err="1"/>
              <a:t>utilise</a:t>
            </a:r>
            <a:r>
              <a:rPr lang="en-US" sz="2400" dirty="0"/>
              <a:t> data to review and understand what is occurring. This has included working with individuals who were more likely to seclude people to help understand what was occurring. </a:t>
            </a:r>
          </a:p>
          <a:p>
            <a:pPr>
              <a:buClr>
                <a:srgbClr val="92D050"/>
              </a:buClr>
            </a:pPr>
            <a:endParaRPr lang="en-AU" dirty="0"/>
          </a:p>
          <a:p>
            <a:pPr marL="285750" indent="-285750">
              <a:buClr>
                <a:srgbClr val="92D050"/>
              </a:buClr>
              <a:buFont typeface="Arial" panose="020B0604020202020204" pitchFamily="34" charset="0"/>
              <a:buChar char="•"/>
            </a:pPr>
            <a:endParaRPr lang="en-US" dirty="0"/>
          </a:p>
        </p:txBody>
      </p:sp>
      <p:sp>
        <p:nvSpPr>
          <p:cNvPr id="3" name="TextBox 2"/>
          <p:cNvSpPr txBox="1"/>
          <p:nvPr/>
        </p:nvSpPr>
        <p:spPr>
          <a:xfrm>
            <a:off x="1631504" y="161207"/>
            <a:ext cx="8928992" cy="646331"/>
          </a:xfrm>
          <a:prstGeom prst="rect">
            <a:avLst/>
          </a:prstGeom>
          <a:noFill/>
        </p:spPr>
        <p:txBody>
          <a:bodyPr wrap="square" rtlCol="0">
            <a:spAutoFit/>
          </a:bodyPr>
          <a:lstStyle/>
          <a:p>
            <a:pPr algn="ctr"/>
            <a:r>
              <a:rPr lang="en-US" sz="3600" b="1" dirty="0">
                <a:solidFill>
                  <a:srgbClr val="00B0F0"/>
                </a:solidFill>
                <a:latin typeface="Arial" panose="020B0604020202020204" pitchFamily="34" charset="0"/>
                <a:cs typeface="Arial" panose="020B0604020202020204" pitchFamily="34" charset="0"/>
              </a:rPr>
              <a:t>What did we do?</a:t>
            </a:r>
            <a:endParaRPr lang="en-AU" sz="3600" b="1"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5315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31504" y="161207"/>
            <a:ext cx="8928992" cy="646331"/>
          </a:xfrm>
          <a:prstGeom prst="rect">
            <a:avLst/>
          </a:prstGeom>
          <a:noFill/>
        </p:spPr>
        <p:txBody>
          <a:bodyPr wrap="square" rtlCol="0">
            <a:spAutoFit/>
          </a:bodyPr>
          <a:lstStyle/>
          <a:p>
            <a:pPr algn="ctr"/>
            <a:r>
              <a:rPr lang="en-US" sz="3600" b="1" dirty="0">
                <a:solidFill>
                  <a:srgbClr val="00B0F0"/>
                </a:solidFill>
                <a:latin typeface="Arial" panose="020B0604020202020204" pitchFamily="34" charset="0"/>
                <a:cs typeface="Arial" panose="020B0604020202020204" pitchFamily="34" charset="0"/>
              </a:rPr>
              <a:t>What did we do?</a:t>
            </a:r>
            <a:endParaRPr lang="en-AU" sz="3600" b="1" dirty="0">
              <a:solidFill>
                <a:srgbClr val="00B0F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9696" y="807538"/>
            <a:ext cx="7192609" cy="5253127"/>
          </a:xfrm>
          <a:prstGeom prst="rect">
            <a:avLst/>
          </a:prstGeom>
        </p:spPr>
      </p:pic>
    </p:spTree>
    <p:extLst>
      <p:ext uri="{BB962C8B-B14F-4D97-AF65-F5344CB8AC3E}">
        <p14:creationId xmlns:p14="http://schemas.microsoft.com/office/powerpoint/2010/main" val="608832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9536" y="978988"/>
            <a:ext cx="8352928" cy="646331"/>
          </a:xfrm>
          <a:prstGeom prst="rect">
            <a:avLst/>
          </a:prstGeom>
        </p:spPr>
        <p:txBody>
          <a:bodyPr wrap="square">
            <a:spAutoFit/>
          </a:bodyPr>
          <a:lstStyle/>
          <a:p>
            <a:pPr>
              <a:buClr>
                <a:srgbClr val="92D050"/>
              </a:buClr>
            </a:pPr>
            <a:endParaRPr lang="en-AU" dirty="0"/>
          </a:p>
          <a:p>
            <a:pPr marL="285750" indent="-285750">
              <a:buClr>
                <a:srgbClr val="92D050"/>
              </a:buClr>
              <a:buFont typeface="Arial" panose="020B0604020202020204" pitchFamily="34" charset="0"/>
              <a:buChar char="•"/>
            </a:pPr>
            <a:endParaRPr lang="en-US" dirty="0"/>
          </a:p>
        </p:txBody>
      </p:sp>
      <p:sp>
        <p:nvSpPr>
          <p:cNvPr id="3" name="TextBox 2"/>
          <p:cNvSpPr txBox="1"/>
          <p:nvPr/>
        </p:nvSpPr>
        <p:spPr>
          <a:xfrm>
            <a:off x="1631504" y="161207"/>
            <a:ext cx="8928992" cy="646331"/>
          </a:xfrm>
          <a:prstGeom prst="rect">
            <a:avLst/>
          </a:prstGeom>
          <a:noFill/>
        </p:spPr>
        <p:txBody>
          <a:bodyPr wrap="square" rtlCol="0">
            <a:spAutoFit/>
          </a:bodyPr>
          <a:lstStyle/>
          <a:p>
            <a:pPr algn="ctr"/>
            <a:r>
              <a:rPr lang="en-US" sz="3600" b="1" dirty="0">
                <a:solidFill>
                  <a:srgbClr val="00B0F0"/>
                </a:solidFill>
                <a:latin typeface="Arial" panose="020B0604020202020204" pitchFamily="34" charset="0"/>
                <a:cs typeface="Arial" panose="020B0604020202020204" pitchFamily="34" charset="0"/>
              </a:rPr>
              <a:t>What do our teams do?</a:t>
            </a:r>
            <a:endParaRPr lang="en-AU" sz="3600" b="1" dirty="0">
              <a:solidFill>
                <a:srgbClr val="00B0F0"/>
              </a:solidFill>
              <a:latin typeface="Arial" panose="020B0604020202020204" pitchFamily="34" charset="0"/>
              <a:cs typeface="Arial" panose="020B0604020202020204" pitchFamily="34" charset="0"/>
            </a:endParaRPr>
          </a:p>
        </p:txBody>
      </p:sp>
      <p:sp>
        <p:nvSpPr>
          <p:cNvPr id="4" name="Rectangle 3"/>
          <p:cNvSpPr/>
          <p:nvPr/>
        </p:nvSpPr>
        <p:spPr>
          <a:xfrm>
            <a:off x="1631504" y="807538"/>
            <a:ext cx="8928992" cy="5262979"/>
          </a:xfrm>
          <a:prstGeom prst="rect">
            <a:avLst/>
          </a:prstGeom>
        </p:spPr>
        <p:txBody>
          <a:bodyPr wrap="square">
            <a:spAutoFit/>
          </a:bodyPr>
          <a:lstStyle/>
          <a:p>
            <a:pPr marL="285750" indent="-285750">
              <a:buClr>
                <a:srgbClr val="92D050"/>
              </a:buClr>
              <a:buFont typeface="Arial" panose="020B0604020202020204" pitchFamily="34" charset="0"/>
              <a:buChar char="•"/>
            </a:pPr>
            <a:r>
              <a:rPr lang="en-US" sz="2400" dirty="0"/>
              <a:t>We assess and treat in a timely manner</a:t>
            </a:r>
            <a:endParaRPr lang="en-AU" sz="2400" dirty="0"/>
          </a:p>
          <a:p>
            <a:pPr marL="285750" indent="-285750">
              <a:buClr>
                <a:srgbClr val="92D050"/>
              </a:buClr>
              <a:buFont typeface="Arial" panose="020B0604020202020204" pitchFamily="34" charset="0"/>
              <a:buChar char="•"/>
            </a:pPr>
            <a:endParaRPr lang="en-AU" sz="2400" dirty="0"/>
          </a:p>
          <a:p>
            <a:pPr marL="285750" indent="-285750">
              <a:buClr>
                <a:srgbClr val="92D050"/>
              </a:buClr>
              <a:buFont typeface="Arial" panose="020B0604020202020204" pitchFamily="34" charset="0"/>
              <a:buChar char="•"/>
            </a:pPr>
            <a:r>
              <a:rPr lang="en-AU" sz="2400" dirty="0"/>
              <a:t>We have trained staff to be better in recognising early signs of distress, agitation, or deterioration.</a:t>
            </a:r>
          </a:p>
          <a:p>
            <a:pPr>
              <a:buClr>
                <a:srgbClr val="92D050"/>
              </a:buClr>
            </a:pPr>
            <a:endParaRPr lang="en-AU" sz="2400" dirty="0"/>
          </a:p>
          <a:p>
            <a:pPr marL="285750" indent="-285750">
              <a:buClr>
                <a:srgbClr val="92D050"/>
              </a:buClr>
              <a:buFont typeface="Arial" panose="020B0604020202020204" pitchFamily="34" charset="0"/>
              <a:buChar char="•"/>
            </a:pPr>
            <a:r>
              <a:rPr lang="en-US" sz="2400" dirty="0"/>
              <a:t>We have rapid and responsive escalation processes.</a:t>
            </a:r>
          </a:p>
          <a:p>
            <a:pPr marL="285750" indent="-285750">
              <a:buClr>
                <a:srgbClr val="92D050"/>
              </a:buClr>
              <a:buFont typeface="Arial" panose="020B0604020202020204" pitchFamily="34" charset="0"/>
              <a:buChar char="•"/>
            </a:pPr>
            <a:endParaRPr lang="en-US" sz="2400" dirty="0"/>
          </a:p>
          <a:p>
            <a:pPr marL="285750" indent="-285750">
              <a:buClr>
                <a:srgbClr val="92D050"/>
              </a:buClr>
              <a:buFont typeface="Arial" panose="020B0604020202020204" pitchFamily="34" charset="0"/>
              <a:buChar char="•"/>
            </a:pPr>
            <a:r>
              <a:rPr lang="en-US" sz="2400" dirty="0"/>
              <a:t>We give people space</a:t>
            </a:r>
          </a:p>
          <a:p>
            <a:pPr marL="285750" indent="-285750">
              <a:buClr>
                <a:srgbClr val="92D050"/>
              </a:buClr>
              <a:buFont typeface="Arial" panose="020B0604020202020204" pitchFamily="34" charset="0"/>
              <a:buChar char="•"/>
            </a:pPr>
            <a:endParaRPr lang="en-US" sz="2400" dirty="0"/>
          </a:p>
          <a:p>
            <a:pPr marL="285750" indent="-285750">
              <a:buClr>
                <a:srgbClr val="92D050"/>
              </a:buClr>
              <a:buFont typeface="Arial" panose="020B0604020202020204" pitchFamily="34" charset="0"/>
              <a:buChar char="•"/>
            </a:pPr>
            <a:r>
              <a:rPr lang="en-US" sz="2400" dirty="0"/>
              <a:t>We de-escalate</a:t>
            </a:r>
          </a:p>
          <a:p>
            <a:pPr marL="285750" indent="-285750">
              <a:buClr>
                <a:srgbClr val="92D050"/>
              </a:buClr>
              <a:buFont typeface="Arial" panose="020B0604020202020204" pitchFamily="34" charset="0"/>
              <a:buChar char="•"/>
            </a:pPr>
            <a:endParaRPr lang="en-US" sz="2400" dirty="0"/>
          </a:p>
          <a:p>
            <a:pPr marL="285750" indent="-285750">
              <a:buClr>
                <a:srgbClr val="92D050"/>
              </a:buClr>
              <a:buFont typeface="Arial" panose="020B0604020202020204" pitchFamily="34" charset="0"/>
              <a:buChar char="•"/>
            </a:pPr>
            <a:r>
              <a:rPr lang="en-US" sz="2400" dirty="0"/>
              <a:t>We give people time</a:t>
            </a:r>
          </a:p>
          <a:p>
            <a:pPr marL="285750" indent="-285750">
              <a:buClr>
                <a:srgbClr val="92D050"/>
              </a:buClr>
              <a:buFont typeface="Arial" panose="020B0604020202020204" pitchFamily="34" charset="0"/>
              <a:buChar char="•"/>
            </a:pPr>
            <a:endParaRPr lang="en-US" sz="2400" dirty="0"/>
          </a:p>
          <a:p>
            <a:pPr marL="285750" indent="-285750">
              <a:buClr>
                <a:srgbClr val="92D050"/>
              </a:buClr>
              <a:buFont typeface="Arial" panose="020B0604020202020204" pitchFamily="34" charset="0"/>
              <a:buChar char="•"/>
            </a:pPr>
            <a:r>
              <a:rPr lang="en-US" sz="2400" dirty="0"/>
              <a:t>We don’t keep people in hospital where risks outweigh benefits</a:t>
            </a:r>
          </a:p>
        </p:txBody>
      </p:sp>
    </p:spTree>
    <p:extLst>
      <p:ext uri="{BB962C8B-B14F-4D97-AF65-F5344CB8AC3E}">
        <p14:creationId xmlns:p14="http://schemas.microsoft.com/office/powerpoint/2010/main" val="366016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31504" y="161207"/>
            <a:ext cx="8928992" cy="646331"/>
          </a:xfrm>
          <a:prstGeom prst="rect">
            <a:avLst/>
          </a:prstGeom>
          <a:noFill/>
        </p:spPr>
        <p:txBody>
          <a:bodyPr wrap="square" rtlCol="0">
            <a:spAutoFit/>
          </a:bodyPr>
          <a:lstStyle/>
          <a:p>
            <a:pPr algn="ctr"/>
            <a:r>
              <a:rPr lang="en-US" sz="3600" b="1" dirty="0">
                <a:solidFill>
                  <a:srgbClr val="00B0F0"/>
                </a:solidFill>
                <a:latin typeface="Arial" panose="020B0604020202020204" pitchFamily="34" charset="0"/>
                <a:cs typeface="Arial" panose="020B0604020202020204" pitchFamily="34" charset="0"/>
              </a:rPr>
              <a:t>What do our teams do?</a:t>
            </a:r>
            <a:endParaRPr lang="en-AU" sz="3600" b="1" dirty="0">
              <a:solidFill>
                <a:srgbClr val="00B0F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3557" y="932620"/>
            <a:ext cx="5024887" cy="5024887"/>
          </a:xfrm>
          <a:prstGeom prst="rect">
            <a:avLst/>
          </a:prstGeom>
        </p:spPr>
      </p:pic>
    </p:spTree>
    <p:extLst>
      <p:ext uri="{BB962C8B-B14F-4D97-AF65-F5344CB8AC3E}">
        <p14:creationId xmlns:p14="http://schemas.microsoft.com/office/powerpoint/2010/main" val="2919004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524000" y="467429"/>
            <a:ext cx="9144000" cy="2308324"/>
          </a:xfrm>
          <a:prstGeom prst="rect">
            <a:avLst/>
          </a:prstGeom>
        </p:spPr>
        <p:txBody>
          <a:bodyPr wrap="square">
            <a:spAutoFit/>
          </a:bodyPr>
          <a:lstStyle>
            <a:lvl1pPr algn="ctr" defTabSz="914400" rtl="0" eaLnBrk="1" latinLnBrk="0" hangingPunct="1">
              <a:spcBef>
                <a:spcPct val="0"/>
              </a:spcBef>
              <a:buNone/>
              <a:defRPr sz="4400" b="1" kern="1200">
                <a:solidFill>
                  <a:srgbClr val="00B0F0"/>
                </a:solidFill>
                <a:latin typeface="Arial" panose="020B0604020202020204" pitchFamily="34" charset="0"/>
                <a:ea typeface="+mj-ea"/>
                <a:cs typeface="Arial" panose="020B0604020202020204" pitchFamily="34" charset="0"/>
              </a:defRPr>
            </a:lvl1pPr>
          </a:lstStyle>
          <a:p>
            <a:r>
              <a:rPr lang="en-US" sz="3600" dirty="0"/>
              <a:t>Dr. Kerryn Rubin – Clinical Director </a:t>
            </a:r>
          </a:p>
          <a:p>
            <a:r>
              <a:rPr lang="en-US" sz="3600" dirty="0"/>
              <a:t>Mental Health and Wellbeing Service</a:t>
            </a:r>
          </a:p>
          <a:p>
            <a:endParaRPr lang="en-US" sz="3600" dirty="0"/>
          </a:p>
          <a:p>
            <a:r>
              <a:rPr lang="en-US" sz="3600" dirty="0"/>
              <a:t>Leading Reform Summit 2024</a:t>
            </a:r>
          </a:p>
        </p:txBody>
      </p:sp>
      <p:sp>
        <p:nvSpPr>
          <p:cNvPr id="4" name="TextBox 3"/>
          <p:cNvSpPr txBox="1"/>
          <p:nvPr/>
        </p:nvSpPr>
        <p:spPr>
          <a:xfrm>
            <a:off x="5123411" y="3350029"/>
            <a:ext cx="1945178" cy="1920240"/>
          </a:xfrm>
          <a:prstGeom prst="rect">
            <a:avLst/>
          </a:prstGeom>
          <a:noFill/>
        </p:spPr>
        <p:txBody>
          <a:bodyPr wrap="square" rtlCol="0" anchor="ctr" anchorCtr="0">
            <a:noAutofit/>
          </a:bodyPr>
          <a:lstStyle/>
          <a:p>
            <a:pPr algn="ctr"/>
            <a:r>
              <a:rPr lang="en-US" sz="2400" dirty="0">
                <a:solidFill>
                  <a:schemeClr val="bg1"/>
                </a:solidFill>
                <a:latin typeface="Felix Titling" panose="04060505060202020A04" pitchFamily="82" charset="0"/>
              </a:rPr>
              <a:t>27 November </a:t>
            </a:r>
          </a:p>
          <a:p>
            <a:pPr algn="ctr"/>
            <a:r>
              <a:rPr lang="en-US" sz="2400" dirty="0">
                <a:solidFill>
                  <a:schemeClr val="bg1"/>
                </a:solidFill>
                <a:latin typeface="Felix Titling" panose="04060505060202020A04" pitchFamily="82" charset="0"/>
              </a:rPr>
              <a:t>2025</a:t>
            </a:r>
            <a:endParaRPr lang="en-AU" sz="2400" dirty="0">
              <a:solidFill>
                <a:schemeClr val="bg1"/>
              </a:solidFill>
              <a:latin typeface="Felix Titling" panose="04060505060202020A04" pitchFamily="82" charset="0"/>
            </a:endParaRPr>
          </a:p>
        </p:txBody>
      </p:sp>
      <p:pic>
        <p:nvPicPr>
          <p:cNvPr id="5" name="Picture 4"/>
          <p:cNvPicPr>
            <a:picLocks noChangeAspect="1"/>
          </p:cNvPicPr>
          <p:nvPr/>
        </p:nvPicPr>
        <p:blipFill>
          <a:blip r:embed="rId2"/>
          <a:stretch>
            <a:fillRect/>
          </a:stretch>
        </p:blipFill>
        <p:spPr>
          <a:xfrm>
            <a:off x="8995301" y="6213161"/>
            <a:ext cx="1562318" cy="600159"/>
          </a:xfrm>
          <a:prstGeom prst="rect">
            <a:avLst/>
          </a:prstGeom>
        </p:spPr>
      </p:pic>
    </p:spTree>
    <p:extLst>
      <p:ext uri="{BB962C8B-B14F-4D97-AF65-F5344CB8AC3E}">
        <p14:creationId xmlns:p14="http://schemas.microsoft.com/office/powerpoint/2010/main" val="33771117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9536" y="1616112"/>
            <a:ext cx="8352928" cy="1231106"/>
          </a:xfrm>
          <a:prstGeom prst="rect">
            <a:avLst/>
          </a:prstGeom>
        </p:spPr>
        <p:txBody>
          <a:bodyPr wrap="square">
            <a:spAutoFit/>
          </a:bodyPr>
          <a:lstStyle/>
          <a:p>
            <a:pPr marL="342900" indent="-342900">
              <a:spcAft>
                <a:spcPts val="1200"/>
              </a:spcAft>
              <a:buFont typeface="Arial" panose="020B0604020202020204" pitchFamily="34" charset="0"/>
              <a:buChar char="•"/>
            </a:pPr>
            <a:endParaRPr lang="en-US" dirty="0"/>
          </a:p>
          <a:p>
            <a:pPr marL="342900" indent="-342900">
              <a:spcAft>
                <a:spcPts val="1200"/>
              </a:spcAft>
              <a:buFont typeface="Arial" panose="020B0604020202020204" pitchFamily="34" charset="0"/>
              <a:buChar char="•"/>
            </a:pPr>
            <a:endParaRPr lang="en-US" dirty="0"/>
          </a:p>
          <a:p>
            <a:pPr marL="342900" indent="-342900">
              <a:spcAft>
                <a:spcPts val="1200"/>
              </a:spcAft>
              <a:buFont typeface="Arial" panose="020B0604020202020204" pitchFamily="34" charset="0"/>
              <a:buChar char="•"/>
            </a:pPr>
            <a:endParaRPr lang="en-US" dirty="0"/>
          </a:p>
        </p:txBody>
      </p:sp>
      <p:sp>
        <p:nvSpPr>
          <p:cNvPr id="3" name="TextBox 2"/>
          <p:cNvSpPr txBox="1"/>
          <p:nvPr/>
        </p:nvSpPr>
        <p:spPr>
          <a:xfrm>
            <a:off x="1631504" y="332657"/>
            <a:ext cx="8928992" cy="1200329"/>
          </a:xfrm>
          <a:prstGeom prst="rect">
            <a:avLst/>
          </a:prstGeom>
          <a:noFill/>
        </p:spPr>
        <p:txBody>
          <a:bodyPr wrap="square" rtlCol="0">
            <a:spAutoFit/>
          </a:bodyPr>
          <a:lstStyle/>
          <a:p>
            <a:pPr algn="ctr"/>
            <a:r>
              <a:rPr lang="en-US" sz="3600" b="1" dirty="0">
                <a:solidFill>
                  <a:srgbClr val="00B0F0"/>
                </a:solidFill>
                <a:latin typeface="Arial" panose="020B0604020202020204" pitchFamily="34" charset="0"/>
                <a:cs typeface="Arial" panose="020B0604020202020204" pitchFamily="34" charset="0"/>
              </a:rPr>
              <a:t>How do our staff and consumers feel about this?</a:t>
            </a:r>
            <a:endParaRPr lang="en-AU" sz="3600" b="1" dirty="0">
              <a:solidFill>
                <a:srgbClr val="00B0F0"/>
              </a:solidFill>
              <a:latin typeface="Arial" panose="020B0604020202020204" pitchFamily="34" charset="0"/>
              <a:cs typeface="Arial" panose="020B0604020202020204" pitchFamily="34" charset="0"/>
            </a:endParaRPr>
          </a:p>
        </p:txBody>
      </p:sp>
      <p:sp>
        <p:nvSpPr>
          <p:cNvPr id="5" name="Rectangle 4"/>
          <p:cNvSpPr/>
          <p:nvPr/>
        </p:nvSpPr>
        <p:spPr>
          <a:xfrm>
            <a:off x="1786890" y="1616113"/>
            <a:ext cx="8618220" cy="4524315"/>
          </a:xfrm>
          <a:prstGeom prst="rect">
            <a:avLst/>
          </a:prstGeom>
        </p:spPr>
        <p:txBody>
          <a:bodyPr wrap="square">
            <a:spAutoFit/>
          </a:bodyPr>
          <a:lstStyle/>
          <a:p>
            <a:r>
              <a:rPr lang="en-AU" dirty="0">
                <a:solidFill>
                  <a:srgbClr val="000000"/>
                </a:solidFill>
                <a:ea typeface="Calibri" panose="020F0502020204030204" pitchFamily="34" charset="0"/>
              </a:rPr>
              <a:t>“From my experience using more restrictive interventions leads to further aggression and OV so I am glad we have a RRI approach and we are supported to use creative, less restrictive interventions. It is less traumatizing for all involved (staff included)”</a:t>
            </a:r>
            <a:endParaRPr lang="en-AU" dirty="0"/>
          </a:p>
          <a:p>
            <a:endParaRPr lang="en-US" dirty="0">
              <a:solidFill>
                <a:srgbClr val="000000"/>
              </a:solidFill>
              <a:ea typeface="Times New Roman" panose="02020603050405020304" pitchFamily="18" charset="0"/>
            </a:endParaRPr>
          </a:p>
          <a:p>
            <a:r>
              <a:rPr lang="en-AU" i="1" dirty="0">
                <a:solidFill>
                  <a:srgbClr val="000000"/>
                </a:solidFill>
                <a:latin typeface="Calibri" panose="020F0502020204030204" pitchFamily="34" charset="0"/>
                <a:ea typeface="Calibri" panose="020F0502020204030204" pitchFamily="34" charset="0"/>
              </a:rPr>
              <a:t>“I feel that the mindset of going 'hands off' for as long as possible has supported my safety.”</a:t>
            </a:r>
            <a:endParaRPr lang="en-AU" dirty="0"/>
          </a:p>
          <a:p>
            <a:endParaRPr lang="en-AU" dirty="0">
              <a:solidFill>
                <a:srgbClr val="000000"/>
              </a:solidFill>
              <a:ea typeface="Times New Roman" panose="02020603050405020304" pitchFamily="18" charset="0"/>
            </a:endParaRPr>
          </a:p>
          <a:p>
            <a:r>
              <a:rPr lang="en-AU" dirty="0">
                <a:solidFill>
                  <a:srgbClr val="000000"/>
                </a:solidFill>
                <a:ea typeface="Times New Roman" panose="02020603050405020304" pitchFamily="18" charset="0"/>
              </a:rPr>
              <a:t>“I don’t feel my safety is compromised due to the focus on reducing RI. Instead it has initiated me to be more diligent as a clinician to identify client specific trigger flash points at a early stage and minimise possible future distress stemming from the same.”</a:t>
            </a:r>
            <a:endParaRPr lang="en-AU" dirty="0">
              <a:ea typeface="Calibri" panose="020F0502020204030204" pitchFamily="34" charset="0"/>
            </a:endParaRPr>
          </a:p>
          <a:p>
            <a:r>
              <a:rPr lang="en-AU" dirty="0">
                <a:solidFill>
                  <a:srgbClr val="000000"/>
                </a:solidFill>
                <a:ea typeface="Times New Roman" panose="02020603050405020304" pitchFamily="18" charset="0"/>
              </a:rPr>
              <a:t> </a:t>
            </a:r>
            <a:endParaRPr lang="en-AU" dirty="0">
              <a:ea typeface="Calibri" panose="020F0502020204030204" pitchFamily="34" charset="0"/>
            </a:endParaRPr>
          </a:p>
          <a:p>
            <a:r>
              <a:rPr lang="en-AU" i="1" dirty="0">
                <a:solidFill>
                  <a:srgbClr val="000000"/>
                </a:solidFill>
                <a:ea typeface="Times New Roman" panose="02020603050405020304" pitchFamily="18" charset="0"/>
              </a:rPr>
              <a:t>“The success is simply based on our consistency and be a team ( nursing &amp; medical &amp; allied health)”</a:t>
            </a:r>
          </a:p>
          <a:p>
            <a:endParaRPr lang="en-US" i="1" dirty="0">
              <a:solidFill>
                <a:srgbClr val="000000"/>
              </a:solidFill>
              <a:ea typeface="Calibri" panose="020F0502020204030204" pitchFamily="34" charset="0"/>
            </a:endParaRPr>
          </a:p>
          <a:p>
            <a:r>
              <a:rPr lang="en-US" dirty="0">
                <a:solidFill>
                  <a:srgbClr val="000000"/>
                </a:solidFill>
                <a:ea typeface="Calibri" panose="020F0502020204030204" pitchFamily="34" charset="0"/>
              </a:rPr>
              <a:t>“Being in seclusion felt like a kind of torture. If I am admitted again, I want to get </a:t>
            </a:r>
            <a:r>
              <a:rPr lang="en-US" dirty="0" err="1">
                <a:solidFill>
                  <a:srgbClr val="000000"/>
                </a:solidFill>
                <a:ea typeface="Calibri" panose="020F0502020204030204" pitchFamily="34" charset="0"/>
              </a:rPr>
              <a:t>Acuphase</a:t>
            </a:r>
            <a:r>
              <a:rPr lang="en-US" dirty="0">
                <a:solidFill>
                  <a:srgbClr val="000000"/>
                </a:solidFill>
                <a:ea typeface="Calibri" panose="020F0502020204030204" pitchFamily="34" charset="0"/>
              </a:rPr>
              <a:t> as soon as possible, as that helps me settle faster and is much better than seclusion”</a:t>
            </a:r>
            <a:endParaRPr lang="en-AU" dirty="0">
              <a:ea typeface="Calibri" panose="020F0502020204030204" pitchFamily="34" charset="0"/>
            </a:endParaRPr>
          </a:p>
        </p:txBody>
      </p:sp>
    </p:spTree>
    <p:extLst>
      <p:ext uri="{BB962C8B-B14F-4D97-AF65-F5344CB8AC3E}">
        <p14:creationId xmlns:p14="http://schemas.microsoft.com/office/powerpoint/2010/main" val="3835018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9536" y="1616112"/>
            <a:ext cx="8352928" cy="1231106"/>
          </a:xfrm>
          <a:prstGeom prst="rect">
            <a:avLst/>
          </a:prstGeom>
        </p:spPr>
        <p:txBody>
          <a:bodyPr wrap="square">
            <a:spAutoFit/>
          </a:bodyPr>
          <a:lstStyle/>
          <a:p>
            <a:pPr marL="342900" indent="-342900">
              <a:spcAft>
                <a:spcPts val="1200"/>
              </a:spcAft>
              <a:buFont typeface="Arial" panose="020B0604020202020204" pitchFamily="34" charset="0"/>
              <a:buChar char="•"/>
            </a:pPr>
            <a:endParaRPr lang="en-US" dirty="0"/>
          </a:p>
          <a:p>
            <a:pPr marL="342900" indent="-342900">
              <a:spcAft>
                <a:spcPts val="1200"/>
              </a:spcAft>
              <a:buFont typeface="Arial" panose="020B0604020202020204" pitchFamily="34" charset="0"/>
              <a:buChar char="•"/>
            </a:pPr>
            <a:endParaRPr lang="en-US" dirty="0"/>
          </a:p>
          <a:p>
            <a:pPr marL="342900" indent="-342900">
              <a:spcAft>
                <a:spcPts val="1200"/>
              </a:spcAft>
              <a:buFont typeface="Arial" panose="020B0604020202020204" pitchFamily="34" charset="0"/>
              <a:buChar char="•"/>
            </a:pPr>
            <a:endParaRPr lang="en-US" dirty="0"/>
          </a:p>
        </p:txBody>
      </p:sp>
      <p:sp>
        <p:nvSpPr>
          <p:cNvPr id="3" name="TextBox 2"/>
          <p:cNvSpPr txBox="1"/>
          <p:nvPr/>
        </p:nvSpPr>
        <p:spPr>
          <a:xfrm>
            <a:off x="1631504" y="99754"/>
            <a:ext cx="8928992" cy="646331"/>
          </a:xfrm>
          <a:prstGeom prst="rect">
            <a:avLst/>
          </a:prstGeom>
          <a:noFill/>
        </p:spPr>
        <p:txBody>
          <a:bodyPr wrap="square" rtlCol="0">
            <a:spAutoFit/>
          </a:bodyPr>
          <a:lstStyle/>
          <a:p>
            <a:pPr algn="ctr"/>
            <a:r>
              <a:rPr lang="en-US" sz="3600" b="1" dirty="0">
                <a:solidFill>
                  <a:srgbClr val="00B0F0"/>
                </a:solidFill>
                <a:latin typeface="Arial" panose="020B0604020202020204" pitchFamily="34" charset="0"/>
                <a:cs typeface="Arial" panose="020B0604020202020204" pitchFamily="34" charset="0"/>
              </a:rPr>
              <a:t>Research Findings</a:t>
            </a:r>
            <a:endParaRPr lang="en-AU" sz="3600" b="1" dirty="0">
              <a:solidFill>
                <a:srgbClr val="00B0F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1631504" y="746084"/>
            <a:ext cx="5965492" cy="3355590"/>
          </a:xfrm>
          <a:prstGeom prst="rect">
            <a:avLst/>
          </a:prstGeom>
        </p:spPr>
      </p:pic>
      <p:pic>
        <p:nvPicPr>
          <p:cNvPr id="7" name="Picture 6"/>
          <p:cNvPicPr>
            <a:picLocks noChangeAspect="1"/>
          </p:cNvPicPr>
          <p:nvPr/>
        </p:nvPicPr>
        <p:blipFill>
          <a:blip r:embed="rId4"/>
          <a:stretch>
            <a:fillRect/>
          </a:stretch>
        </p:blipFill>
        <p:spPr>
          <a:xfrm>
            <a:off x="4175614" y="2568276"/>
            <a:ext cx="6096851" cy="3429479"/>
          </a:xfrm>
          <a:prstGeom prst="rect">
            <a:avLst/>
          </a:prstGeom>
        </p:spPr>
      </p:pic>
      <p:sp>
        <p:nvSpPr>
          <p:cNvPr id="8" name="Rectangle 7"/>
          <p:cNvSpPr/>
          <p:nvPr/>
        </p:nvSpPr>
        <p:spPr>
          <a:xfrm>
            <a:off x="1800046" y="5538443"/>
            <a:ext cx="8472419" cy="461665"/>
          </a:xfrm>
          <a:prstGeom prst="rect">
            <a:avLst/>
          </a:prstGeom>
          <a:solidFill>
            <a:schemeClr val="bg1"/>
          </a:solidFill>
        </p:spPr>
        <p:txBody>
          <a:bodyPr wrap="square">
            <a:spAutoFit/>
          </a:bodyPr>
          <a:lstStyle/>
          <a:p>
            <a:r>
              <a:rPr lang="en-US" sz="1200" dirty="0"/>
              <a:t>Strategies to </a:t>
            </a:r>
            <a:r>
              <a:rPr lang="en-US" sz="1200" dirty="0" err="1"/>
              <a:t>minimise</a:t>
            </a:r>
            <a:r>
              <a:rPr lang="en-US" sz="1200" dirty="0"/>
              <a:t> Restrictive Practices in Acute Inpatient Services: A Qualitative Study</a:t>
            </a:r>
          </a:p>
          <a:p>
            <a:r>
              <a:rPr lang="en-US" sz="1200" dirty="0"/>
              <a:t>Tessa-May Zirnsak, Lisa Brophy, Kerryn Rubin, Janine Davies, Catherine Brasier, Richard Gray. 2024 In Press</a:t>
            </a:r>
          </a:p>
        </p:txBody>
      </p:sp>
    </p:spTree>
    <p:extLst>
      <p:ext uri="{BB962C8B-B14F-4D97-AF65-F5344CB8AC3E}">
        <p14:creationId xmlns:p14="http://schemas.microsoft.com/office/powerpoint/2010/main" val="32025835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1504" y="332657"/>
            <a:ext cx="8928992" cy="646331"/>
          </a:xfrm>
          <a:prstGeom prst="rect">
            <a:avLst/>
          </a:prstGeom>
          <a:noFill/>
        </p:spPr>
        <p:txBody>
          <a:bodyPr wrap="square" rtlCol="0">
            <a:spAutoFit/>
          </a:bodyPr>
          <a:lstStyle/>
          <a:p>
            <a:pPr algn="ctr"/>
            <a:r>
              <a:rPr lang="en-US" sz="3600" b="1" dirty="0">
                <a:solidFill>
                  <a:srgbClr val="00B0F0"/>
                </a:solidFill>
                <a:latin typeface="Arial" panose="020B0604020202020204" pitchFamily="34" charset="0"/>
                <a:cs typeface="Arial" panose="020B0604020202020204" pitchFamily="34" charset="0"/>
              </a:rPr>
              <a:t>The Future</a:t>
            </a:r>
            <a:endParaRPr lang="en-AU" sz="3600" b="1" dirty="0">
              <a:solidFill>
                <a:srgbClr val="00B0F0"/>
              </a:solidFill>
              <a:latin typeface="Arial" panose="020B0604020202020204" pitchFamily="34" charset="0"/>
              <a:cs typeface="Arial" panose="020B0604020202020204" pitchFamily="34" charset="0"/>
            </a:endParaRPr>
          </a:p>
        </p:txBody>
      </p:sp>
      <p:sp>
        <p:nvSpPr>
          <p:cNvPr id="3" name="Rectangle 2"/>
          <p:cNvSpPr/>
          <p:nvPr/>
        </p:nvSpPr>
        <p:spPr>
          <a:xfrm>
            <a:off x="1786890" y="1616113"/>
            <a:ext cx="8618220" cy="3139321"/>
          </a:xfrm>
          <a:prstGeom prst="rect">
            <a:avLst/>
          </a:prstGeom>
        </p:spPr>
        <p:txBody>
          <a:bodyPr wrap="square">
            <a:spAutoFit/>
          </a:bodyPr>
          <a:lstStyle/>
          <a:p>
            <a:r>
              <a:rPr lang="en-US" dirty="0">
                <a:solidFill>
                  <a:srgbClr val="000000"/>
                </a:solidFill>
                <a:ea typeface="Calibri" panose="020F0502020204030204" pitchFamily="34" charset="0"/>
              </a:rPr>
              <a:t>Further research – Partnership with another AMHS to do implementation and generalizability research</a:t>
            </a:r>
          </a:p>
          <a:p>
            <a:endParaRPr lang="en-US" dirty="0">
              <a:solidFill>
                <a:srgbClr val="000000"/>
              </a:solidFill>
              <a:ea typeface="Calibri" panose="020F0502020204030204" pitchFamily="34" charset="0"/>
            </a:endParaRPr>
          </a:p>
          <a:p>
            <a:r>
              <a:rPr lang="en-US" dirty="0">
                <a:solidFill>
                  <a:srgbClr val="000000"/>
                </a:solidFill>
                <a:ea typeface="Calibri" panose="020F0502020204030204" pitchFamily="34" charset="0"/>
              </a:rPr>
              <a:t>Further data breakdown</a:t>
            </a:r>
          </a:p>
          <a:p>
            <a:endParaRPr lang="en-US" dirty="0">
              <a:solidFill>
                <a:srgbClr val="000000"/>
              </a:solidFill>
              <a:ea typeface="Calibri" panose="020F0502020204030204" pitchFamily="34" charset="0"/>
            </a:endParaRPr>
          </a:p>
          <a:p>
            <a:r>
              <a:rPr lang="en-US" dirty="0">
                <a:solidFill>
                  <a:srgbClr val="000000"/>
                </a:solidFill>
                <a:ea typeface="Calibri" panose="020F0502020204030204" pitchFamily="34" charset="0"/>
              </a:rPr>
              <a:t>Extending the reduction of restrictive interventions research to our Emergency Department settings</a:t>
            </a:r>
          </a:p>
          <a:p>
            <a:endParaRPr lang="en-US" dirty="0">
              <a:solidFill>
                <a:srgbClr val="000000"/>
              </a:solidFill>
              <a:ea typeface="Calibri" panose="020F0502020204030204" pitchFamily="34" charset="0"/>
            </a:endParaRPr>
          </a:p>
          <a:p>
            <a:r>
              <a:rPr lang="en-US" dirty="0">
                <a:solidFill>
                  <a:srgbClr val="000000"/>
                </a:solidFill>
                <a:ea typeface="Calibri" panose="020F0502020204030204" pitchFamily="34" charset="0"/>
              </a:rPr>
              <a:t>Development of new models of care/new hospital being built to further reduce restrictive practices (inbuilt research framework).</a:t>
            </a:r>
          </a:p>
          <a:p>
            <a:endParaRPr lang="en-AU" dirty="0">
              <a:ea typeface="Calibri" panose="020F0502020204030204" pitchFamily="34" charset="0"/>
            </a:endParaRPr>
          </a:p>
        </p:txBody>
      </p:sp>
    </p:spTree>
    <p:extLst>
      <p:ext uri="{BB962C8B-B14F-4D97-AF65-F5344CB8AC3E}">
        <p14:creationId xmlns:p14="http://schemas.microsoft.com/office/powerpoint/2010/main" val="4156677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47628" y="1106744"/>
            <a:ext cx="6696744" cy="507831"/>
          </a:xfrm>
          <a:prstGeom prst="rect">
            <a:avLst/>
          </a:prstGeom>
          <a:noFill/>
        </p:spPr>
        <p:txBody>
          <a:bodyPr wrap="square" rtlCol="0">
            <a:spAutoFit/>
          </a:bodyPr>
          <a:lstStyle/>
          <a:p>
            <a:pPr algn="ctr"/>
            <a:r>
              <a:rPr lang="en-AU" sz="2700" b="1">
                <a:solidFill>
                  <a:srgbClr val="00B0F0"/>
                </a:solidFill>
                <a:latin typeface="Arial" panose="020B0604020202020204" pitchFamily="34" charset="0"/>
                <a:cs typeface="Arial" panose="020B0604020202020204" pitchFamily="34" charset="0"/>
              </a:rPr>
              <a:t>Acknowledgement of Country</a:t>
            </a:r>
          </a:p>
        </p:txBody>
      </p:sp>
      <p:pic>
        <p:nvPicPr>
          <p:cNvPr id="4" name="Picture 2" descr="\\phcn.vic.gov.au\users\Home\mil03psy\Pictures\image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3430" y="3878903"/>
            <a:ext cx="1363667" cy="91354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phcn.vic.gov.au\users\Home\mil03psy\Pictures\images[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2011" y="3876195"/>
            <a:ext cx="1363667" cy="9068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phcn.vic.gov.au\users\Home\mil03psy\Pictures\image 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9475" y="3880862"/>
            <a:ext cx="1363667" cy="913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7915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524000" y="251769"/>
            <a:ext cx="9144000" cy="5232202"/>
          </a:xfrm>
          <a:prstGeom prst="rect">
            <a:avLst/>
          </a:prstGeom>
        </p:spPr>
        <p:txBody>
          <a:bodyPr wrap="square">
            <a:spAutoFit/>
          </a:bodyPr>
          <a:lstStyle>
            <a:lvl1pPr algn="ctr" defTabSz="914400" rtl="0" eaLnBrk="1" latinLnBrk="0" hangingPunct="1">
              <a:spcBef>
                <a:spcPct val="0"/>
              </a:spcBef>
              <a:buNone/>
              <a:defRPr sz="4400" b="1" kern="1200">
                <a:solidFill>
                  <a:srgbClr val="00B0F0"/>
                </a:solidFill>
                <a:latin typeface="Arial" panose="020B0604020202020204" pitchFamily="34" charset="0"/>
                <a:ea typeface="+mj-ea"/>
                <a:cs typeface="Arial" panose="020B0604020202020204" pitchFamily="34" charset="0"/>
              </a:defRPr>
            </a:lvl1pPr>
          </a:lstStyle>
          <a:p>
            <a:r>
              <a:rPr lang="en-US" sz="2800" dirty="0"/>
              <a:t>Thanks to</a:t>
            </a:r>
          </a:p>
          <a:p>
            <a:r>
              <a:rPr lang="en-US" sz="1800" dirty="0"/>
              <a:t>Prof Richard Newton – Mental Health Head of Research/</a:t>
            </a:r>
            <a:r>
              <a:rPr lang="en-US" sz="1800" dirty="0" err="1"/>
              <a:t>Prev</a:t>
            </a:r>
            <a:r>
              <a:rPr lang="en-US" sz="1800" dirty="0"/>
              <a:t> Clinical Director</a:t>
            </a:r>
          </a:p>
          <a:p>
            <a:r>
              <a:rPr lang="en-US" sz="1800" dirty="0"/>
              <a:t>Fiona Reed – Executive Director</a:t>
            </a:r>
          </a:p>
          <a:p>
            <a:endParaRPr lang="en-US" sz="1800" dirty="0"/>
          </a:p>
          <a:p>
            <a:r>
              <a:rPr lang="en-US" sz="1800" dirty="0"/>
              <a:t>Dr Simone Keogh -  Head of Adult Psychiatry</a:t>
            </a:r>
          </a:p>
          <a:p>
            <a:r>
              <a:rPr lang="en-US" sz="1800" dirty="0"/>
              <a:t>Dr Kausik Goswami – Head of Hospital Based Psychiatry</a:t>
            </a:r>
          </a:p>
          <a:p>
            <a:endParaRPr lang="en-US" sz="1800" dirty="0"/>
          </a:p>
          <a:p>
            <a:r>
              <a:rPr lang="en-US" sz="1800" dirty="0"/>
              <a:t>Melissa Osborne – Nurse Unit Manager (</a:t>
            </a:r>
            <a:r>
              <a:rPr lang="en-US" sz="1800" dirty="0" err="1"/>
              <a:t>prev</a:t>
            </a:r>
            <a:r>
              <a:rPr lang="en-US" sz="1800" dirty="0"/>
              <a:t>)</a:t>
            </a:r>
          </a:p>
          <a:p>
            <a:r>
              <a:rPr lang="en-US" sz="1800" dirty="0"/>
              <a:t>Rebecca Thompson - Nurse Unit Manager (</a:t>
            </a:r>
            <a:r>
              <a:rPr lang="en-US" sz="1800" dirty="0" err="1"/>
              <a:t>prev</a:t>
            </a:r>
            <a:r>
              <a:rPr lang="en-US" sz="1800" dirty="0"/>
              <a:t>)</a:t>
            </a:r>
          </a:p>
          <a:p>
            <a:r>
              <a:rPr lang="en-AU" sz="1800" dirty="0"/>
              <a:t>Janine Davies – Mental Health Director of Nursing (on secondment)</a:t>
            </a:r>
            <a:endParaRPr lang="en-US" sz="1800" dirty="0"/>
          </a:p>
          <a:p>
            <a:endParaRPr lang="en-US" sz="1800" dirty="0"/>
          </a:p>
          <a:p>
            <a:r>
              <a:rPr lang="en-US" sz="1800" dirty="0"/>
              <a:t>Jacinta Jolly – Health Information Manager</a:t>
            </a:r>
          </a:p>
          <a:p>
            <a:r>
              <a:rPr lang="en-US" sz="1800" dirty="0"/>
              <a:t>Michelle Shanti – Consumer Consultant</a:t>
            </a:r>
          </a:p>
          <a:p>
            <a:endParaRPr lang="en-US" sz="1800" dirty="0"/>
          </a:p>
          <a:p>
            <a:r>
              <a:rPr lang="en-US" sz="1800" dirty="0"/>
              <a:t>Tessa-May Zirnsak – Research Fellow/Consumer Academic </a:t>
            </a:r>
          </a:p>
          <a:p>
            <a:r>
              <a:rPr lang="en-US" sz="1800" dirty="0"/>
              <a:t>And team at Latrobe </a:t>
            </a:r>
            <a:r>
              <a:rPr lang="en-US" sz="1800" dirty="0" err="1"/>
              <a:t>Uni</a:t>
            </a:r>
            <a:endParaRPr lang="en-US" sz="1800" dirty="0"/>
          </a:p>
          <a:p>
            <a:endParaRPr lang="en-US" sz="1800" dirty="0"/>
          </a:p>
          <a:p>
            <a:r>
              <a:rPr lang="en-US" sz="1800" dirty="0"/>
              <a:t>Our staff, our consumers, and their families/supports.</a:t>
            </a:r>
          </a:p>
        </p:txBody>
      </p:sp>
      <p:pic>
        <p:nvPicPr>
          <p:cNvPr id="5" name="Picture 4"/>
          <p:cNvPicPr>
            <a:picLocks noChangeAspect="1"/>
          </p:cNvPicPr>
          <p:nvPr/>
        </p:nvPicPr>
        <p:blipFill>
          <a:blip r:embed="rId2"/>
          <a:stretch>
            <a:fillRect/>
          </a:stretch>
        </p:blipFill>
        <p:spPr>
          <a:xfrm>
            <a:off x="8995301" y="6213161"/>
            <a:ext cx="1562318" cy="600159"/>
          </a:xfrm>
          <a:prstGeom prst="rect">
            <a:avLst/>
          </a:prstGeom>
        </p:spPr>
      </p:pic>
    </p:spTree>
    <p:extLst>
      <p:ext uri="{BB962C8B-B14F-4D97-AF65-F5344CB8AC3E}">
        <p14:creationId xmlns:p14="http://schemas.microsoft.com/office/powerpoint/2010/main" val="1821357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60104" y="1124745"/>
            <a:ext cx="8112360" cy="830997"/>
          </a:xfrm>
          <a:prstGeom prst="rect">
            <a:avLst/>
          </a:prstGeom>
        </p:spPr>
        <p:txBody>
          <a:bodyPr wrap="square">
            <a:spAutoFit/>
          </a:bodyPr>
          <a:lstStyle/>
          <a:p>
            <a:pPr>
              <a:spcAft>
                <a:spcPts val="1200"/>
              </a:spcAft>
            </a:pPr>
            <a:r>
              <a:rPr lang="en-US" sz="2000" dirty="0">
                <a:solidFill>
                  <a:schemeClr val="accent1">
                    <a:lumMod val="60000"/>
                    <a:lumOff val="40000"/>
                  </a:schemeClr>
                </a:solidFill>
              </a:rPr>
              <a:t> </a:t>
            </a:r>
            <a:endParaRPr lang="en-US" sz="2000" dirty="0"/>
          </a:p>
          <a:p>
            <a:pPr marL="342900" indent="-342900">
              <a:spcAft>
                <a:spcPts val="1200"/>
              </a:spcAft>
              <a:buFont typeface="Arial" panose="020B0604020202020204" pitchFamily="34" charset="0"/>
              <a:buChar char="•"/>
            </a:pPr>
            <a:endParaRPr lang="en-AU" dirty="0"/>
          </a:p>
        </p:txBody>
      </p:sp>
      <p:sp>
        <p:nvSpPr>
          <p:cNvPr id="3" name="TextBox 2"/>
          <p:cNvSpPr txBox="1"/>
          <p:nvPr/>
        </p:nvSpPr>
        <p:spPr>
          <a:xfrm>
            <a:off x="1619319" y="185586"/>
            <a:ext cx="8928992" cy="646331"/>
          </a:xfrm>
          <a:prstGeom prst="rect">
            <a:avLst/>
          </a:prstGeom>
          <a:noFill/>
        </p:spPr>
        <p:txBody>
          <a:bodyPr wrap="square" rtlCol="0">
            <a:spAutoFit/>
          </a:bodyPr>
          <a:lstStyle/>
          <a:p>
            <a:pPr algn="ctr"/>
            <a:r>
              <a:rPr lang="en-US" sz="3600" b="1" dirty="0">
                <a:solidFill>
                  <a:srgbClr val="00B0F0"/>
                </a:solidFill>
                <a:latin typeface="Arial" panose="020B0604020202020204" pitchFamily="34" charset="0"/>
                <a:cs typeface="Arial" panose="020B0604020202020204" pitchFamily="34" charset="0"/>
              </a:rPr>
              <a:t>Why is this Important?</a:t>
            </a:r>
            <a:endParaRPr lang="en-AU" sz="3600" b="1" dirty="0">
              <a:solidFill>
                <a:srgbClr val="00B0F0"/>
              </a:solidFill>
              <a:latin typeface="Arial" panose="020B0604020202020204" pitchFamily="34" charset="0"/>
              <a:cs typeface="Arial" panose="020B0604020202020204" pitchFamily="34" charset="0"/>
            </a:endParaRPr>
          </a:p>
        </p:txBody>
      </p:sp>
      <p:sp>
        <p:nvSpPr>
          <p:cNvPr id="10" name="TextBox 9"/>
          <p:cNvSpPr txBox="1"/>
          <p:nvPr/>
        </p:nvSpPr>
        <p:spPr>
          <a:xfrm>
            <a:off x="2160105" y="1309036"/>
            <a:ext cx="8026633" cy="4308872"/>
          </a:xfrm>
          <a:prstGeom prst="rect">
            <a:avLst/>
          </a:prstGeom>
          <a:noFill/>
        </p:spPr>
        <p:txBody>
          <a:bodyPr wrap="square" rtlCol="0">
            <a:spAutoFit/>
          </a:bodyPr>
          <a:lstStyle/>
          <a:p>
            <a:pPr lvl="0"/>
            <a:r>
              <a:rPr lang="en-US" sz="2800" b="1" u="sng" dirty="0"/>
              <a:t>Restrictive interventions</a:t>
            </a:r>
          </a:p>
          <a:p>
            <a:pPr lvl="0"/>
            <a:endParaRPr lang="en-US" sz="2800" b="1" dirty="0"/>
          </a:p>
          <a:p>
            <a:pPr marL="285750" indent="-285750">
              <a:buFont typeface="Arial" panose="020B0604020202020204" pitchFamily="34" charset="0"/>
              <a:buChar char="•"/>
            </a:pPr>
            <a:r>
              <a:rPr lang="en-US" sz="2000" b="1" dirty="0">
                <a:solidFill>
                  <a:srgbClr val="00B0F0"/>
                </a:solidFill>
                <a:latin typeface="Arial" panose="020B0604020202020204" pitchFamily="34" charset="0"/>
                <a:cs typeface="Arial" panose="020B0604020202020204" pitchFamily="34" charset="0"/>
              </a:rPr>
              <a:t>Are not inherently therapeutic, but intended to help keep people safe</a:t>
            </a:r>
          </a:p>
          <a:p>
            <a:pPr lvl="0"/>
            <a:endParaRPr lang="en-US" sz="2000" b="1" dirty="0">
              <a:solidFill>
                <a:srgbClr val="00B0F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b="1" dirty="0">
                <a:solidFill>
                  <a:srgbClr val="00B0F0"/>
                </a:solidFill>
                <a:latin typeface="Arial" panose="020B0604020202020204" pitchFamily="34" charset="0"/>
                <a:cs typeface="Arial" panose="020B0604020202020204" pitchFamily="34" charset="0"/>
              </a:rPr>
              <a:t>Are traumatic for consumers, staff and anyone witnessing the incident  </a:t>
            </a:r>
          </a:p>
          <a:p>
            <a:pPr lvl="0"/>
            <a:endParaRPr lang="en-US" sz="2000" dirty="0"/>
          </a:p>
          <a:p>
            <a:pPr marL="285750" indent="-285750">
              <a:buFont typeface="Arial" panose="020B0604020202020204" pitchFamily="34" charset="0"/>
              <a:buChar char="•"/>
            </a:pPr>
            <a:r>
              <a:rPr lang="en-US" sz="2000" b="1" dirty="0">
                <a:solidFill>
                  <a:srgbClr val="00B0F0"/>
                </a:solidFill>
                <a:latin typeface="Arial" panose="020B0604020202020204" pitchFamily="34" charset="0"/>
                <a:cs typeface="Arial" panose="020B0604020202020204" pitchFamily="34" charset="0"/>
              </a:rPr>
              <a:t>Are a high risk for injuries to consumers and staff  </a:t>
            </a:r>
          </a:p>
          <a:p>
            <a:endParaRPr lang="en-US" sz="2000" b="1" dirty="0">
              <a:solidFill>
                <a:srgbClr val="00B0F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b="1" dirty="0">
                <a:solidFill>
                  <a:srgbClr val="00B0F0"/>
                </a:solidFill>
                <a:latin typeface="Arial" panose="020B0604020202020204" pitchFamily="34" charset="0"/>
                <a:cs typeface="Arial" panose="020B0604020202020204" pitchFamily="34" charset="0"/>
              </a:rPr>
              <a:t>In Victorian a Royal Commission has recommended the elimination of restrictive interventions</a:t>
            </a:r>
            <a:endParaRPr lang="en-AU" sz="2000" b="1" dirty="0">
              <a:solidFill>
                <a:srgbClr val="00B0F0"/>
              </a:solidFill>
              <a:latin typeface="Arial" panose="020B0604020202020204" pitchFamily="34" charset="0"/>
              <a:cs typeface="Arial" panose="020B0604020202020204" pitchFamily="34" charset="0"/>
            </a:endParaRPr>
          </a:p>
          <a:p>
            <a:endParaRPr lang="en-AU" dirty="0"/>
          </a:p>
        </p:txBody>
      </p:sp>
    </p:spTree>
    <p:extLst>
      <p:ext uri="{BB962C8B-B14F-4D97-AF65-F5344CB8AC3E}">
        <p14:creationId xmlns:p14="http://schemas.microsoft.com/office/powerpoint/2010/main" val="1109858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60104" y="1124745"/>
            <a:ext cx="8112360" cy="830997"/>
          </a:xfrm>
          <a:prstGeom prst="rect">
            <a:avLst/>
          </a:prstGeom>
        </p:spPr>
        <p:txBody>
          <a:bodyPr wrap="square">
            <a:spAutoFit/>
          </a:bodyPr>
          <a:lstStyle/>
          <a:p>
            <a:pPr>
              <a:spcAft>
                <a:spcPts val="1200"/>
              </a:spcAft>
            </a:pPr>
            <a:r>
              <a:rPr lang="en-US" sz="2000" dirty="0">
                <a:solidFill>
                  <a:schemeClr val="accent1">
                    <a:lumMod val="60000"/>
                    <a:lumOff val="40000"/>
                  </a:schemeClr>
                </a:solidFill>
              </a:rPr>
              <a:t> </a:t>
            </a:r>
            <a:endParaRPr lang="en-US" sz="2000" dirty="0"/>
          </a:p>
          <a:p>
            <a:pPr marL="342900" indent="-342900">
              <a:spcAft>
                <a:spcPts val="1200"/>
              </a:spcAft>
              <a:buFont typeface="Arial" panose="020B0604020202020204" pitchFamily="34" charset="0"/>
              <a:buChar char="•"/>
            </a:pPr>
            <a:endParaRPr lang="en-AU" dirty="0"/>
          </a:p>
        </p:txBody>
      </p:sp>
      <p:sp>
        <p:nvSpPr>
          <p:cNvPr id="3" name="TextBox 2"/>
          <p:cNvSpPr txBox="1"/>
          <p:nvPr/>
        </p:nvSpPr>
        <p:spPr>
          <a:xfrm>
            <a:off x="1619319" y="185586"/>
            <a:ext cx="8928992" cy="646331"/>
          </a:xfrm>
          <a:prstGeom prst="rect">
            <a:avLst/>
          </a:prstGeom>
          <a:noFill/>
        </p:spPr>
        <p:txBody>
          <a:bodyPr wrap="square" rtlCol="0">
            <a:spAutoFit/>
          </a:bodyPr>
          <a:lstStyle/>
          <a:p>
            <a:pPr algn="ctr"/>
            <a:r>
              <a:rPr lang="en-US" sz="3600" b="1" dirty="0">
                <a:solidFill>
                  <a:srgbClr val="00B0F0"/>
                </a:solidFill>
                <a:latin typeface="Arial" panose="020B0604020202020204" pitchFamily="34" charset="0"/>
                <a:cs typeface="Arial" panose="020B0604020202020204" pitchFamily="34" charset="0"/>
              </a:rPr>
              <a:t>Catchment Area</a:t>
            </a:r>
            <a:endParaRPr lang="en-AU" sz="3600" b="1" dirty="0">
              <a:solidFill>
                <a:srgbClr val="00B0F0"/>
              </a:solidFill>
              <a:latin typeface="Arial" panose="020B0604020202020204" pitchFamily="34" charset="0"/>
              <a:cs typeface="Arial" panose="020B0604020202020204" pitchFamily="34" charset="0"/>
            </a:endParaRPr>
          </a:p>
        </p:txBody>
      </p:sp>
      <p:pic>
        <p:nvPicPr>
          <p:cNvPr id="7" name="Picture 6" descr="C:\Users\c4351\AppData\Local\Microsoft\Windows\Temporary Internet Files\Content.Outlook\J3G4RN27\Final Proof Catchment area map.jpg"/>
          <p:cNvPicPr/>
          <p:nvPr/>
        </p:nvPicPr>
        <p:blipFill rotWithShape="1">
          <a:blip r:embed="rId3" cstate="print">
            <a:extLst>
              <a:ext uri="{28A0092B-C50C-407E-A947-70E740481C1C}">
                <a14:useLocalDpi xmlns:a14="http://schemas.microsoft.com/office/drawing/2010/main" val="0"/>
              </a:ext>
            </a:extLst>
          </a:blip>
          <a:srcRect b="14571"/>
          <a:stretch/>
        </p:blipFill>
        <p:spPr bwMode="auto">
          <a:xfrm>
            <a:off x="5392732" y="853107"/>
            <a:ext cx="5008880" cy="5705475"/>
          </a:xfrm>
          <a:prstGeom prst="rect">
            <a:avLst/>
          </a:prstGeom>
          <a:noFill/>
          <a:ln>
            <a:noFill/>
          </a:ln>
        </p:spPr>
      </p:pic>
      <p:pic>
        <p:nvPicPr>
          <p:cNvPr id="8" name="Picture 2" descr="\\phcn.vic.gov.au\users\home\osb01psy\Desktop\Catchmen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9809" y="2835206"/>
            <a:ext cx="3519761" cy="336655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phcn.vic.gov.au\users\home\osb01psy\Desktop\Victoria.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59809" y="943401"/>
            <a:ext cx="1681956" cy="1827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424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60104" y="1124745"/>
            <a:ext cx="8112360" cy="830997"/>
          </a:xfrm>
          <a:prstGeom prst="rect">
            <a:avLst/>
          </a:prstGeom>
        </p:spPr>
        <p:txBody>
          <a:bodyPr wrap="square">
            <a:spAutoFit/>
          </a:bodyPr>
          <a:lstStyle/>
          <a:p>
            <a:pPr>
              <a:spcAft>
                <a:spcPts val="1200"/>
              </a:spcAft>
            </a:pPr>
            <a:r>
              <a:rPr lang="en-US" sz="2000" dirty="0">
                <a:solidFill>
                  <a:schemeClr val="accent1">
                    <a:lumMod val="60000"/>
                    <a:lumOff val="40000"/>
                  </a:schemeClr>
                </a:solidFill>
              </a:rPr>
              <a:t> </a:t>
            </a:r>
            <a:endParaRPr lang="en-US" sz="2000" dirty="0"/>
          </a:p>
          <a:p>
            <a:pPr marL="342900" indent="-342900">
              <a:spcAft>
                <a:spcPts val="1200"/>
              </a:spcAft>
              <a:buFont typeface="Arial" panose="020B0604020202020204" pitchFamily="34" charset="0"/>
              <a:buChar char="•"/>
            </a:pPr>
            <a:endParaRPr lang="en-AU" dirty="0"/>
          </a:p>
        </p:txBody>
      </p:sp>
      <p:sp>
        <p:nvSpPr>
          <p:cNvPr id="3" name="TextBox 2"/>
          <p:cNvSpPr txBox="1"/>
          <p:nvPr/>
        </p:nvSpPr>
        <p:spPr>
          <a:xfrm>
            <a:off x="1619319" y="185586"/>
            <a:ext cx="8928992" cy="646331"/>
          </a:xfrm>
          <a:prstGeom prst="rect">
            <a:avLst/>
          </a:prstGeom>
          <a:noFill/>
        </p:spPr>
        <p:txBody>
          <a:bodyPr wrap="square" rtlCol="0">
            <a:spAutoFit/>
          </a:bodyPr>
          <a:lstStyle/>
          <a:p>
            <a:pPr algn="ctr"/>
            <a:r>
              <a:rPr lang="en-US" sz="3600" b="1" dirty="0">
                <a:solidFill>
                  <a:srgbClr val="00B0F0"/>
                </a:solidFill>
                <a:latin typeface="Arial" panose="020B0604020202020204" pitchFamily="34" charset="0"/>
                <a:cs typeface="Arial" panose="020B0604020202020204" pitchFamily="34" charset="0"/>
              </a:rPr>
              <a:t>Inpatient Services</a:t>
            </a:r>
            <a:endParaRPr lang="en-AU" sz="3600" b="1" dirty="0">
              <a:solidFill>
                <a:srgbClr val="00B0F0"/>
              </a:solidFill>
              <a:latin typeface="Arial" panose="020B0604020202020204" pitchFamily="34" charset="0"/>
              <a:cs typeface="Arial" panose="020B0604020202020204" pitchFamily="34" charset="0"/>
            </a:endParaRPr>
          </a:p>
        </p:txBody>
      </p:sp>
      <p:sp>
        <p:nvSpPr>
          <p:cNvPr id="5" name="TextBox 4"/>
          <p:cNvSpPr txBox="1"/>
          <p:nvPr/>
        </p:nvSpPr>
        <p:spPr>
          <a:xfrm>
            <a:off x="1928262" y="1124744"/>
            <a:ext cx="8344203" cy="369332"/>
          </a:xfrm>
          <a:prstGeom prst="rect">
            <a:avLst/>
          </a:prstGeom>
          <a:noFill/>
        </p:spPr>
        <p:txBody>
          <a:bodyPr wrap="square" rtlCol="0">
            <a:spAutoFit/>
          </a:bodyPr>
          <a:lstStyle/>
          <a:p>
            <a:r>
              <a:rPr lang="en-US" dirty="0"/>
              <a:t> </a:t>
            </a:r>
            <a:endParaRPr lang="en-AU" dirty="0"/>
          </a:p>
        </p:txBody>
      </p:sp>
      <p:graphicFrame>
        <p:nvGraphicFramePr>
          <p:cNvPr id="6" name="Diagram 5"/>
          <p:cNvGraphicFramePr/>
          <p:nvPr/>
        </p:nvGraphicFramePr>
        <p:xfrm>
          <a:off x="3048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49488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42396" y="2176182"/>
            <a:ext cx="8352928" cy="3231654"/>
          </a:xfrm>
          <a:prstGeom prst="rect">
            <a:avLst/>
          </a:prstGeom>
        </p:spPr>
        <p:txBody>
          <a:bodyPr wrap="square">
            <a:spAutoFit/>
          </a:bodyPr>
          <a:lstStyle/>
          <a:p>
            <a:pPr marL="342900" indent="-342900">
              <a:spcAft>
                <a:spcPts val="1200"/>
              </a:spcAft>
              <a:buClr>
                <a:srgbClr val="92D050"/>
              </a:buClr>
              <a:buFont typeface="Arial" panose="020B0604020202020204" pitchFamily="34" charset="0"/>
              <a:buChar char="•"/>
            </a:pPr>
            <a:r>
              <a:rPr lang="en-US" b="1" dirty="0"/>
              <a:t>National and Statewide Strategies have lead to relatively minor reductions in the use of restrictive interventions. Why is Peninsula Health Different? </a:t>
            </a:r>
            <a:endParaRPr lang="en-US" dirty="0"/>
          </a:p>
          <a:p>
            <a:pPr marL="342900" indent="-342900">
              <a:spcAft>
                <a:spcPts val="1200"/>
              </a:spcAft>
              <a:buClr>
                <a:srgbClr val="92D050"/>
              </a:buClr>
              <a:buFont typeface="Arial" panose="020B0604020202020204" pitchFamily="34" charset="0"/>
              <a:buChar char="•"/>
            </a:pPr>
            <a:r>
              <a:rPr lang="en-US" dirty="0"/>
              <a:t>What have we achieved? - Outcomes</a:t>
            </a:r>
          </a:p>
          <a:p>
            <a:pPr marL="342900" indent="-342900">
              <a:spcAft>
                <a:spcPts val="1200"/>
              </a:spcAft>
              <a:buClr>
                <a:srgbClr val="92D050"/>
              </a:buClr>
              <a:buFont typeface="Arial" panose="020B0604020202020204" pitchFamily="34" charset="0"/>
              <a:buChar char="•"/>
            </a:pPr>
            <a:r>
              <a:rPr lang="en-US" dirty="0"/>
              <a:t>6 Core Strategies, the Beacon Project, and </a:t>
            </a:r>
            <a:r>
              <a:rPr lang="en-US" dirty="0" err="1"/>
              <a:t>Safewards</a:t>
            </a:r>
            <a:endParaRPr lang="en-US" dirty="0"/>
          </a:p>
          <a:p>
            <a:pPr marL="342900" indent="-342900">
              <a:spcAft>
                <a:spcPts val="1200"/>
              </a:spcAft>
              <a:buClr>
                <a:srgbClr val="92D050"/>
              </a:buClr>
              <a:buFont typeface="Arial" panose="020B0604020202020204" pitchFamily="34" charset="0"/>
              <a:buChar char="•"/>
            </a:pPr>
            <a:r>
              <a:rPr lang="en-US" dirty="0"/>
              <a:t>What do we mean by leadership?</a:t>
            </a:r>
          </a:p>
          <a:p>
            <a:pPr marL="342900" indent="-342900">
              <a:spcAft>
                <a:spcPts val="1200"/>
              </a:spcAft>
              <a:buClr>
                <a:srgbClr val="92D050"/>
              </a:buClr>
              <a:buFont typeface="Arial" panose="020B0604020202020204" pitchFamily="34" charset="0"/>
              <a:buChar char="•"/>
            </a:pPr>
            <a:r>
              <a:rPr lang="en-US" dirty="0"/>
              <a:t>What do we do? From strategy to fine detail.</a:t>
            </a:r>
          </a:p>
          <a:p>
            <a:pPr marL="342900" indent="-342900">
              <a:spcAft>
                <a:spcPts val="1200"/>
              </a:spcAft>
              <a:buClr>
                <a:srgbClr val="92D050"/>
              </a:buClr>
              <a:buFont typeface="Arial" panose="020B0604020202020204" pitchFamily="34" charset="0"/>
              <a:buChar char="•"/>
            </a:pPr>
            <a:r>
              <a:rPr lang="en-US" dirty="0"/>
              <a:t>What role does service culture play in this?</a:t>
            </a:r>
          </a:p>
          <a:p>
            <a:pPr marL="342900" indent="-342900">
              <a:spcAft>
                <a:spcPts val="1200"/>
              </a:spcAft>
              <a:buClr>
                <a:srgbClr val="92D050"/>
              </a:buClr>
              <a:buFont typeface="Arial" panose="020B0604020202020204" pitchFamily="34" charset="0"/>
              <a:buChar char="•"/>
            </a:pPr>
            <a:r>
              <a:rPr lang="en-US" dirty="0"/>
              <a:t>The Future</a:t>
            </a:r>
          </a:p>
        </p:txBody>
      </p:sp>
      <p:sp>
        <p:nvSpPr>
          <p:cNvPr id="3" name="TextBox 2"/>
          <p:cNvSpPr txBox="1"/>
          <p:nvPr/>
        </p:nvSpPr>
        <p:spPr>
          <a:xfrm>
            <a:off x="1631504" y="332657"/>
            <a:ext cx="8928992" cy="1200329"/>
          </a:xfrm>
          <a:prstGeom prst="rect">
            <a:avLst/>
          </a:prstGeom>
          <a:noFill/>
        </p:spPr>
        <p:txBody>
          <a:bodyPr wrap="square" rtlCol="0">
            <a:spAutoFit/>
          </a:bodyPr>
          <a:lstStyle/>
          <a:p>
            <a:pPr algn="ctr"/>
            <a:r>
              <a:rPr lang="en-US" sz="3600" b="1" dirty="0">
                <a:solidFill>
                  <a:srgbClr val="00B0F0"/>
                </a:solidFill>
                <a:latin typeface="Arial" panose="020B0604020202020204" pitchFamily="34" charset="0"/>
                <a:cs typeface="Arial" panose="020B0604020202020204" pitchFamily="34" charset="0"/>
              </a:rPr>
              <a:t>The Role of Leadership, Culture, and the Peninsula Health Story</a:t>
            </a:r>
            <a:endParaRPr lang="en-AU" sz="3600" b="1"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209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60104" y="1124745"/>
            <a:ext cx="8112360" cy="830997"/>
          </a:xfrm>
          <a:prstGeom prst="rect">
            <a:avLst/>
          </a:prstGeom>
        </p:spPr>
        <p:txBody>
          <a:bodyPr wrap="square">
            <a:spAutoFit/>
          </a:bodyPr>
          <a:lstStyle/>
          <a:p>
            <a:pPr>
              <a:spcAft>
                <a:spcPts val="1200"/>
              </a:spcAft>
            </a:pPr>
            <a:r>
              <a:rPr lang="en-US" sz="2000" dirty="0">
                <a:solidFill>
                  <a:schemeClr val="accent1">
                    <a:lumMod val="60000"/>
                    <a:lumOff val="40000"/>
                  </a:schemeClr>
                </a:solidFill>
              </a:rPr>
              <a:t> </a:t>
            </a:r>
            <a:endParaRPr lang="en-US" sz="2000" dirty="0"/>
          </a:p>
          <a:p>
            <a:pPr marL="342900" indent="-342900">
              <a:spcAft>
                <a:spcPts val="1200"/>
              </a:spcAft>
              <a:buFont typeface="Arial" panose="020B0604020202020204" pitchFamily="34" charset="0"/>
              <a:buChar char="•"/>
            </a:pPr>
            <a:endParaRPr lang="en-AU" dirty="0"/>
          </a:p>
        </p:txBody>
      </p:sp>
      <p:sp>
        <p:nvSpPr>
          <p:cNvPr id="3" name="TextBox 2"/>
          <p:cNvSpPr txBox="1"/>
          <p:nvPr/>
        </p:nvSpPr>
        <p:spPr>
          <a:xfrm>
            <a:off x="1619319" y="185586"/>
            <a:ext cx="8928992" cy="646331"/>
          </a:xfrm>
          <a:prstGeom prst="rect">
            <a:avLst/>
          </a:prstGeom>
          <a:noFill/>
        </p:spPr>
        <p:txBody>
          <a:bodyPr wrap="square" rtlCol="0">
            <a:spAutoFit/>
          </a:bodyPr>
          <a:lstStyle/>
          <a:p>
            <a:pPr algn="ctr"/>
            <a:r>
              <a:rPr lang="en-US" sz="3600" b="1" dirty="0">
                <a:solidFill>
                  <a:srgbClr val="00B0F0"/>
                </a:solidFill>
                <a:latin typeface="Arial" panose="020B0604020202020204" pitchFamily="34" charset="0"/>
                <a:cs typeface="Arial" panose="020B0604020202020204" pitchFamily="34" charset="0"/>
              </a:rPr>
              <a:t>Seclusion/Restraint Data</a:t>
            </a:r>
            <a:endParaRPr lang="en-AU" sz="3600" b="1" dirty="0">
              <a:solidFill>
                <a:srgbClr val="00B0F0"/>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1598622" y="3437957"/>
            <a:ext cx="8532365" cy="2740548"/>
          </a:xfrm>
          <a:prstGeom prst="rect">
            <a:avLst/>
          </a:prstGeom>
        </p:spPr>
      </p:pic>
      <p:pic>
        <p:nvPicPr>
          <p:cNvPr id="7" name="Picture 6"/>
          <p:cNvPicPr>
            <a:picLocks noChangeAspect="1"/>
          </p:cNvPicPr>
          <p:nvPr/>
        </p:nvPicPr>
        <p:blipFill>
          <a:blip r:embed="rId4"/>
          <a:stretch>
            <a:fillRect/>
          </a:stretch>
        </p:blipFill>
        <p:spPr>
          <a:xfrm>
            <a:off x="1619320" y="710323"/>
            <a:ext cx="8511666" cy="2750495"/>
          </a:xfrm>
          <a:prstGeom prst="rect">
            <a:avLst/>
          </a:prstGeom>
        </p:spPr>
      </p:pic>
    </p:spTree>
    <p:extLst>
      <p:ext uri="{BB962C8B-B14F-4D97-AF65-F5344CB8AC3E}">
        <p14:creationId xmlns:p14="http://schemas.microsoft.com/office/powerpoint/2010/main" val="2176419889"/>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H Document" ma:contentTypeID="0x01010038B52B68E912634AAF579CC03B8C1F5400402C4BF4C441414DB266D4714185B195" ma:contentTypeVersion="10" ma:contentTypeDescription="" ma:contentTypeScope="" ma:versionID="da1e858036e1585a35c5a1fa9fe6e7a4">
  <xsd:schema xmlns:xsd="http://www.w3.org/2001/XMLSchema" xmlns:xs="http://www.w3.org/2001/XMLSchema" xmlns:p="http://schemas.microsoft.com/office/2006/metadata/properties" xmlns:ns2="a488d747-74ed-4194-a728-779fa6d6f4ca" xmlns:ns3="e283b6e3-e91b-4723-9adf-210414a1c05b" xmlns:ns4="http://schemas.microsoft.com/sharepoint/v4" targetNamespace="http://schemas.microsoft.com/office/2006/metadata/properties" ma:root="true" ma:fieldsID="4fc63d797c7ee7050c57a33528934ecb" ns2:_="" ns3:_="" ns4:_="">
    <xsd:import namespace="a488d747-74ed-4194-a728-779fa6d6f4ca"/>
    <xsd:import namespace="e283b6e3-e91b-4723-9adf-210414a1c05b"/>
    <xsd:import namespace="http://schemas.microsoft.com/sharepoint/v4"/>
    <xsd:element name="properties">
      <xsd:complexType>
        <xsd:sequence>
          <xsd:element name="documentManagement">
            <xsd:complexType>
              <xsd:all>
                <xsd:element ref="ns2:i18d0d389f3a4960b35f177b55ec0fbc" minOccurs="0"/>
                <xsd:element ref="ns2:TaxCatchAll" minOccurs="0"/>
                <xsd:element ref="ns2:TaxCatchAllLabel" minOccurs="0"/>
                <xsd:element ref="ns2:p9a85f6d2b104088916859d88af31c82" minOccurs="0"/>
                <xsd:element ref="ns3:MediaServiceMetadata" minOccurs="0"/>
                <xsd:element ref="ns3:MediaServiceFastMetadata" minOccurs="0"/>
                <xsd:element ref="ns4:IconOverlay" minOccurs="0"/>
                <xsd:element ref="ns2:m498131b06a84a1e910663c3920619a1" minOccurs="0"/>
                <xsd:element ref="ns3:MediaServiceAutoKeyPoints" minOccurs="0"/>
                <xsd:element ref="ns3:MediaServiceKeyPoints" minOccurs="0"/>
                <xsd:element ref="ns3:MediaServiceAutoTag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88d747-74ed-4194-a728-779fa6d6f4ca" elementFormDefault="qualified">
    <xsd:import namespace="http://schemas.microsoft.com/office/2006/documentManagement/types"/>
    <xsd:import namespace="http://schemas.microsoft.com/office/infopath/2007/PartnerControls"/>
    <xsd:element name="i18d0d389f3a4960b35f177b55ec0fbc" ma:index="8" nillable="true" ma:taxonomy="true" ma:internalName="i18d0d389f3a4960b35f177b55ec0fbc" ma:taxonomyFieldName="Departments" ma:displayName="Departments" ma:default="2;#Corporate Communications and Philanthropy|0e0dd76b-34e6-45bf-a21c-d02b1a3066c1" ma:fieldId="{218d0d38-9f3a-4960-b35f-177b55ec0fbc}" ma:sspId="c2189b11-7291-4edc-9d0b-ee54e74b685f" ma:termSetId="e131eac5-4c23-4db1-a850-56c220942f5d" ma:anchorId="1ebd1a6b-d6d2-4082-9048-f859d45b8808" ma:open="false" ma:isKeyword="false">
      <xsd:complexType>
        <xsd:sequence>
          <xsd:element ref="pc:Terms" minOccurs="0" maxOccurs="1"/>
        </xsd:sequence>
      </xsd:complexType>
    </xsd:element>
    <xsd:element name="TaxCatchAll" ma:index="9" nillable="true" ma:displayName="Taxonomy Catch All Column" ma:hidden="true" ma:list="{0d267c86-ced0-49aa-a598-67df09936bcc}" ma:internalName="TaxCatchAll" ma:showField="CatchAllData" ma:web="a488d747-74ed-4194-a728-779fa6d6f4ca">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0d267c86-ced0-49aa-a598-67df09936bcc}" ma:internalName="TaxCatchAllLabel" ma:readOnly="true" ma:showField="CatchAllDataLabel" ma:web="a488d747-74ed-4194-a728-779fa6d6f4ca">
      <xsd:complexType>
        <xsd:complexContent>
          <xsd:extension base="dms:MultiChoiceLookup">
            <xsd:sequence>
              <xsd:element name="Value" type="dms:Lookup" maxOccurs="unbounded" minOccurs="0" nillable="true"/>
            </xsd:sequence>
          </xsd:extension>
        </xsd:complexContent>
      </xsd:complexType>
    </xsd:element>
    <xsd:element name="p9a85f6d2b104088916859d88af31c82" ma:index="12" nillable="true" ma:taxonomy="true" ma:internalName="p9a85f6d2b104088916859d88af31c82" ma:taxonomyFieldName="DocumentType" ma:displayName="Document Type" ma:default="" ma:fieldId="{99a85f6d-2b10-4088-9168-59d88af31c82}" ma:sspId="c2189b11-7291-4edc-9d0b-ee54e74b685f" ma:termSetId="e92d7f15-53ae-4b15-b1c2-6ba0eb49ea6e" ma:anchorId="00000000-0000-0000-0000-000000000000" ma:open="false" ma:isKeyword="false">
      <xsd:complexType>
        <xsd:sequence>
          <xsd:element ref="pc:Terms" minOccurs="0" maxOccurs="1"/>
        </xsd:sequence>
      </xsd:complexType>
    </xsd:element>
    <xsd:element name="m498131b06a84a1e910663c3920619a1" ma:index="17" nillable="true" ma:taxonomy="true" ma:internalName="m498131b06a84a1e910663c3920619a1" ma:taxonomyFieldName="Topic" ma:displayName="Topic" ma:default="" ma:fieldId="{6498131b-06a8-4a1e-9106-63c3920619a1}" ma:sspId="c2189b11-7291-4edc-9d0b-ee54e74b685f" ma:termSetId="fa778497-7964-4b3d-b0db-5f43cd8471b3"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283b6e3-e91b-4723-9adf-210414a1c05b" elementFormDefault="qualified">
    <xsd:import namespace="http://schemas.microsoft.com/office/2006/documentManagement/types"/>
    <xsd:import namespace="http://schemas.microsoft.com/office/infopath/2007/PartnerControls"/>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AutoTags" ma:index="21" nillable="true" ma:displayName="Tags" ma:internalName="MediaServiceAutoTags"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6"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9a85f6d2b104088916859d88af31c82 xmlns="a488d747-74ed-4194-a728-779fa6d6f4ca">
      <Terms xmlns="http://schemas.microsoft.com/office/infopath/2007/PartnerControls">
        <TermInfo xmlns="http://schemas.microsoft.com/office/infopath/2007/PartnerControls">
          <TermName xmlns="http://schemas.microsoft.com/office/infopath/2007/PartnerControls">Template</TermName>
          <TermId xmlns="http://schemas.microsoft.com/office/infopath/2007/PartnerControls">ab34882a-5369-446f-9684-368898e0f8c8</TermId>
        </TermInfo>
      </Terms>
    </p9a85f6d2b104088916859d88af31c82>
    <m498131b06a84a1e910663c3920619a1 xmlns="a488d747-74ed-4194-a728-779fa6d6f4ca">
      <Terms xmlns="http://schemas.microsoft.com/office/infopath/2007/PartnerControls">
        <TermInfo xmlns="http://schemas.microsoft.com/office/infopath/2007/PartnerControls">
          <TermName xmlns="http://schemas.microsoft.com/office/infopath/2007/PartnerControls">Templates</TermName>
          <TermId xmlns="http://schemas.microsoft.com/office/infopath/2007/PartnerControls">50554386-9c3c-487b-b6eb-6cc28656a9a4</TermId>
        </TermInfo>
      </Terms>
    </m498131b06a84a1e910663c3920619a1>
    <IconOverlay xmlns="http://schemas.microsoft.com/sharepoint/v4" xsi:nil="true"/>
    <i18d0d389f3a4960b35f177b55ec0fbc xmlns="a488d747-74ed-4194-a728-779fa6d6f4ca">
      <Terms xmlns="http://schemas.microsoft.com/office/infopath/2007/PartnerControls">
        <TermInfo xmlns="http://schemas.microsoft.com/office/infopath/2007/PartnerControls">
          <TermName xmlns="http://schemas.microsoft.com/office/infopath/2007/PartnerControls">Corporate Communications and Philanthropy</TermName>
          <TermId xmlns="http://schemas.microsoft.com/office/infopath/2007/PartnerControls">0e0dd76b-34e6-45bf-a21c-d02b1a3066c1</TermId>
        </TermInfo>
      </Terms>
    </i18d0d389f3a4960b35f177b55ec0fbc>
    <TaxCatchAll xmlns="a488d747-74ed-4194-a728-779fa6d6f4ca">
      <Value>6</Value>
      <Value>4</Value>
      <Value>2</Value>
    </TaxCatchAl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9CE72D2-327B-451C-93AF-EFEEDA5F2E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88d747-74ed-4194-a728-779fa6d6f4ca"/>
    <ds:schemaRef ds:uri="e283b6e3-e91b-4723-9adf-210414a1c05b"/>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ACAC7D4-0A2E-4216-8584-4903C15454E3}">
  <ds:schemaRefs>
    <ds:schemaRef ds:uri="a488d747-74ed-4194-a728-779fa6d6f4ca"/>
    <ds:schemaRef ds:uri="http://schemas.microsoft.com/sharepoint/v4"/>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e283b6e3-e91b-4723-9adf-210414a1c05b"/>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764AB356-1ED6-44E1-9436-05328A0044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32685</TotalTime>
  <Words>1877</Words>
  <Application>Microsoft Office PowerPoint</Application>
  <PresentationFormat>Widescreen</PresentationFormat>
  <Paragraphs>210</Paragraphs>
  <Slides>22</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Felix Titling</vt:lpstr>
      <vt:lpstr>Times New Roman</vt:lpstr>
      <vt:lpstr>Office 2013 - 2022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Peninsula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Arbaci</dc:creator>
  <cp:lastModifiedBy>SB 4</cp:lastModifiedBy>
  <cp:revision>100</cp:revision>
  <dcterms:created xsi:type="dcterms:W3CDTF">2019-08-20T05:46:53Z</dcterms:created>
  <dcterms:modified xsi:type="dcterms:W3CDTF">2024-11-26T20:27:19Z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0x01010038B52B68E912634AAF579CC03B8C1F5400402C4BF4C441414DB266D4714185B195</vt:lpwstr>
  </property>
  <property fmtid="{D5CDD505-2E9C-101B-9397-08002B2CF9AE}" pid="3" name="Topic">
    <vt:lpwstr>6;#Templates|50554386-9c3c-487b-b6eb-6cc28656a9a4</vt:lpwstr>
  </property>
  <property fmtid="{D5CDD505-2E9C-101B-9397-08002B2CF9AE}" pid="4" name="Departments">
    <vt:lpwstr>2;#Corporate Communications and Philanthropy|0e0dd76b-34e6-45bf-a21c-d02b1a3066c1</vt:lpwstr>
  </property>
  <property fmtid="{D5CDD505-2E9C-101B-9397-08002B2CF9AE}" pid="5" name="DocumentType">
    <vt:lpwstr>4;#Template|ab34882a-5369-446f-9684-368898e0f8c8</vt:lpwstr>
  </property>
</Properties>
</file>