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4153" r:id="rId2"/>
    <p:sldId id="4154" r:id="rId3"/>
    <p:sldId id="4123" r:id="rId4"/>
    <p:sldId id="4114" r:id="rId5"/>
    <p:sldId id="4155" r:id="rId6"/>
    <p:sldId id="4098" r:id="rId7"/>
    <p:sldId id="4135" r:id="rId8"/>
    <p:sldId id="4137" r:id="rId9"/>
    <p:sldId id="4148" r:id="rId10"/>
    <p:sldId id="4136" r:id="rId11"/>
    <p:sldId id="4162" r:id="rId12"/>
    <p:sldId id="4163" r:id="rId13"/>
    <p:sldId id="264" r:id="rId14"/>
    <p:sldId id="284" r:id="rId15"/>
    <p:sldId id="4165" r:id="rId16"/>
    <p:sldId id="274" r:id="rId17"/>
    <p:sldId id="260" r:id="rId18"/>
    <p:sldId id="280" r:id="rId19"/>
    <p:sldId id="4164" r:id="rId20"/>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E"/>
    <a:srgbClr val="162436"/>
    <a:srgbClr val="1839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8F4592-1A4B-E625-712B-E778D477DAF8}" v="127" dt="2024-11-27T03:38:35.977"/>
    <p1510:client id="{7062417F-328C-ECA5-E18D-8669128004A6}" v="939" dt="2024-11-26T04:06:40.175"/>
    <p1510:client id="{8277A9AB-2121-4454-EFA2-5E41519C1213}" v="164" dt="2024-11-26T07:01:13.400"/>
    <p1510:client id="{837898D7-4EB0-3765-08C6-7E9A28742E76}" v="44" dt="2024-11-25T04:21:30.664"/>
    <p1510:client id="{BA366311-4583-4926-9589-2FF692974999}" v="158" dt="2024-11-25T05:56:25.548"/>
    <p1510:client id="{E01C8B40-2645-E550-EEAD-6A11FA905E07}" v="179" dt="2024-11-26T03:41:29.8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hyperlink" Target="mailto:Jannette.newell@health.qld.gov.au" TargetMode="External"/><Relationship Id="rId5" Type="http://schemas.openxmlformats.org/officeDocument/2006/relationships/image" Target="../media/image28.svg"/><Relationship Id="rId4"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5" Type="http://schemas.openxmlformats.org/officeDocument/2006/relationships/hyperlink" Target="mailto:Jannette.newell@health.qld.gov.au" TargetMode="External"/><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3AE7CA-1517-4338-8142-B0142D3C804F}" type="doc">
      <dgm:prSet loTypeId="urn:microsoft.com/office/officeart/2005/8/layout/venn1" loCatId="relationship" qsTypeId="urn:microsoft.com/office/officeart/2005/8/quickstyle/simple4" qsCatId="simple" csTypeId="urn:microsoft.com/office/officeart/2005/8/colors/accent1_2" csCatId="accent1"/>
      <dgm:spPr/>
      <dgm:t>
        <a:bodyPr/>
        <a:lstStyle/>
        <a:p>
          <a:endParaRPr lang="en-AU"/>
        </a:p>
      </dgm:t>
    </dgm:pt>
    <dgm:pt modelId="{D83D1576-8FDB-4294-8FB4-D8FE1A6B8983}">
      <dgm:prSet/>
      <dgm:spPr/>
      <dgm:t>
        <a:bodyPr/>
        <a:lstStyle/>
        <a:p>
          <a:r>
            <a:rPr lang="en-AU" b="1"/>
            <a:t>DATA</a:t>
          </a:r>
        </a:p>
      </dgm:t>
    </dgm:pt>
    <dgm:pt modelId="{0AF5D44B-9E1E-4678-B6A8-62184087B002}" type="parTrans" cxnId="{39E659C8-E3E9-4EF5-8D49-0F968D9F9BA6}">
      <dgm:prSet/>
      <dgm:spPr/>
      <dgm:t>
        <a:bodyPr/>
        <a:lstStyle/>
        <a:p>
          <a:endParaRPr lang="en-AU" b="1"/>
        </a:p>
      </dgm:t>
    </dgm:pt>
    <dgm:pt modelId="{6958119C-F1F3-464E-8ACD-7F4EB6493421}" type="sibTrans" cxnId="{39E659C8-E3E9-4EF5-8D49-0F968D9F9BA6}">
      <dgm:prSet/>
      <dgm:spPr/>
      <dgm:t>
        <a:bodyPr/>
        <a:lstStyle/>
        <a:p>
          <a:endParaRPr lang="en-AU" b="1"/>
        </a:p>
      </dgm:t>
    </dgm:pt>
    <dgm:pt modelId="{0E6991FC-A85F-4F70-94AF-A3DB4613F294}">
      <dgm:prSet/>
      <dgm:spPr/>
      <dgm:t>
        <a:bodyPr/>
        <a:lstStyle/>
        <a:p>
          <a:r>
            <a:rPr lang="en-AU" b="1"/>
            <a:t>INCIDENT REVIEWS</a:t>
          </a:r>
        </a:p>
      </dgm:t>
    </dgm:pt>
    <dgm:pt modelId="{B1DDF66D-5CFD-478F-BC51-40257491F821}" type="parTrans" cxnId="{AC074687-932F-4F24-8AF7-B1B42BD71353}">
      <dgm:prSet/>
      <dgm:spPr/>
      <dgm:t>
        <a:bodyPr/>
        <a:lstStyle/>
        <a:p>
          <a:endParaRPr lang="en-AU" b="1"/>
        </a:p>
      </dgm:t>
    </dgm:pt>
    <dgm:pt modelId="{38F80406-23C2-44A2-9169-10C68AE57268}" type="sibTrans" cxnId="{AC074687-932F-4F24-8AF7-B1B42BD71353}">
      <dgm:prSet/>
      <dgm:spPr/>
      <dgm:t>
        <a:bodyPr/>
        <a:lstStyle/>
        <a:p>
          <a:endParaRPr lang="en-AU" b="1"/>
        </a:p>
      </dgm:t>
    </dgm:pt>
    <dgm:pt modelId="{EE390A33-E1E5-4814-A8D5-FC0806121CFC}">
      <dgm:prSet/>
      <dgm:spPr/>
      <dgm:t>
        <a:bodyPr/>
        <a:lstStyle/>
        <a:p>
          <a:r>
            <a:rPr lang="en-AU" b="1"/>
            <a:t>DEBRIEFING</a:t>
          </a:r>
        </a:p>
      </dgm:t>
    </dgm:pt>
    <dgm:pt modelId="{E012EE71-8833-4802-BA00-EA952BCFAF8B}" type="parTrans" cxnId="{6D3C6D30-71D3-4A7F-8319-10CAAFA2F960}">
      <dgm:prSet/>
      <dgm:spPr/>
      <dgm:t>
        <a:bodyPr/>
        <a:lstStyle/>
        <a:p>
          <a:endParaRPr lang="en-AU" b="1"/>
        </a:p>
      </dgm:t>
    </dgm:pt>
    <dgm:pt modelId="{50B60085-669E-4CC4-847F-96F8CB3A4EE6}" type="sibTrans" cxnId="{6D3C6D30-71D3-4A7F-8319-10CAAFA2F960}">
      <dgm:prSet/>
      <dgm:spPr/>
      <dgm:t>
        <a:bodyPr/>
        <a:lstStyle/>
        <a:p>
          <a:endParaRPr lang="en-AU" b="1"/>
        </a:p>
      </dgm:t>
    </dgm:pt>
    <dgm:pt modelId="{692C187C-3305-42A0-B1AD-289B2AE406EF}" type="pres">
      <dgm:prSet presAssocID="{453AE7CA-1517-4338-8142-B0142D3C804F}" presName="compositeShape" presStyleCnt="0">
        <dgm:presLayoutVars>
          <dgm:chMax val="7"/>
          <dgm:dir/>
          <dgm:resizeHandles val="exact"/>
        </dgm:presLayoutVars>
      </dgm:prSet>
      <dgm:spPr/>
    </dgm:pt>
    <dgm:pt modelId="{BF077E91-8AE0-404D-88BC-BB4B2EF6FECB}" type="pres">
      <dgm:prSet presAssocID="{D83D1576-8FDB-4294-8FB4-D8FE1A6B8983}" presName="circ1" presStyleLbl="vennNode1" presStyleIdx="0" presStyleCnt="3" custLinFactNeighborX="-2754" custLinFactNeighborY="20854"/>
      <dgm:spPr/>
    </dgm:pt>
    <dgm:pt modelId="{6BCC1D61-8ECC-41FD-A610-7243A16C3453}" type="pres">
      <dgm:prSet presAssocID="{D83D1576-8FDB-4294-8FB4-D8FE1A6B8983}" presName="circ1Tx" presStyleLbl="revTx" presStyleIdx="0" presStyleCnt="0">
        <dgm:presLayoutVars>
          <dgm:chMax val="0"/>
          <dgm:chPref val="0"/>
          <dgm:bulletEnabled val="1"/>
        </dgm:presLayoutVars>
      </dgm:prSet>
      <dgm:spPr/>
    </dgm:pt>
    <dgm:pt modelId="{343293E5-8091-40B4-932C-552C1546A2B6}" type="pres">
      <dgm:prSet presAssocID="{0E6991FC-A85F-4F70-94AF-A3DB4613F294}" presName="circ2" presStyleLbl="vennNode1" presStyleIdx="1" presStyleCnt="3"/>
      <dgm:spPr/>
    </dgm:pt>
    <dgm:pt modelId="{E22E171C-28BC-474C-B2F2-2B4902D3DF3C}" type="pres">
      <dgm:prSet presAssocID="{0E6991FC-A85F-4F70-94AF-A3DB4613F294}" presName="circ2Tx" presStyleLbl="revTx" presStyleIdx="0" presStyleCnt="0">
        <dgm:presLayoutVars>
          <dgm:chMax val="0"/>
          <dgm:chPref val="0"/>
          <dgm:bulletEnabled val="1"/>
        </dgm:presLayoutVars>
      </dgm:prSet>
      <dgm:spPr/>
    </dgm:pt>
    <dgm:pt modelId="{C3BB3E8D-69B9-4EC1-A9F2-5511857811A0}" type="pres">
      <dgm:prSet presAssocID="{EE390A33-E1E5-4814-A8D5-FC0806121CFC}" presName="circ3" presStyleLbl="vennNode1" presStyleIdx="2" presStyleCnt="3"/>
      <dgm:spPr/>
    </dgm:pt>
    <dgm:pt modelId="{92B89124-1ED9-4BAA-A7EA-1493E4CC5CDC}" type="pres">
      <dgm:prSet presAssocID="{EE390A33-E1E5-4814-A8D5-FC0806121CFC}" presName="circ3Tx" presStyleLbl="revTx" presStyleIdx="0" presStyleCnt="0">
        <dgm:presLayoutVars>
          <dgm:chMax val="0"/>
          <dgm:chPref val="0"/>
          <dgm:bulletEnabled val="1"/>
        </dgm:presLayoutVars>
      </dgm:prSet>
      <dgm:spPr/>
    </dgm:pt>
  </dgm:ptLst>
  <dgm:cxnLst>
    <dgm:cxn modelId="{CA8E8518-73AF-40D0-A9A2-6435C9AED4ED}" type="presOf" srcId="{D83D1576-8FDB-4294-8FB4-D8FE1A6B8983}" destId="{BF077E91-8AE0-404D-88BC-BB4B2EF6FECB}" srcOrd="0" destOrd="0" presId="urn:microsoft.com/office/officeart/2005/8/layout/venn1"/>
    <dgm:cxn modelId="{DE83121F-9373-4669-B941-CC44354090D8}" type="presOf" srcId="{EE390A33-E1E5-4814-A8D5-FC0806121CFC}" destId="{92B89124-1ED9-4BAA-A7EA-1493E4CC5CDC}" srcOrd="1" destOrd="0" presId="urn:microsoft.com/office/officeart/2005/8/layout/venn1"/>
    <dgm:cxn modelId="{6D3C6D30-71D3-4A7F-8319-10CAAFA2F960}" srcId="{453AE7CA-1517-4338-8142-B0142D3C804F}" destId="{EE390A33-E1E5-4814-A8D5-FC0806121CFC}" srcOrd="2" destOrd="0" parTransId="{E012EE71-8833-4802-BA00-EA952BCFAF8B}" sibTransId="{50B60085-669E-4CC4-847F-96F8CB3A4EE6}"/>
    <dgm:cxn modelId="{A3499B71-2A84-43B0-88E7-1C805A5CF47C}" type="presOf" srcId="{0E6991FC-A85F-4F70-94AF-A3DB4613F294}" destId="{E22E171C-28BC-474C-B2F2-2B4902D3DF3C}" srcOrd="1" destOrd="0" presId="urn:microsoft.com/office/officeart/2005/8/layout/venn1"/>
    <dgm:cxn modelId="{1EA3A655-CCA8-4CE8-98DA-7E15582C0AFA}" type="presOf" srcId="{EE390A33-E1E5-4814-A8D5-FC0806121CFC}" destId="{C3BB3E8D-69B9-4EC1-A9F2-5511857811A0}" srcOrd="0" destOrd="0" presId="urn:microsoft.com/office/officeart/2005/8/layout/venn1"/>
    <dgm:cxn modelId="{AC074687-932F-4F24-8AF7-B1B42BD71353}" srcId="{453AE7CA-1517-4338-8142-B0142D3C804F}" destId="{0E6991FC-A85F-4F70-94AF-A3DB4613F294}" srcOrd="1" destOrd="0" parTransId="{B1DDF66D-5CFD-478F-BC51-40257491F821}" sibTransId="{38F80406-23C2-44A2-9169-10C68AE57268}"/>
    <dgm:cxn modelId="{1745DAA4-5CF1-4D0C-8FF4-251E7447E2EE}" type="presOf" srcId="{D83D1576-8FDB-4294-8FB4-D8FE1A6B8983}" destId="{6BCC1D61-8ECC-41FD-A610-7243A16C3453}" srcOrd="1" destOrd="0" presId="urn:microsoft.com/office/officeart/2005/8/layout/venn1"/>
    <dgm:cxn modelId="{8382CBC3-2421-45D2-86C8-FE12BF621437}" type="presOf" srcId="{0E6991FC-A85F-4F70-94AF-A3DB4613F294}" destId="{343293E5-8091-40B4-932C-552C1546A2B6}" srcOrd="0" destOrd="0" presId="urn:microsoft.com/office/officeart/2005/8/layout/venn1"/>
    <dgm:cxn modelId="{39E659C8-E3E9-4EF5-8D49-0F968D9F9BA6}" srcId="{453AE7CA-1517-4338-8142-B0142D3C804F}" destId="{D83D1576-8FDB-4294-8FB4-D8FE1A6B8983}" srcOrd="0" destOrd="0" parTransId="{0AF5D44B-9E1E-4678-B6A8-62184087B002}" sibTransId="{6958119C-F1F3-464E-8ACD-7F4EB6493421}"/>
    <dgm:cxn modelId="{4E3B13FD-5B0A-4437-9AC1-1D7459EE52D1}" type="presOf" srcId="{453AE7CA-1517-4338-8142-B0142D3C804F}" destId="{692C187C-3305-42A0-B1AD-289B2AE406EF}" srcOrd="0" destOrd="0" presId="urn:microsoft.com/office/officeart/2005/8/layout/venn1"/>
    <dgm:cxn modelId="{3CFBEAC9-7E64-4895-9ABF-24293F3198AD}" type="presParOf" srcId="{692C187C-3305-42A0-B1AD-289B2AE406EF}" destId="{BF077E91-8AE0-404D-88BC-BB4B2EF6FECB}" srcOrd="0" destOrd="0" presId="urn:microsoft.com/office/officeart/2005/8/layout/venn1"/>
    <dgm:cxn modelId="{37A35A30-0458-451E-9B05-7624605CF881}" type="presParOf" srcId="{692C187C-3305-42A0-B1AD-289B2AE406EF}" destId="{6BCC1D61-8ECC-41FD-A610-7243A16C3453}" srcOrd="1" destOrd="0" presId="urn:microsoft.com/office/officeart/2005/8/layout/venn1"/>
    <dgm:cxn modelId="{AED0DC67-E143-4686-A9BF-D91716B7C40E}" type="presParOf" srcId="{692C187C-3305-42A0-B1AD-289B2AE406EF}" destId="{343293E5-8091-40B4-932C-552C1546A2B6}" srcOrd="2" destOrd="0" presId="urn:microsoft.com/office/officeart/2005/8/layout/venn1"/>
    <dgm:cxn modelId="{83709FBE-D037-46CA-BC9E-2A882F8E9ACF}" type="presParOf" srcId="{692C187C-3305-42A0-B1AD-289B2AE406EF}" destId="{E22E171C-28BC-474C-B2F2-2B4902D3DF3C}" srcOrd="3" destOrd="0" presId="urn:microsoft.com/office/officeart/2005/8/layout/venn1"/>
    <dgm:cxn modelId="{800BFB57-CAAE-41C8-88E1-25107BBB6D78}" type="presParOf" srcId="{692C187C-3305-42A0-B1AD-289B2AE406EF}" destId="{C3BB3E8D-69B9-4EC1-A9F2-5511857811A0}" srcOrd="4" destOrd="0" presId="urn:microsoft.com/office/officeart/2005/8/layout/venn1"/>
    <dgm:cxn modelId="{86C3BD9B-E942-428F-899E-F77A56F01593}" type="presParOf" srcId="{692C187C-3305-42A0-B1AD-289B2AE406EF}" destId="{92B89124-1ED9-4BAA-A7EA-1493E4CC5CD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1A27BB-2B74-4AC1-B2F8-FCB90803BF01}"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1E233640-1BF2-4DBC-AD70-B6A9A28E1B55}">
      <dgm:prSet/>
      <dgm:spPr/>
      <dgm:t>
        <a:bodyPr/>
        <a:lstStyle/>
        <a:p>
          <a:pPr rtl="0"/>
          <a:r>
            <a:rPr lang="en-US"/>
            <a:t>Incidences of seclusion and restraint have</a:t>
          </a:r>
          <a:r>
            <a:rPr lang="en-US">
              <a:latin typeface="Arial"/>
            </a:rPr>
            <a:t> NOT</a:t>
          </a:r>
          <a:r>
            <a:rPr lang="en-US"/>
            <a:t> sustained a downward trend and remain persistent, harmful and in need of a heightened focus.</a:t>
          </a:r>
        </a:p>
      </dgm:t>
    </dgm:pt>
    <dgm:pt modelId="{1202710C-1C0E-47FC-8A3C-23AF7B477DBE}" type="parTrans" cxnId="{16CBD9FF-A679-422D-8EBE-C6D902C678E2}">
      <dgm:prSet/>
      <dgm:spPr/>
      <dgm:t>
        <a:bodyPr/>
        <a:lstStyle/>
        <a:p>
          <a:endParaRPr lang="en-US"/>
        </a:p>
      </dgm:t>
    </dgm:pt>
    <dgm:pt modelId="{85553E11-16D3-4FC9-B66A-FFF9E6D3DEDC}" type="sibTrans" cxnId="{16CBD9FF-A679-422D-8EBE-C6D902C678E2}">
      <dgm:prSet/>
      <dgm:spPr/>
      <dgm:t>
        <a:bodyPr/>
        <a:lstStyle/>
        <a:p>
          <a:endParaRPr lang="en-US"/>
        </a:p>
      </dgm:t>
    </dgm:pt>
    <dgm:pt modelId="{4DA769A2-F206-4BCF-82CB-F768E5B4FD13}">
      <dgm:prSet/>
      <dgm:spPr/>
      <dgm:t>
        <a:bodyPr/>
        <a:lstStyle/>
        <a:p>
          <a:r>
            <a:rPr lang="en-US"/>
            <a:t>Careful planning in determining a strategy for proceeding.</a:t>
          </a:r>
        </a:p>
      </dgm:t>
    </dgm:pt>
    <dgm:pt modelId="{4D5B448C-C439-4FF6-9ECB-0C61593FA667}" type="parTrans" cxnId="{62C21685-DE0E-4FC0-9218-44A14825FA2E}">
      <dgm:prSet/>
      <dgm:spPr/>
      <dgm:t>
        <a:bodyPr/>
        <a:lstStyle/>
        <a:p>
          <a:endParaRPr lang="en-US"/>
        </a:p>
      </dgm:t>
    </dgm:pt>
    <dgm:pt modelId="{F9D29095-9C70-43CF-9E0E-76AB8A98597B}" type="sibTrans" cxnId="{62C21685-DE0E-4FC0-9218-44A14825FA2E}">
      <dgm:prSet/>
      <dgm:spPr/>
      <dgm:t>
        <a:bodyPr/>
        <a:lstStyle/>
        <a:p>
          <a:endParaRPr lang="en-US"/>
        </a:p>
      </dgm:t>
    </dgm:pt>
    <dgm:pt modelId="{0BE3C216-1415-4EA7-84E4-1094FBEDAFD4}">
      <dgm:prSet/>
      <dgm:spPr/>
      <dgm:t>
        <a:bodyPr/>
        <a:lstStyle/>
        <a:p>
          <a:r>
            <a:rPr lang="en-US"/>
            <a:t>Our designated role is to support and lead networking and collaboration</a:t>
          </a:r>
        </a:p>
      </dgm:t>
    </dgm:pt>
    <dgm:pt modelId="{663FDC3C-04B4-41F1-9FCD-B3AA97E2AFE2}" type="parTrans" cxnId="{52016CA2-0174-43C8-BC63-25460141AC27}">
      <dgm:prSet/>
      <dgm:spPr/>
      <dgm:t>
        <a:bodyPr/>
        <a:lstStyle/>
        <a:p>
          <a:endParaRPr lang="en-US"/>
        </a:p>
      </dgm:t>
    </dgm:pt>
    <dgm:pt modelId="{B6220DD9-354D-427C-907B-4C8623CBDDCA}" type="sibTrans" cxnId="{52016CA2-0174-43C8-BC63-25460141AC27}">
      <dgm:prSet/>
      <dgm:spPr/>
      <dgm:t>
        <a:bodyPr/>
        <a:lstStyle/>
        <a:p>
          <a:endParaRPr lang="en-US"/>
        </a:p>
      </dgm:t>
    </dgm:pt>
    <dgm:pt modelId="{AAF447C3-2EAE-45C5-9053-B32C4494534F}">
      <dgm:prSet phldr="0"/>
      <dgm:spPr/>
      <dgm:t>
        <a:bodyPr/>
        <a:lstStyle/>
        <a:p>
          <a:r>
            <a:rPr lang="en-US">
              <a:latin typeface="Arial"/>
            </a:rPr>
            <a:t>We</a:t>
          </a:r>
          <a:r>
            <a:rPr lang="en-US"/>
            <a:t> need to move forward strategically, collectively and collaboratively.</a:t>
          </a:r>
        </a:p>
      </dgm:t>
    </dgm:pt>
    <dgm:pt modelId="{D4403EEA-ACD2-4E6A-B588-E96A7A704F81}" type="parTrans" cxnId="{8DC83319-677E-46E7-A8A1-882CB8F9BBA0}">
      <dgm:prSet/>
      <dgm:spPr/>
    </dgm:pt>
    <dgm:pt modelId="{0D24A76A-7D8B-402E-A831-2839AC6E9188}" type="sibTrans" cxnId="{8DC83319-677E-46E7-A8A1-882CB8F9BBA0}">
      <dgm:prSet/>
      <dgm:spPr/>
    </dgm:pt>
    <dgm:pt modelId="{5C3CBD20-D917-4D1F-A83F-3DC958321E31}" type="pres">
      <dgm:prSet presAssocID="{CA1A27BB-2B74-4AC1-B2F8-FCB90803BF01}" presName="vert0" presStyleCnt="0">
        <dgm:presLayoutVars>
          <dgm:dir/>
          <dgm:animOne val="branch"/>
          <dgm:animLvl val="lvl"/>
        </dgm:presLayoutVars>
      </dgm:prSet>
      <dgm:spPr/>
    </dgm:pt>
    <dgm:pt modelId="{3DD723BE-AD91-4200-A67B-3644C5BD35D1}" type="pres">
      <dgm:prSet presAssocID="{1E233640-1BF2-4DBC-AD70-B6A9A28E1B55}" presName="thickLine" presStyleLbl="alignNode1" presStyleIdx="0" presStyleCnt="4"/>
      <dgm:spPr/>
    </dgm:pt>
    <dgm:pt modelId="{CE77FA1A-2994-48DC-9E4C-1124A1CE1751}" type="pres">
      <dgm:prSet presAssocID="{1E233640-1BF2-4DBC-AD70-B6A9A28E1B55}" presName="horz1" presStyleCnt="0"/>
      <dgm:spPr/>
    </dgm:pt>
    <dgm:pt modelId="{850F1BF8-1F2E-45D2-8AD0-C3FFAB7556D4}" type="pres">
      <dgm:prSet presAssocID="{1E233640-1BF2-4DBC-AD70-B6A9A28E1B55}" presName="tx1" presStyleLbl="revTx" presStyleIdx="0" presStyleCnt="4"/>
      <dgm:spPr/>
    </dgm:pt>
    <dgm:pt modelId="{379A8EFA-7269-4B05-8F58-3411CB790A92}" type="pres">
      <dgm:prSet presAssocID="{1E233640-1BF2-4DBC-AD70-B6A9A28E1B55}" presName="vert1" presStyleCnt="0"/>
      <dgm:spPr/>
    </dgm:pt>
    <dgm:pt modelId="{A44E548A-4648-403D-AC43-BE53E9367516}" type="pres">
      <dgm:prSet presAssocID="{AAF447C3-2EAE-45C5-9053-B32C4494534F}" presName="thickLine" presStyleLbl="alignNode1" presStyleIdx="1" presStyleCnt="4"/>
      <dgm:spPr/>
    </dgm:pt>
    <dgm:pt modelId="{ADDF0016-18D8-4188-93E1-4ECD50E982FD}" type="pres">
      <dgm:prSet presAssocID="{AAF447C3-2EAE-45C5-9053-B32C4494534F}" presName="horz1" presStyleCnt="0"/>
      <dgm:spPr/>
    </dgm:pt>
    <dgm:pt modelId="{41EB1E50-56F0-40BD-95BC-897729973987}" type="pres">
      <dgm:prSet presAssocID="{AAF447C3-2EAE-45C5-9053-B32C4494534F}" presName="tx1" presStyleLbl="revTx" presStyleIdx="1" presStyleCnt="4"/>
      <dgm:spPr/>
    </dgm:pt>
    <dgm:pt modelId="{0332AE73-019F-482B-8DC1-745704EEF66D}" type="pres">
      <dgm:prSet presAssocID="{AAF447C3-2EAE-45C5-9053-B32C4494534F}" presName="vert1" presStyleCnt="0"/>
      <dgm:spPr/>
    </dgm:pt>
    <dgm:pt modelId="{05AB67EF-4588-4886-B147-D3C81505C524}" type="pres">
      <dgm:prSet presAssocID="{4DA769A2-F206-4BCF-82CB-F768E5B4FD13}" presName="thickLine" presStyleLbl="alignNode1" presStyleIdx="2" presStyleCnt="4"/>
      <dgm:spPr/>
    </dgm:pt>
    <dgm:pt modelId="{93712366-5CA9-473A-B976-3D2D7011613C}" type="pres">
      <dgm:prSet presAssocID="{4DA769A2-F206-4BCF-82CB-F768E5B4FD13}" presName="horz1" presStyleCnt="0"/>
      <dgm:spPr/>
    </dgm:pt>
    <dgm:pt modelId="{EBDE6263-4695-4493-8EA9-8A6C439C8A71}" type="pres">
      <dgm:prSet presAssocID="{4DA769A2-F206-4BCF-82CB-F768E5B4FD13}" presName="tx1" presStyleLbl="revTx" presStyleIdx="2" presStyleCnt="4"/>
      <dgm:spPr/>
    </dgm:pt>
    <dgm:pt modelId="{27D02450-5E9B-4841-8128-A3E513F98BB0}" type="pres">
      <dgm:prSet presAssocID="{4DA769A2-F206-4BCF-82CB-F768E5B4FD13}" presName="vert1" presStyleCnt="0"/>
      <dgm:spPr/>
    </dgm:pt>
    <dgm:pt modelId="{36285711-3272-488A-9093-F13C74F7352F}" type="pres">
      <dgm:prSet presAssocID="{0BE3C216-1415-4EA7-84E4-1094FBEDAFD4}" presName="thickLine" presStyleLbl="alignNode1" presStyleIdx="3" presStyleCnt="4"/>
      <dgm:spPr/>
    </dgm:pt>
    <dgm:pt modelId="{3FF41BF7-B5B0-40D3-AF25-6BD900EBB52D}" type="pres">
      <dgm:prSet presAssocID="{0BE3C216-1415-4EA7-84E4-1094FBEDAFD4}" presName="horz1" presStyleCnt="0"/>
      <dgm:spPr/>
    </dgm:pt>
    <dgm:pt modelId="{6E509C39-1482-4944-89D1-089299937A3E}" type="pres">
      <dgm:prSet presAssocID="{0BE3C216-1415-4EA7-84E4-1094FBEDAFD4}" presName="tx1" presStyleLbl="revTx" presStyleIdx="3" presStyleCnt="4"/>
      <dgm:spPr/>
    </dgm:pt>
    <dgm:pt modelId="{5A7DEF1D-31F5-42D6-BA72-F5CF85BB065C}" type="pres">
      <dgm:prSet presAssocID="{0BE3C216-1415-4EA7-84E4-1094FBEDAFD4}" presName="vert1" presStyleCnt="0"/>
      <dgm:spPr/>
    </dgm:pt>
  </dgm:ptLst>
  <dgm:cxnLst>
    <dgm:cxn modelId="{8DC83319-677E-46E7-A8A1-882CB8F9BBA0}" srcId="{CA1A27BB-2B74-4AC1-B2F8-FCB90803BF01}" destId="{AAF447C3-2EAE-45C5-9053-B32C4494534F}" srcOrd="1" destOrd="0" parTransId="{D4403EEA-ACD2-4E6A-B588-E96A7A704F81}" sibTransId="{0D24A76A-7D8B-402E-A831-2839AC6E9188}"/>
    <dgm:cxn modelId="{5522C252-0FBC-4CD9-8803-2E1E517B551E}" type="presOf" srcId="{4DA769A2-F206-4BCF-82CB-F768E5B4FD13}" destId="{EBDE6263-4695-4493-8EA9-8A6C439C8A71}" srcOrd="0" destOrd="0" presId="urn:microsoft.com/office/officeart/2008/layout/LinedList"/>
    <dgm:cxn modelId="{62C21685-DE0E-4FC0-9218-44A14825FA2E}" srcId="{CA1A27BB-2B74-4AC1-B2F8-FCB90803BF01}" destId="{4DA769A2-F206-4BCF-82CB-F768E5B4FD13}" srcOrd="2" destOrd="0" parTransId="{4D5B448C-C439-4FF6-9ECB-0C61593FA667}" sibTransId="{F9D29095-9C70-43CF-9E0E-76AB8A98597B}"/>
    <dgm:cxn modelId="{DC9D6393-EE8B-4D73-9998-2F95ABEF412F}" type="presOf" srcId="{1E233640-1BF2-4DBC-AD70-B6A9A28E1B55}" destId="{850F1BF8-1F2E-45D2-8AD0-C3FFAB7556D4}" srcOrd="0" destOrd="0" presId="urn:microsoft.com/office/officeart/2008/layout/LinedList"/>
    <dgm:cxn modelId="{8FA7929E-67C6-483C-8E10-4A6D2775A3D0}" type="presOf" srcId="{0BE3C216-1415-4EA7-84E4-1094FBEDAFD4}" destId="{6E509C39-1482-4944-89D1-089299937A3E}" srcOrd="0" destOrd="0" presId="urn:microsoft.com/office/officeart/2008/layout/LinedList"/>
    <dgm:cxn modelId="{52016CA2-0174-43C8-BC63-25460141AC27}" srcId="{CA1A27BB-2B74-4AC1-B2F8-FCB90803BF01}" destId="{0BE3C216-1415-4EA7-84E4-1094FBEDAFD4}" srcOrd="3" destOrd="0" parTransId="{663FDC3C-04B4-41F1-9FCD-B3AA97E2AFE2}" sibTransId="{B6220DD9-354D-427C-907B-4C8623CBDDCA}"/>
    <dgm:cxn modelId="{35B0FDB0-9C52-4E69-B45B-F36F75C718DA}" type="presOf" srcId="{CA1A27BB-2B74-4AC1-B2F8-FCB90803BF01}" destId="{5C3CBD20-D917-4D1F-A83F-3DC958321E31}" srcOrd="0" destOrd="0" presId="urn:microsoft.com/office/officeart/2008/layout/LinedList"/>
    <dgm:cxn modelId="{9B5B8CEE-0484-4C78-8DDB-BD172B92B5FB}" type="presOf" srcId="{AAF447C3-2EAE-45C5-9053-B32C4494534F}" destId="{41EB1E50-56F0-40BD-95BC-897729973987}" srcOrd="0" destOrd="0" presId="urn:microsoft.com/office/officeart/2008/layout/LinedList"/>
    <dgm:cxn modelId="{16CBD9FF-A679-422D-8EBE-C6D902C678E2}" srcId="{CA1A27BB-2B74-4AC1-B2F8-FCB90803BF01}" destId="{1E233640-1BF2-4DBC-AD70-B6A9A28E1B55}" srcOrd="0" destOrd="0" parTransId="{1202710C-1C0E-47FC-8A3C-23AF7B477DBE}" sibTransId="{85553E11-16D3-4FC9-B66A-FFF9E6D3DEDC}"/>
    <dgm:cxn modelId="{D733A863-4E4E-4F4C-BA10-0A19811657F9}" type="presParOf" srcId="{5C3CBD20-D917-4D1F-A83F-3DC958321E31}" destId="{3DD723BE-AD91-4200-A67B-3644C5BD35D1}" srcOrd="0" destOrd="0" presId="urn:microsoft.com/office/officeart/2008/layout/LinedList"/>
    <dgm:cxn modelId="{2F855055-C2B0-4F73-9600-7D58E1ACDFD4}" type="presParOf" srcId="{5C3CBD20-D917-4D1F-A83F-3DC958321E31}" destId="{CE77FA1A-2994-48DC-9E4C-1124A1CE1751}" srcOrd="1" destOrd="0" presId="urn:microsoft.com/office/officeart/2008/layout/LinedList"/>
    <dgm:cxn modelId="{71A133E7-7C91-4002-A127-5FFF6EB2DD66}" type="presParOf" srcId="{CE77FA1A-2994-48DC-9E4C-1124A1CE1751}" destId="{850F1BF8-1F2E-45D2-8AD0-C3FFAB7556D4}" srcOrd="0" destOrd="0" presId="urn:microsoft.com/office/officeart/2008/layout/LinedList"/>
    <dgm:cxn modelId="{47E726CA-2054-48DF-9FCA-99480F709DEA}" type="presParOf" srcId="{CE77FA1A-2994-48DC-9E4C-1124A1CE1751}" destId="{379A8EFA-7269-4B05-8F58-3411CB790A92}" srcOrd="1" destOrd="0" presId="urn:microsoft.com/office/officeart/2008/layout/LinedList"/>
    <dgm:cxn modelId="{406A74DA-9D53-4588-8EB3-689274E45446}" type="presParOf" srcId="{5C3CBD20-D917-4D1F-A83F-3DC958321E31}" destId="{A44E548A-4648-403D-AC43-BE53E9367516}" srcOrd="2" destOrd="0" presId="urn:microsoft.com/office/officeart/2008/layout/LinedList"/>
    <dgm:cxn modelId="{1170F4B7-3A86-4F3A-A18F-5D77A49845C3}" type="presParOf" srcId="{5C3CBD20-D917-4D1F-A83F-3DC958321E31}" destId="{ADDF0016-18D8-4188-93E1-4ECD50E982FD}" srcOrd="3" destOrd="0" presId="urn:microsoft.com/office/officeart/2008/layout/LinedList"/>
    <dgm:cxn modelId="{2A4A6D9E-D045-43FD-BEF5-B4502EAD2037}" type="presParOf" srcId="{ADDF0016-18D8-4188-93E1-4ECD50E982FD}" destId="{41EB1E50-56F0-40BD-95BC-897729973987}" srcOrd="0" destOrd="0" presId="urn:microsoft.com/office/officeart/2008/layout/LinedList"/>
    <dgm:cxn modelId="{59AA2C6C-3B79-4F8F-8C91-4CE8436889AF}" type="presParOf" srcId="{ADDF0016-18D8-4188-93E1-4ECD50E982FD}" destId="{0332AE73-019F-482B-8DC1-745704EEF66D}" srcOrd="1" destOrd="0" presId="urn:microsoft.com/office/officeart/2008/layout/LinedList"/>
    <dgm:cxn modelId="{355426A9-1859-4EAF-AD54-D62CDCCA1556}" type="presParOf" srcId="{5C3CBD20-D917-4D1F-A83F-3DC958321E31}" destId="{05AB67EF-4588-4886-B147-D3C81505C524}" srcOrd="4" destOrd="0" presId="urn:microsoft.com/office/officeart/2008/layout/LinedList"/>
    <dgm:cxn modelId="{ABA70F43-F414-4D7C-8D66-502FD8F6321C}" type="presParOf" srcId="{5C3CBD20-D917-4D1F-A83F-3DC958321E31}" destId="{93712366-5CA9-473A-B976-3D2D7011613C}" srcOrd="5" destOrd="0" presId="urn:microsoft.com/office/officeart/2008/layout/LinedList"/>
    <dgm:cxn modelId="{0FDDB62C-1AE3-4FCF-963D-18F054C7E5C9}" type="presParOf" srcId="{93712366-5CA9-473A-B976-3D2D7011613C}" destId="{EBDE6263-4695-4493-8EA9-8A6C439C8A71}" srcOrd="0" destOrd="0" presId="urn:microsoft.com/office/officeart/2008/layout/LinedList"/>
    <dgm:cxn modelId="{6C2C4D3E-87EF-4FDF-B700-E837C80845C3}" type="presParOf" srcId="{93712366-5CA9-473A-B976-3D2D7011613C}" destId="{27D02450-5E9B-4841-8128-A3E513F98BB0}" srcOrd="1" destOrd="0" presId="urn:microsoft.com/office/officeart/2008/layout/LinedList"/>
    <dgm:cxn modelId="{3BB3D21C-FFCF-42C2-BE57-5E9B1C46F001}" type="presParOf" srcId="{5C3CBD20-D917-4D1F-A83F-3DC958321E31}" destId="{36285711-3272-488A-9093-F13C74F7352F}" srcOrd="6" destOrd="0" presId="urn:microsoft.com/office/officeart/2008/layout/LinedList"/>
    <dgm:cxn modelId="{9F7CC570-DFCD-4557-97C2-A5FF5B7EAEE1}" type="presParOf" srcId="{5C3CBD20-D917-4D1F-A83F-3DC958321E31}" destId="{3FF41BF7-B5B0-40D3-AF25-6BD900EBB52D}" srcOrd="7" destOrd="0" presId="urn:microsoft.com/office/officeart/2008/layout/LinedList"/>
    <dgm:cxn modelId="{0324DD2B-E15F-472A-A22F-EA90B46E4AED}" type="presParOf" srcId="{3FF41BF7-B5B0-40D3-AF25-6BD900EBB52D}" destId="{6E509C39-1482-4944-89D1-089299937A3E}" srcOrd="0" destOrd="0" presId="urn:microsoft.com/office/officeart/2008/layout/LinedList"/>
    <dgm:cxn modelId="{F1150CBB-DA5E-4D89-AB7F-8AB1CB35E27A}" type="presParOf" srcId="{3FF41BF7-B5B0-40D3-AF25-6BD900EBB52D}" destId="{5A7DEF1D-31F5-42D6-BA72-F5CF85BB065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43549B-47EC-496B-A555-7DFF11CB3813}"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4925F0A5-CC77-46F4-A706-2CD1F9C2E4F2}">
      <dgm:prSet/>
      <dgm:spPr/>
      <dgm:t>
        <a:bodyPr/>
        <a:lstStyle/>
        <a:p>
          <a:pPr>
            <a:lnSpc>
              <a:spcPct val="100000"/>
            </a:lnSpc>
          </a:pPr>
          <a:r>
            <a:rPr lang="en-US" b="0" i="0"/>
            <a:t>Lead collaboration with Authorised Mental Health services in QLD to promote alignment with SICSAW objectives</a:t>
          </a:r>
          <a:endParaRPr lang="en-US"/>
        </a:p>
      </dgm:t>
    </dgm:pt>
    <dgm:pt modelId="{447B684D-1572-4278-8CF2-9DF45FAB39B9}" type="parTrans" cxnId="{23C1CB9B-15E5-4646-BE6C-5562423F551D}">
      <dgm:prSet/>
      <dgm:spPr/>
      <dgm:t>
        <a:bodyPr/>
        <a:lstStyle/>
        <a:p>
          <a:endParaRPr lang="en-US"/>
        </a:p>
      </dgm:t>
    </dgm:pt>
    <dgm:pt modelId="{C20F4F24-08B6-4BE6-9E55-5A37BF63A084}" type="sibTrans" cxnId="{23C1CB9B-15E5-4646-BE6C-5562423F551D}">
      <dgm:prSet/>
      <dgm:spPr/>
      <dgm:t>
        <a:bodyPr/>
        <a:lstStyle/>
        <a:p>
          <a:endParaRPr lang="en-US"/>
        </a:p>
      </dgm:t>
    </dgm:pt>
    <dgm:pt modelId="{013BF6E0-E442-4FC1-ADDD-D387E00ECD49}">
      <dgm:prSet/>
      <dgm:spPr/>
      <dgm:t>
        <a:bodyPr/>
        <a:lstStyle/>
        <a:p>
          <a:pPr>
            <a:lnSpc>
              <a:spcPct val="100000"/>
            </a:lnSpc>
          </a:pPr>
          <a:r>
            <a:rPr lang="en-US" b="0" i="0"/>
            <a:t>Promoting consumer and carer inclusion, perspectives and leadership</a:t>
          </a:r>
          <a:endParaRPr lang="en-US"/>
        </a:p>
      </dgm:t>
    </dgm:pt>
    <dgm:pt modelId="{C5DDD893-FFDE-4C1F-8B04-F9F2425A97A1}" type="parTrans" cxnId="{62891BB6-68A1-4D74-A65D-D29FA7A01407}">
      <dgm:prSet/>
      <dgm:spPr/>
      <dgm:t>
        <a:bodyPr/>
        <a:lstStyle/>
        <a:p>
          <a:endParaRPr lang="en-US"/>
        </a:p>
      </dgm:t>
    </dgm:pt>
    <dgm:pt modelId="{DD20CF6F-704B-4E9A-8E4C-F022D53F7103}" type="sibTrans" cxnId="{62891BB6-68A1-4D74-A65D-D29FA7A01407}">
      <dgm:prSet/>
      <dgm:spPr/>
      <dgm:t>
        <a:bodyPr/>
        <a:lstStyle/>
        <a:p>
          <a:endParaRPr lang="en-US"/>
        </a:p>
      </dgm:t>
    </dgm:pt>
    <dgm:pt modelId="{9EFCF16B-E736-44BF-94FC-3B75996C7AFD}">
      <dgm:prSet/>
      <dgm:spPr/>
      <dgm:t>
        <a:bodyPr/>
        <a:lstStyle/>
        <a:p>
          <a:pPr>
            <a:lnSpc>
              <a:spcPct val="100000"/>
            </a:lnSpc>
          </a:pPr>
          <a:r>
            <a:rPr lang="en-US" b="0" i="0"/>
            <a:t>Statewide networking through the least restrictive way project to promote shared learnings, and adoption of strategies demonstrating improvements</a:t>
          </a:r>
          <a:endParaRPr lang="en-US"/>
        </a:p>
      </dgm:t>
    </dgm:pt>
    <dgm:pt modelId="{EC8A144B-6038-4FA1-9818-C1585CAC482B}" type="parTrans" cxnId="{08D1050A-E19E-4BE9-AC4A-A184B62CEC65}">
      <dgm:prSet/>
      <dgm:spPr/>
      <dgm:t>
        <a:bodyPr/>
        <a:lstStyle/>
        <a:p>
          <a:endParaRPr lang="en-US"/>
        </a:p>
      </dgm:t>
    </dgm:pt>
    <dgm:pt modelId="{FCDEA413-66A9-4980-B6C5-D8ADDA095A61}" type="sibTrans" cxnId="{08D1050A-E19E-4BE9-AC4A-A184B62CEC65}">
      <dgm:prSet/>
      <dgm:spPr/>
      <dgm:t>
        <a:bodyPr/>
        <a:lstStyle/>
        <a:p>
          <a:endParaRPr lang="en-US"/>
        </a:p>
      </dgm:t>
    </dgm:pt>
    <dgm:pt modelId="{AE4624ED-4952-4ED3-8DA6-B43539E1AA96}" type="pres">
      <dgm:prSet presAssocID="{0543549B-47EC-496B-A555-7DFF11CB3813}" presName="root" presStyleCnt="0">
        <dgm:presLayoutVars>
          <dgm:dir/>
          <dgm:resizeHandles val="exact"/>
        </dgm:presLayoutVars>
      </dgm:prSet>
      <dgm:spPr/>
    </dgm:pt>
    <dgm:pt modelId="{DB0FADC9-666B-4D40-AF34-24E3C4F9E664}" type="pres">
      <dgm:prSet presAssocID="{4925F0A5-CC77-46F4-A706-2CD1F9C2E4F2}" presName="compNode" presStyleCnt="0"/>
      <dgm:spPr/>
    </dgm:pt>
    <dgm:pt modelId="{ECC55FF3-0E8A-4B20-ACF7-8C23C40E4818}" type="pres">
      <dgm:prSet presAssocID="{4925F0A5-CC77-46F4-A706-2CD1F9C2E4F2}" presName="bgRect" presStyleLbl="bgShp" presStyleIdx="0" presStyleCnt="3"/>
      <dgm:spPr/>
    </dgm:pt>
    <dgm:pt modelId="{E87725E9-0C14-4AD0-B830-1C5A1D76BE80}" type="pres">
      <dgm:prSet presAssocID="{4925F0A5-CC77-46F4-A706-2CD1F9C2E4F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3CD6C9A8-3BAE-409B-8959-835FB207CBB9}" type="pres">
      <dgm:prSet presAssocID="{4925F0A5-CC77-46F4-A706-2CD1F9C2E4F2}" presName="spaceRect" presStyleCnt="0"/>
      <dgm:spPr/>
    </dgm:pt>
    <dgm:pt modelId="{87727EAC-94A6-4C2F-9983-1C03AC378BDE}" type="pres">
      <dgm:prSet presAssocID="{4925F0A5-CC77-46F4-A706-2CD1F9C2E4F2}" presName="parTx" presStyleLbl="revTx" presStyleIdx="0" presStyleCnt="3">
        <dgm:presLayoutVars>
          <dgm:chMax val="0"/>
          <dgm:chPref val="0"/>
        </dgm:presLayoutVars>
      </dgm:prSet>
      <dgm:spPr/>
    </dgm:pt>
    <dgm:pt modelId="{4DE2FF6C-9C8D-4001-B399-C7FE3FAC74D8}" type="pres">
      <dgm:prSet presAssocID="{C20F4F24-08B6-4BE6-9E55-5A37BF63A084}" presName="sibTrans" presStyleCnt="0"/>
      <dgm:spPr/>
    </dgm:pt>
    <dgm:pt modelId="{6A051191-4CF7-4304-8B57-B804BDC5523C}" type="pres">
      <dgm:prSet presAssocID="{013BF6E0-E442-4FC1-ADDD-D387E00ECD49}" presName="compNode" presStyleCnt="0"/>
      <dgm:spPr/>
    </dgm:pt>
    <dgm:pt modelId="{ED5D2082-86D7-4D2C-8A4A-9C163722E99B}" type="pres">
      <dgm:prSet presAssocID="{013BF6E0-E442-4FC1-ADDD-D387E00ECD49}" presName="bgRect" presStyleLbl="bgShp" presStyleIdx="1" presStyleCnt="3"/>
      <dgm:spPr/>
    </dgm:pt>
    <dgm:pt modelId="{057308E2-FFDD-4961-9C97-7883C1E521E8}" type="pres">
      <dgm:prSet presAssocID="{013BF6E0-E442-4FC1-ADDD-D387E00ECD4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5AAF2EED-D484-420B-8485-DE1AB46DDB79}" type="pres">
      <dgm:prSet presAssocID="{013BF6E0-E442-4FC1-ADDD-D387E00ECD49}" presName="spaceRect" presStyleCnt="0"/>
      <dgm:spPr/>
    </dgm:pt>
    <dgm:pt modelId="{AB21662A-EDDA-4E7F-AA43-EB122D01B206}" type="pres">
      <dgm:prSet presAssocID="{013BF6E0-E442-4FC1-ADDD-D387E00ECD49}" presName="parTx" presStyleLbl="revTx" presStyleIdx="1" presStyleCnt="3">
        <dgm:presLayoutVars>
          <dgm:chMax val="0"/>
          <dgm:chPref val="0"/>
        </dgm:presLayoutVars>
      </dgm:prSet>
      <dgm:spPr/>
    </dgm:pt>
    <dgm:pt modelId="{787D84C8-E31B-4450-B552-1E16A1521574}" type="pres">
      <dgm:prSet presAssocID="{DD20CF6F-704B-4E9A-8E4C-F022D53F7103}" presName="sibTrans" presStyleCnt="0"/>
      <dgm:spPr/>
    </dgm:pt>
    <dgm:pt modelId="{FD7D6301-56BB-4024-A383-8F2B19B63E47}" type="pres">
      <dgm:prSet presAssocID="{9EFCF16B-E736-44BF-94FC-3B75996C7AFD}" presName="compNode" presStyleCnt="0"/>
      <dgm:spPr/>
    </dgm:pt>
    <dgm:pt modelId="{BE8EA7CD-B14E-4F69-A441-B61F82AA510D}" type="pres">
      <dgm:prSet presAssocID="{9EFCF16B-E736-44BF-94FC-3B75996C7AFD}" presName="bgRect" presStyleLbl="bgShp" presStyleIdx="2" presStyleCnt="3"/>
      <dgm:spPr/>
    </dgm:pt>
    <dgm:pt modelId="{E71C317D-29EE-4432-B833-D092D370FDEC}" type="pres">
      <dgm:prSet presAssocID="{9EFCF16B-E736-44BF-94FC-3B75996C7AF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3701A461-9AD5-4759-884B-5561B3A9D5AB}" type="pres">
      <dgm:prSet presAssocID="{9EFCF16B-E736-44BF-94FC-3B75996C7AFD}" presName="spaceRect" presStyleCnt="0"/>
      <dgm:spPr/>
    </dgm:pt>
    <dgm:pt modelId="{2BD77695-9B15-4439-BDC4-0E2AE2DAB745}" type="pres">
      <dgm:prSet presAssocID="{9EFCF16B-E736-44BF-94FC-3B75996C7AFD}" presName="parTx" presStyleLbl="revTx" presStyleIdx="2" presStyleCnt="3">
        <dgm:presLayoutVars>
          <dgm:chMax val="0"/>
          <dgm:chPref val="0"/>
        </dgm:presLayoutVars>
      </dgm:prSet>
      <dgm:spPr/>
    </dgm:pt>
  </dgm:ptLst>
  <dgm:cxnLst>
    <dgm:cxn modelId="{DE078D07-4A58-4956-8D61-DD5AADBD05B0}" type="presOf" srcId="{9EFCF16B-E736-44BF-94FC-3B75996C7AFD}" destId="{2BD77695-9B15-4439-BDC4-0E2AE2DAB745}" srcOrd="0" destOrd="0" presId="urn:microsoft.com/office/officeart/2018/2/layout/IconVerticalSolidList"/>
    <dgm:cxn modelId="{08D1050A-E19E-4BE9-AC4A-A184B62CEC65}" srcId="{0543549B-47EC-496B-A555-7DFF11CB3813}" destId="{9EFCF16B-E736-44BF-94FC-3B75996C7AFD}" srcOrd="2" destOrd="0" parTransId="{EC8A144B-6038-4FA1-9818-C1585CAC482B}" sibTransId="{FCDEA413-66A9-4980-B6C5-D8ADDA095A61}"/>
    <dgm:cxn modelId="{5896CD85-9488-40D2-811E-28599B63D675}" type="presOf" srcId="{013BF6E0-E442-4FC1-ADDD-D387E00ECD49}" destId="{AB21662A-EDDA-4E7F-AA43-EB122D01B206}" srcOrd="0" destOrd="0" presId="urn:microsoft.com/office/officeart/2018/2/layout/IconVerticalSolidList"/>
    <dgm:cxn modelId="{F7253594-697B-4629-A807-F4487236A815}" type="presOf" srcId="{4925F0A5-CC77-46F4-A706-2CD1F9C2E4F2}" destId="{87727EAC-94A6-4C2F-9983-1C03AC378BDE}" srcOrd="0" destOrd="0" presId="urn:microsoft.com/office/officeart/2018/2/layout/IconVerticalSolidList"/>
    <dgm:cxn modelId="{23C1CB9B-15E5-4646-BE6C-5562423F551D}" srcId="{0543549B-47EC-496B-A555-7DFF11CB3813}" destId="{4925F0A5-CC77-46F4-A706-2CD1F9C2E4F2}" srcOrd="0" destOrd="0" parTransId="{447B684D-1572-4278-8CF2-9DF45FAB39B9}" sibTransId="{C20F4F24-08B6-4BE6-9E55-5A37BF63A084}"/>
    <dgm:cxn modelId="{62891BB6-68A1-4D74-A65D-D29FA7A01407}" srcId="{0543549B-47EC-496B-A555-7DFF11CB3813}" destId="{013BF6E0-E442-4FC1-ADDD-D387E00ECD49}" srcOrd="1" destOrd="0" parTransId="{C5DDD893-FFDE-4C1F-8B04-F9F2425A97A1}" sibTransId="{DD20CF6F-704B-4E9A-8E4C-F022D53F7103}"/>
    <dgm:cxn modelId="{0B15FEF8-5414-4894-A328-45A7A41D4354}" type="presOf" srcId="{0543549B-47EC-496B-A555-7DFF11CB3813}" destId="{AE4624ED-4952-4ED3-8DA6-B43539E1AA96}" srcOrd="0" destOrd="0" presId="urn:microsoft.com/office/officeart/2018/2/layout/IconVerticalSolidList"/>
    <dgm:cxn modelId="{DF4CEA1C-EA31-41E7-8410-D7F14A503120}" type="presParOf" srcId="{AE4624ED-4952-4ED3-8DA6-B43539E1AA96}" destId="{DB0FADC9-666B-4D40-AF34-24E3C4F9E664}" srcOrd="0" destOrd="0" presId="urn:microsoft.com/office/officeart/2018/2/layout/IconVerticalSolidList"/>
    <dgm:cxn modelId="{4B0C5378-80B9-40B2-8CB9-9B43CDA89D9F}" type="presParOf" srcId="{DB0FADC9-666B-4D40-AF34-24E3C4F9E664}" destId="{ECC55FF3-0E8A-4B20-ACF7-8C23C40E4818}" srcOrd="0" destOrd="0" presId="urn:microsoft.com/office/officeart/2018/2/layout/IconVerticalSolidList"/>
    <dgm:cxn modelId="{5CE78C5D-999A-463F-9F53-D89ADBDA9761}" type="presParOf" srcId="{DB0FADC9-666B-4D40-AF34-24E3C4F9E664}" destId="{E87725E9-0C14-4AD0-B830-1C5A1D76BE80}" srcOrd="1" destOrd="0" presId="urn:microsoft.com/office/officeart/2018/2/layout/IconVerticalSolidList"/>
    <dgm:cxn modelId="{8D9EB8E8-FBFF-458B-B711-CE3FFC53D537}" type="presParOf" srcId="{DB0FADC9-666B-4D40-AF34-24E3C4F9E664}" destId="{3CD6C9A8-3BAE-409B-8959-835FB207CBB9}" srcOrd="2" destOrd="0" presId="urn:microsoft.com/office/officeart/2018/2/layout/IconVerticalSolidList"/>
    <dgm:cxn modelId="{654394D4-BC23-4F2D-9683-44693E26FB53}" type="presParOf" srcId="{DB0FADC9-666B-4D40-AF34-24E3C4F9E664}" destId="{87727EAC-94A6-4C2F-9983-1C03AC378BDE}" srcOrd="3" destOrd="0" presId="urn:microsoft.com/office/officeart/2018/2/layout/IconVerticalSolidList"/>
    <dgm:cxn modelId="{A9FD8046-1455-4606-A845-1FED113F4A69}" type="presParOf" srcId="{AE4624ED-4952-4ED3-8DA6-B43539E1AA96}" destId="{4DE2FF6C-9C8D-4001-B399-C7FE3FAC74D8}" srcOrd="1" destOrd="0" presId="urn:microsoft.com/office/officeart/2018/2/layout/IconVerticalSolidList"/>
    <dgm:cxn modelId="{2F0F7675-44C1-417F-A341-27F2D73A0A27}" type="presParOf" srcId="{AE4624ED-4952-4ED3-8DA6-B43539E1AA96}" destId="{6A051191-4CF7-4304-8B57-B804BDC5523C}" srcOrd="2" destOrd="0" presId="urn:microsoft.com/office/officeart/2018/2/layout/IconVerticalSolidList"/>
    <dgm:cxn modelId="{718C0661-3DC1-4875-A31D-BDE98AD86F4F}" type="presParOf" srcId="{6A051191-4CF7-4304-8B57-B804BDC5523C}" destId="{ED5D2082-86D7-4D2C-8A4A-9C163722E99B}" srcOrd="0" destOrd="0" presId="urn:microsoft.com/office/officeart/2018/2/layout/IconVerticalSolidList"/>
    <dgm:cxn modelId="{50B9B25D-0BB8-429E-9B35-A41A0E1A6CAD}" type="presParOf" srcId="{6A051191-4CF7-4304-8B57-B804BDC5523C}" destId="{057308E2-FFDD-4961-9C97-7883C1E521E8}" srcOrd="1" destOrd="0" presId="urn:microsoft.com/office/officeart/2018/2/layout/IconVerticalSolidList"/>
    <dgm:cxn modelId="{8CF4BE39-AB9C-4E69-8E0B-D1706C4D3630}" type="presParOf" srcId="{6A051191-4CF7-4304-8B57-B804BDC5523C}" destId="{5AAF2EED-D484-420B-8485-DE1AB46DDB79}" srcOrd="2" destOrd="0" presId="urn:microsoft.com/office/officeart/2018/2/layout/IconVerticalSolidList"/>
    <dgm:cxn modelId="{EF0F8C4A-1476-4F76-AC81-288CFAE02BE8}" type="presParOf" srcId="{6A051191-4CF7-4304-8B57-B804BDC5523C}" destId="{AB21662A-EDDA-4E7F-AA43-EB122D01B206}" srcOrd="3" destOrd="0" presId="urn:microsoft.com/office/officeart/2018/2/layout/IconVerticalSolidList"/>
    <dgm:cxn modelId="{CAE3A497-EFC6-45D7-86AC-8B847073071B}" type="presParOf" srcId="{AE4624ED-4952-4ED3-8DA6-B43539E1AA96}" destId="{787D84C8-E31B-4450-B552-1E16A1521574}" srcOrd="3" destOrd="0" presId="urn:microsoft.com/office/officeart/2018/2/layout/IconVerticalSolidList"/>
    <dgm:cxn modelId="{1683C75C-F841-45AD-B66D-D464020DB2B0}" type="presParOf" srcId="{AE4624ED-4952-4ED3-8DA6-B43539E1AA96}" destId="{FD7D6301-56BB-4024-A383-8F2B19B63E47}" srcOrd="4" destOrd="0" presId="urn:microsoft.com/office/officeart/2018/2/layout/IconVerticalSolidList"/>
    <dgm:cxn modelId="{7306DF3A-819E-4332-9A1B-F00E99EC7EEB}" type="presParOf" srcId="{FD7D6301-56BB-4024-A383-8F2B19B63E47}" destId="{BE8EA7CD-B14E-4F69-A441-B61F82AA510D}" srcOrd="0" destOrd="0" presId="urn:microsoft.com/office/officeart/2018/2/layout/IconVerticalSolidList"/>
    <dgm:cxn modelId="{EB7D0E9A-8B6A-478E-854D-F768F7D921A8}" type="presParOf" srcId="{FD7D6301-56BB-4024-A383-8F2B19B63E47}" destId="{E71C317D-29EE-4432-B833-D092D370FDEC}" srcOrd="1" destOrd="0" presId="urn:microsoft.com/office/officeart/2018/2/layout/IconVerticalSolidList"/>
    <dgm:cxn modelId="{C6AF5A9A-4462-45E6-8E54-3371ADB57810}" type="presParOf" srcId="{FD7D6301-56BB-4024-A383-8F2B19B63E47}" destId="{3701A461-9AD5-4759-884B-5561B3A9D5AB}" srcOrd="2" destOrd="0" presId="urn:microsoft.com/office/officeart/2018/2/layout/IconVerticalSolidList"/>
    <dgm:cxn modelId="{CA1A3277-B041-4F96-A55D-F07523F9EEA9}" type="presParOf" srcId="{FD7D6301-56BB-4024-A383-8F2B19B63E47}" destId="{2BD77695-9B15-4439-BDC4-0E2AE2DAB74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2A26B2-6E8B-4138-9075-EE007E0D9D21}" type="doc">
      <dgm:prSet loTypeId="urn:microsoft.com/office/officeart/2005/8/layout/hProcess9" loCatId="process" qsTypeId="urn:microsoft.com/office/officeart/2005/8/quickstyle/simple1" qsCatId="simple" csTypeId="urn:microsoft.com/office/officeart/2005/8/colors/accent1_2" csCatId="accent1" phldr="1"/>
      <dgm:spPr/>
    </dgm:pt>
    <dgm:pt modelId="{DAA7F266-0018-4F4A-A761-3481904E06CC}">
      <dgm:prSet phldrT="[Text]" phldr="0"/>
      <dgm:spPr/>
      <dgm:t>
        <a:bodyPr/>
        <a:lstStyle/>
        <a:p>
          <a:pPr rtl="0"/>
          <a:r>
            <a:rPr lang="en-US" b="1">
              <a:latin typeface="Arial"/>
            </a:rPr>
            <a:t>Intervention</a:t>
          </a:r>
          <a:r>
            <a:rPr lang="en-US">
              <a:latin typeface="Arial"/>
            </a:rPr>
            <a:t>: 6CS approaches</a:t>
          </a:r>
          <a:endParaRPr lang="en-US"/>
        </a:p>
      </dgm:t>
    </dgm:pt>
    <dgm:pt modelId="{8DE7E233-81B7-47A6-9D69-0FCEDDC2B9C5}" type="parTrans" cxnId="{1DC273E7-E6E6-4628-A8A3-10F881075D13}">
      <dgm:prSet/>
      <dgm:spPr/>
    </dgm:pt>
    <dgm:pt modelId="{D9D37459-AEE5-4056-A959-75317BA30B51}" type="sibTrans" cxnId="{1DC273E7-E6E6-4628-A8A3-10F881075D13}">
      <dgm:prSet/>
      <dgm:spPr/>
    </dgm:pt>
    <dgm:pt modelId="{F6D3D6B9-9DE2-4E20-9B1C-805F14C22C27}">
      <dgm:prSet phldrT="[Text]" phldr="0"/>
      <dgm:spPr/>
      <dgm:t>
        <a:bodyPr/>
        <a:lstStyle/>
        <a:p>
          <a:pPr rtl="0"/>
          <a:r>
            <a:rPr lang="en-US">
              <a:solidFill>
                <a:srgbClr val="00B050"/>
              </a:solidFill>
              <a:latin typeface="Arial"/>
            </a:rPr>
            <a:t>What needs to change for the impact?</a:t>
          </a:r>
          <a:endParaRPr lang="en-US">
            <a:solidFill>
              <a:srgbClr val="00B050"/>
            </a:solidFill>
          </a:endParaRPr>
        </a:p>
      </dgm:t>
    </dgm:pt>
    <dgm:pt modelId="{13C1CE4A-32FB-418D-8431-5B9CBA65D74A}" type="parTrans" cxnId="{51371DA6-DB4D-4B20-870F-4622838E03FB}">
      <dgm:prSet/>
      <dgm:spPr/>
    </dgm:pt>
    <dgm:pt modelId="{2BE240D7-EBE3-40F1-892C-9DF221AB4F40}" type="sibTrans" cxnId="{51371DA6-DB4D-4B20-870F-4622838E03FB}">
      <dgm:prSet/>
      <dgm:spPr/>
    </dgm:pt>
    <dgm:pt modelId="{F40CE8BF-CE64-4B9F-BD87-5DC0655C6516}">
      <dgm:prSet phldrT="[Text]" phldr="0"/>
      <dgm:spPr/>
      <dgm:t>
        <a:bodyPr/>
        <a:lstStyle/>
        <a:p>
          <a:pPr rtl="0"/>
          <a:r>
            <a:rPr lang="en-US" b="1">
              <a:latin typeface="Arial"/>
            </a:rPr>
            <a:t>Impact</a:t>
          </a:r>
          <a:r>
            <a:rPr lang="en-US">
              <a:latin typeface="Arial"/>
            </a:rPr>
            <a:t>: reduction in RPs</a:t>
          </a:r>
          <a:endParaRPr lang="en-US"/>
        </a:p>
      </dgm:t>
    </dgm:pt>
    <dgm:pt modelId="{0B26F086-2D65-470C-819E-9A4DFA15F3C9}" type="parTrans" cxnId="{5E608845-F4F0-4877-98E7-6C2D346C5499}">
      <dgm:prSet/>
      <dgm:spPr/>
    </dgm:pt>
    <dgm:pt modelId="{7BF0F704-2133-485E-8341-1D1224CEC5BC}" type="sibTrans" cxnId="{5E608845-F4F0-4877-98E7-6C2D346C5499}">
      <dgm:prSet/>
      <dgm:spPr/>
    </dgm:pt>
    <dgm:pt modelId="{40A488D0-D1B5-4559-A78F-59BF2C51CC99}" type="pres">
      <dgm:prSet presAssocID="{242A26B2-6E8B-4138-9075-EE007E0D9D21}" presName="CompostProcess" presStyleCnt="0">
        <dgm:presLayoutVars>
          <dgm:dir/>
          <dgm:resizeHandles val="exact"/>
        </dgm:presLayoutVars>
      </dgm:prSet>
      <dgm:spPr/>
    </dgm:pt>
    <dgm:pt modelId="{046A71C0-0D17-4668-A07F-990E3F6058CC}" type="pres">
      <dgm:prSet presAssocID="{242A26B2-6E8B-4138-9075-EE007E0D9D21}" presName="arrow" presStyleLbl="bgShp" presStyleIdx="0" presStyleCnt="1"/>
      <dgm:spPr/>
    </dgm:pt>
    <dgm:pt modelId="{DD4FFC52-9E6B-45B5-A6BC-D512B0DA894C}" type="pres">
      <dgm:prSet presAssocID="{242A26B2-6E8B-4138-9075-EE007E0D9D21}" presName="linearProcess" presStyleCnt="0"/>
      <dgm:spPr/>
    </dgm:pt>
    <dgm:pt modelId="{8C2F4D18-858A-422C-B3FC-3082431A90BE}" type="pres">
      <dgm:prSet presAssocID="{DAA7F266-0018-4F4A-A761-3481904E06CC}" presName="textNode" presStyleLbl="node1" presStyleIdx="0" presStyleCnt="3">
        <dgm:presLayoutVars>
          <dgm:bulletEnabled val="1"/>
        </dgm:presLayoutVars>
      </dgm:prSet>
      <dgm:spPr/>
    </dgm:pt>
    <dgm:pt modelId="{C9808F3C-E366-44C8-AE0D-5DA26009F63C}" type="pres">
      <dgm:prSet presAssocID="{D9D37459-AEE5-4056-A959-75317BA30B51}" presName="sibTrans" presStyleCnt="0"/>
      <dgm:spPr/>
    </dgm:pt>
    <dgm:pt modelId="{9823735D-4627-47C7-A407-2C5CD7F498B1}" type="pres">
      <dgm:prSet presAssocID="{F6D3D6B9-9DE2-4E20-9B1C-805F14C22C27}" presName="textNode" presStyleLbl="node1" presStyleIdx="1" presStyleCnt="3">
        <dgm:presLayoutVars>
          <dgm:bulletEnabled val="1"/>
        </dgm:presLayoutVars>
      </dgm:prSet>
      <dgm:spPr/>
    </dgm:pt>
    <dgm:pt modelId="{BBA0B513-5302-4DE5-A0BE-9436FAA602A1}" type="pres">
      <dgm:prSet presAssocID="{2BE240D7-EBE3-40F1-892C-9DF221AB4F40}" presName="sibTrans" presStyleCnt="0"/>
      <dgm:spPr/>
    </dgm:pt>
    <dgm:pt modelId="{6E402021-575D-4FB4-AD35-30EE13797763}" type="pres">
      <dgm:prSet presAssocID="{F40CE8BF-CE64-4B9F-BD87-5DC0655C6516}" presName="textNode" presStyleLbl="node1" presStyleIdx="2" presStyleCnt="3">
        <dgm:presLayoutVars>
          <dgm:bulletEnabled val="1"/>
        </dgm:presLayoutVars>
      </dgm:prSet>
      <dgm:spPr/>
    </dgm:pt>
  </dgm:ptLst>
  <dgm:cxnLst>
    <dgm:cxn modelId="{3E606736-C0DB-4B8D-A313-3F0DD9FA654F}" type="presOf" srcId="{DAA7F266-0018-4F4A-A761-3481904E06CC}" destId="{8C2F4D18-858A-422C-B3FC-3082431A90BE}" srcOrd="0" destOrd="0" presId="urn:microsoft.com/office/officeart/2005/8/layout/hProcess9"/>
    <dgm:cxn modelId="{5E608845-F4F0-4877-98E7-6C2D346C5499}" srcId="{242A26B2-6E8B-4138-9075-EE007E0D9D21}" destId="{F40CE8BF-CE64-4B9F-BD87-5DC0655C6516}" srcOrd="2" destOrd="0" parTransId="{0B26F086-2D65-470C-819E-9A4DFA15F3C9}" sibTransId="{7BF0F704-2133-485E-8341-1D1224CEC5BC}"/>
    <dgm:cxn modelId="{35B8AA75-BEBC-440F-B1DB-D322B2296692}" type="presOf" srcId="{F40CE8BF-CE64-4B9F-BD87-5DC0655C6516}" destId="{6E402021-575D-4FB4-AD35-30EE13797763}" srcOrd="0" destOrd="0" presId="urn:microsoft.com/office/officeart/2005/8/layout/hProcess9"/>
    <dgm:cxn modelId="{51371DA6-DB4D-4B20-870F-4622838E03FB}" srcId="{242A26B2-6E8B-4138-9075-EE007E0D9D21}" destId="{F6D3D6B9-9DE2-4E20-9B1C-805F14C22C27}" srcOrd="1" destOrd="0" parTransId="{13C1CE4A-32FB-418D-8431-5B9CBA65D74A}" sibTransId="{2BE240D7-EBE3-40F1-892C-9DF221AB4F40}"/>
    <dgm:cxn modelId="{867BB1A8-F149-459E-A3C9-EB611584D7B2}" type="presOf" srcId="{242A26B2-6E8B-4138-9075-EE007E0D9D21}" destId="{40A488D0-D1B5-4559-A78F-59BF2C51CC99}" srcOrd="0" destOrd="0" presId="urn:microsoft.com/office/officeart/2005/8/layout/hProcess9"/>
    <dgm:cxn modelId="{1DC273E7-E6E6-4628-A8A3-10F881075D13}" srcId="{242A26B2-6E8B-4138-9075-EE007E0D9D21}" destId="{DAA7F266-0018-4F4A-A761-3481904E06CC}" srcOrd="0" destOrd="0" parTransId="{8DE7E233-81B7-47A6-9D69-0FCEDDC2B9C5}" sibTransId="{D9D37459-AEE5-4056-A959-75317BA30B51}"/>
    <dgm:cxn modelId="{B81117F1-7CDC-4762-A12E-E5BE6E0E7B30}" type="presOf" srcId="{F6D3D6B9-9DE2-4E20-9B1C-805F14C22C27}" destId="{9823735D-4627-47C7-A407-2C5CD7F498B1}" srcOrd="0" destOrd="0" presId="urn:microsoft.com/office/officeart/2005/8/layout/hProcess9"/>
    <dgm:cxn modelId="{8C14C896-9110-47D4-BB65-1F24AD89076D}" type="presParOf" srcId="{40A488D0-D1B5-4559-A78F-59BF2C51CC99}" destId="{046A71C0-0D17-4668-A07F-990E3F6058CC}" srcOrd="0" destOrd="0" presId="urn:microsoft.com/office/officeart/2005/8/layout/hProcess9"/>
    <dgm:cxn modelId="{6D7097F5-936F-4558-A585-550EED25A74B}" type="presParOf" srcId="{40A488D0-D1B5-4559-A78F-59BF2C51CC99}" destId="{DD4FFC52-9E6B-45B5-A6BC-D512B0DA894C}" srcOrd="1" destOrd="0" presId="urn:microsoft.com/office/officeart/2005/8/layout/hProcess9"/>
    <dgm:cxn modelId="{AC43F6F4-074B-4F8A-960B-61A7D4C5F525}" type="presParOf" srcId="{DD4FFC52-9E6B-45B5-A6BC-D512B0DA894C}" destId="{8C2F4D18-858A-422C-B3FC-3082431A90BE}" srcOrd="0" destOrd="0" presId="urn:microsoft.com/office/officeart/2005/8/layout/hProcess9"/>
    <dgm:cxn modelId="{A89B8D72-A5D2-4C88-A271-B5F06595CD30}" type="presParOf" srcId="{DD4FFC52-9E6B-45B5-A6BC-D512B0DA894C}" destId="{C9808F3C-E366-44C8-AE0D-5DA26009F63C}" srcOrd="1" destOrd="0" presId="urn:microsoft.com/office/officeart/2005/8/layout/hProcess9"/>
    <dgm:cxn modelId="{8CE1FF34-C5BA-43FA-A97B-0E643D150A31}" type="presParOf" srcId="{DD4FFC52-9E6B-45B5-A6BC-D512B0DA894C}" destId="{9823735D-4627-47C7-A407-2C5CD7F498B1}" srcOrd="2" destOrd="0" presId="urn:microsoft.com/office/officeart/2005/8/layout/hProcess9"/>
    <dgm:cxn modelId="{E47D8C2D-BBB8-470C-8120-7364AE124ECC}" type="presParOf" srcId="{DD4FFC52-9E6B-45B5-A6BC-D512B0DA894C}" destId="{BBA0B513-5302-4DE5-A0BE-9436FAA602A1}" srcOrd="3" destOrd="0" presId="urn:microsoft.com/office/officeart/2005/8/layout/hProcess9"/>
    <dgm:cxn modelId="{13DABB18-FABA-4820-84B6-AD2851C58335}" type="presParOf" srcId="{DD4FFC52-9E6B-45B5-A6BC-D512B0DA894C}" destId="{6E402021-575D-4FB4-AD35-30EE13797763}"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09F7F6-7A8C-4AAF-BF07-1F2736608977}"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169DF08F-EA6F-460E-8107-F2DB9B5DB5CC}">
      <dgm:prSet/>
      <dgm:spPr/>
      <dgm:t>
        <a:bodyPr/>
        <a:lstStyle/>
        <a:p>
          <a:r>
            <a:rPr lang="en-US"/>
            <a:t>David Korten sums up the key importance of stories to systems change when he says: "Change the story and you can change the future.” </a:t>
          </a:r>
        </a:p>
      </dgm:t>
    </dgm:pt>
    <dgm:pt modelId="{70969E37-E597-46E5-9FB9-97E4D77C7766}" type="parTrans" cxnId="{AF7EDD4D-BFFC-44A6-9FA0-62D56D98A58E}">
      <dgm:prSet/>
      <dgm:spPr/>
      <dgm:t>
        <a:bodyPr/>
        <a:lstStyle/>
        <a:p>
          <a:endParaRPr lang="en-US"/>
        </a:p>
      </dgm:t>
    </dgm:pt>
    <dgm:pt modelId="{703C9AFD-730D-4828-96BD-390EA719ABEB}" type="sibTrans" cxnId="{AF7EDD4D-BFFC-44A6-9FA0-62D56D98A58E}">
      <dgm:prSet/>
      <dgm:spPr/>
      <dgm:t>
        <a:bodyPr/>
        <a:lstStyle/>
        <a:p>
          <a:endParaRPr lang="en-US"/>
        </a:p>
      </dgm:t>
    </dgm:pt>
    <dgm:pt modelId="{D26E6493-EE57-4583-864D-0B67A280746B}">
      <dgm:prSet/>
      <dgm:spPr/>
      <dgm:t>
        <a:bodyPr/>
        <a:lstStyle/>
        <a:p>
          <a:r>
            <a:rPr lang="en-US"/>
            <a:t>Stories shape how we understand the world, our place in it, and our ability to change it;</a:t>
          </a:r>
        </a:p>
      </dgm:t>
    </dgm:pt>
    <dgm:pt modelId="{79B79EFA-CEF1-421C-B881-F51D9E9C1FE4}" type="parTrans" cxnId="{AB432C17-9F6D-499A-98EE-AAD4C3195C33}">
      <dgm:prSet/>
      <dgm:spPr/>
      <dgm:t>
        <a:bodyPr/>
        <a:lstStyle/>
        <a:p>
          <a:endParaRPr lang="en-US"/>
        </a:p>
      </dgm:t>
    </dgm:pt>
    <dgm:pt modelId="{87D6E5CE-B976-40BB-BD51-E3BF535B97BC}" type="sibTrans" cxnId="{AB432C17-9F6D-499A-98EE-AAD4C3195C33}">
      <dgm:prSet/>
      <dgm:spPr/>
      <dgm:t>
        <a:bodyPr/>
        <a:lstStyle/>
        <a:p>
          <a:endParaRPr lang="en-US"/>
        </a:p>
      </dgm:t>
    </dgm:pt>
    <dgm:pt modelId="{F3348AB0-416E-4F3C-A3C4-F52083C87D88}">
      <dgm:prSet/>
      <dgm:spPr/>
      <dgm:t>
        <a:bodyPr/>
        <a:lstStyle/>
        <a:p>
          <a:r>
            <a:rPr lang="en-US"/>
            <a:t>This shared world has been shaped by institutions, which are based largely just on the stories that we agree upon. We need to face the truth and tell a new story, one where seclusion isn't seen as treatment, or inevitable.</a:t>
          </a:r>
        </a:p>
      </dgm:t>
    </dgm:pt>
    <dgm:pt modelId="{0D8A172F-50D3-4123-A035-9AF4230E7EA0}" type="parTrans" cxnId="{8199F0BE-6439-4834-ADF7-CA095192A0C1}">
      <dgm:prSet/>
      <dgm:spPr/>
      <dgm:t>
        <a:bodyPr/>
        <a:lstStyle/>
        <a:p>
          <a:endParaRPr lang="en-US"/>
        </a:p>
      </dgm:t>
    </dgm:pt>
    <dgm:pt modelId="{BC2960CD-8B8C-4294-8443-070826CB59E1}" type="sibTrans" cxnId="{8199F0BE-6439-4834-ADF7-CA095192A0C1}">
      <dgm:prSet/>
      <dgm:spPr/>
      <dgm:t>
        <a:bodyPr/>
        <a:lstStyle/>
        <a:p>
          <a:endParaRPr lang="en-US"/>
        </a:p>
      </dgm:t>
    </dgm:pt>
    <dgm:pt modelId="{4A60A2A5-664C-494C-A6BD-A9A9CA208226}" type="pres">
      <dgm:prSet presAssocID="{5109F7F6-7A8C-4AAF-BF07-1F2736608977}" presName="vert0" presStyleCnt="0">
        <dgm:presLayoutVars>
          <dgm:dir/>
          <dgm:animOne val="branch"/>
          <dgm:animLvl val="lvl"/>
        </dgm:presLayoutVars>
      </dgm:prSet>
      <dgm:spPr/>
    </dgm:pt>
    <dgm:pt modelId="{B53E44EA-01D8-4FDB-B23C-454BA0E8F6EA}" type="pres">
      <dgm:prSet presAssocID="{169DF08F-EA6F-460E-8107-F2DB9B5DB5CC}" presName="thickLine" presStyleLbl="alignNode1" presStyleIdx="0" presStyleCnt="3"/>
      <dgm:spPr/>
    </dgm:pt>
    <dgm:pt modelId="{70B10E4C-4F08-4CD7-B3C2-A4180384F8BB}" type="pres">
      <dgm:prSet presAssocID="{169DF08F-EA6F-460E-8107-F2DB9B5DB5CC}" presName="horz1" presStyleCnt="0"/>
      <dgm:spPr/>
    </dgm:pt>
    <dgm:pt modelId="{1905C184-7BEC-4204-91E5-392169719B80}" type="pres">
      <dgm:prSet presAssocID="{169DF08F-EA6F-460E-8107-F2DB9B5DB5CC}" presName="tx1" presStyleLbl="revTx" presStyleIdx="0" presStyleCnt="3"/>
      <dgm:spPr/>
    </dgm:pt>
    <dgm:pt modelId="{87DBC20F-21A5-484F-B329-72BED2B8932A}" type="pres">
      <dgm:prSet presAssocID="{169DF08F-EA6F-460E-8107-F2DB9B5DB5CC}" presName="vert1" presStyleCnt="0"/>
      <dgm:spPr/>
    </dgm:pt>
    <dgm:pt modelId="{57734EF4-1512-452C-8401-405670531C53}" type="pres">
      <dgm:prSet presAssocID="{D26E6493-EE57-4583-864D-0B67A280746B}" presName="thickLine" presStyleLbl="alignNode1" presStyleIdx="1" presStyleCnt="3"/>
      <dgm:spPr/>
    </dgm:pt>
    <dgm:pt modelId="{B3266E85-D944-46F9-A720-030FFAB55AED}" type="pres">
      <dgm:prSet presAssocID="{D26E6493-EE57-4583-864D-0B67A280746B}" presName="horz1" presStyleCnt="0"/>
      <dgm:spPr/>
    </dgm:pt>
    <dgm:pt modelId="{C8ED0256-F1FC-4D16-946E-6AA8A62FE07C}" type="pres">
      <dgm:prSet presAssocID="{D26E6493-EE57-4583-864D-0B67A280746B}" presName="tx1" presStyleLbl="revTx" presStyleIdx="1" presStyleCnt="3"/>
      <dgm:spPr/>
    </dgm:pt>
    <dgm:pt modelId="{18A2C275-8AEA-44D7-94B7-DC0B9274634D}" type="pres">
      <dgm:prSet presAssocID="{D26E6493-EE57-4583-864D-0B67A280746B}" presName="vert1" presStyleCnt="0"/>
      <dgm:spPr/>
    </dgm:pt>
    <dgm:pt modelId="{0875FC56-81D8-4E2C-988C-FABD43C517F9}" type="pres">
      <dgm:prSet presAssocID="{F3348AB0-416E-4F3C-A3C4-F52083C87D88}" presName="thickLine" presStyleLbl="alignNode1" presStyleIdx="2" presStyleCnt="3"/>
      <dgm:spPr/>
    </dgm:pt>
    <dgm:pt modelId="{5D81DF86-6C49-4617-9ADF-1F3B76889186}" type="pres">
      <dgm:prSet presAssocID="{F3348AB0-416E-4F3C-A3C4-F52083C87D88}" presName="horz1" presStyleCnt="0"/>
      <dgm:spPr/>
    </dgm:pt>
    <dgm:pt modelId="{25DCF148-ED3E-42F9-AE52-3D7A3DDA8E18}" type="pres">
      <dgm:prSet presAssocID="{F3348AB0-416E-4F3C-A3C4-F52083C87D88}" presName="tx1" presStyleLbl="revTx" presStyleIdx="2" presStyleCnt="3"/>
      <dgm:spPr/>
    </dgm:pt>
    <dgm:pt modelId="{5038FFCC-E2E7-4495-AD7E-A8B5946C289B}" type="pres">
      <dgm:prSet presAssocID="{F3348AB0-416E-4F3C-A3C4-F52083C87D88}" presName="vert1" presStyleCnt="0"/>
      <dgm:spPr/>
    </dgm:pt>
  </dgm:ptLst>
  <dgm:cxnLst>
    <dgm:cxn modelId="{AB432C17-9F6D-499A-98EE-AAD4C3195C33}" srcId="{5109F7F6-7A8C-4AAF-BF07-1F2736608977}" destId="{D26E6493-EE57-4583-864D-0B67A280746B}" srcOrd="1" destOrd="0" parTransId="{79B79EFA-CEF1-421C-B881-F51D9E9C1FE4}" sibTransId="{87D6E5CE-B976-40BB-BD51-E3BF535B97BC}"/>
    <dgm:cxn modelId="{AF7EDD4D-BFFC-44A6-9FA0-62D56D98A58E}" srcId="{5109F7F6-7A8C-4AAF-BF07-1F2736608977}" destId="{169DF08F-EA6F-460E-8107-F2DB9B5DB5CC}" srcOrd="0" destOrd="0" parTransId="{70969E37-E597-46E5-9FB9-97E4D77C7766}" sibTransId="{703C9AFD-730D-4828-96BD-390EA719ABEB}"/>
    <dgm:cxn modelId="{A8534A4E-7F86-4D64-BB3F-95C8C4B5CDB4}" type="presOf" srcId="{5109F7F6-7A8C-4AAF-BF07-1F2736608977}" destId="{4A60A2A5-664C-494C-A6BD-A9A9CA208226}" srcOrd="0" destOrd="0" presId="urn:microsoft.com/office/officeart/2008/layout/LinedList"/>
    <dgm:cxn modelId="{2D8457BB-C64C-470C-9019-059B9D534DA6}" type="presOf" srcId="{169DF08F-EA6F-460E-8107-F2DB9B5DB5CC}" destId="{1905C184-7BEC-4204-91E5-392169719B80}" srcOrd="0" destOrd="0" presId="urn:microsoft.com/office/officeart/2008/layout/LinedList"/>
    <dgm:cxn modelId="{8199F0BE-6439-4834-ADF7-CA095192A0C1}" srcId="{5109F7F6-7A8C-4AAF-BF07-1F2736608977}" destId="{F3348AB0-416E-4F3C-A3C4-F52083C87D88}" srcOrd="2" destOrd="0" parTransId="{0D8A172F-50D3-4123-A035-9AF4230E7EA0}" sibTransId="{BC2960CD-8B8C-4294-8443-070826CB59E1}"/>
    <dgm:cxn modelId="{3B2F75DA-3AB3-4985-8418-6A80A3260C41}" type="presOf" srcId="{F3348AB0-416E-4F3C-A3C4-F52083C87D88}" destId="{25DCF148-ED3E-42F9-AE52-3D7A3DDA8E18}" srcOrd="0" destOrd="0" presId="urn:microsoft.com/office/officeart/2008/layout/LinedList"/>
    <dgm:cxn modelId="{806BC8E8-5289-4F59-AB7A-372E432C58CD}" type="presOf" srcId="{D26E6493-EE57-4583-864D-0B67A280746B}" destId="{C8ED0256-F1FC-4D16-946E-6AA8A62FE07C}" srcOrd="0" destOrd="0" presId="urn:microsoft.com/office/officeart/2008/layout/LinedList"/>
    <dgm:cxn modelId="{21B23F1E-0D28-49E7-AE5C-BE31B54AD1B2}" type="presParOf" srcId="{4A60A2A5-664C-494C-A6BD-A9A9CA208226}" destId="{B53E44EA-01D8-4FDB-B23C-454BA0E8F6EA}" srcOrd="0" destOrd="0" presId="urn:microsoft.com/office/officeart/2008/layout/LinedList"/>
    <dgm:cxn modelId="{FA86E729-1BA8-44F5-90B7-B8CCD4E4A477}" type="presParOf" srcId="{4A60A2A5-664C-494C-A6BD-A9A9CA208226}" destId="{70B10E4C-4F08-4CD7-B3C2-A4180384F8BB}" srcOrd="1" destOrd="0" presId="urn:microsoft.com/office/officeart/2008/layout/LinedList"/>
    <dgm:cxn modelId="{D036AA04-CCF3-4E70-A2AF-C492FDE91DA7}" type="presParOf" srcId="{70B10E4C-4F08-4CD7-B3C2-A4180384F8BB}" destId="{1905C184-7BEC-4204-91E5-392169719B80}" srcOrd="0" destOrd="0" presId="urn:microsoft.com/office/officeart/2008/layout/LinedList"/>
    <dgm:cxn modelId="{F6831052-6BDE-451C-BBE1-32451C0A434E}" type="presParOf" srcId="{70B10E4C-4F08-4CD7-B3C2-A4180384F8BB}" destId="{87DBC20F-21A5-484F-B329-72BED2B8932A}" srcOrd="1" destOrd="0" presId="urn:microsoft.com/office/officeart/2008/layout/LinedList"/>
    <dgm:cxn modelId="{1C28E635-46EE-40E9-B9C9-88A9BA15CF3A}" type="presParOf" srcId="{4A60A2A5-664C-494C-A6BD-A9A9CA208226}" destId="{57734EF4-1512-452C-8401-405670531C53}" srcOrd="2" destOrd="0" presId="urn:microsoft.com/office/officeart/2008/layout/LinedList"/>
    <dgm:cxn modelId="{1BC95A2D-9385-4B4E-B42E-88C33D9E0559}" type="presParOf" srcId="{4A60A2A5-664C-494C-A6BD-A9A9CA208226}" destId="{B3266E85-D944-46F9-A720-030FFAB55AED}" srcOrd="3" destOrd="0" presId="urn:microsoft.com/office/officeart/2008/layout/LinedList"/>
    <dgm:cxn modelId="{B8922EEF-6E3B-4AF2-9384-B79ADAC0F414}" type="presParOf" srcId="{B3266E85-D944-46F9-A720-030FFAB55AED}" destId="{C8ED0256-F1FC-4D16-946E-6AA8A62FE07C}" srcOrd="0" destOrd="0" presId="urn:microsoft.com/office/officeart/2008/layout/LinedList"/>
    <dgm:cxn modelId="{878D560F-610F-4502-9C61-CC4441161202}" type="presParOf" srcId="{B3266E85-D944-46F9-A720-030FFAB55AED}" destId="{18A2C275-8AEA-44D7-94B7-DC0B9274634D}" srcOrd="1" destOrd="0" presId="urn:microsoft.com/office/officeart/2008/layout/LinedList"/>
    <dgm:cxn modelId="{6A9BA7F5-F0E6-4D87-88DD-0D52764217F4}" type="presParOf" srcId="{4A60A2A5-664C-494C-A6BD-A9A9CA208226}" destId="{0875FC56-81D8-4E2C-988C-FABD43C517F9}" srcOrd="4" destOrd="0" presId="urn:microsoft.com/office/officeart/2008/layout/LinedList"/>
    <dgm:cxn modelId="{191009B0-457B-4ACB-8AC5-E9EEC3642A9B}" type="presParOf" srcId="{4A60A2A5-664C-494C-A6BD-A9A9CA208226}" destId="{5D81DF86-6C49-4617-9ADF-1F3B76889186}" srcOrd="5" destOrd="0" presId="urn:microsoft.com/office/officeart/2008/layout/LinedList"/>
    <dgm:cxn modelId="{343FF3CC-A752-4795-BAA0-799A9BB04B52}" type="presParOf" srcId="{5D81DF86-6C49-4617-9ADF-1F3B76889186}" destId="{25DCF148-ED3E-42F9-AE52-3D7A3DDA8E18}" srcOrd="0" destOrd="0" presId="urn:microsoft.com/office/officeart/2008/layout/LinedList"/>
    <dgm:cxn modelId="{0E671A61-6F1A-4C20-A103-84B6C2D65A5F}" type="presParOf" srcId="{5D81DF86-6C49-4617-9ADF-1F3B76889186}" destId="{5038FFCC-E2E7-4495-AD7E-A8B5946C289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05322F-00B9-4486-8A80-F79DED439624}" type="doc">
      <dgm:prSet loTypeId="urn:microsoft.com/office/officeart/2005/8/layout/venn1" loCatId="relationship" qsTypeId="urn:microsoft.com/office/officeart/2005/8/quickstyle/simple1" qsCatId="simple" csTypeId="urn:microsoft.com/office/officeart/2005/8/colors/accent1_2" csCatId="accent1" phldr="1"/>
      <dgm:spPr/>
    </dgm:pt>
    <dgm:pt modelId="{FA2EE1B2-3B9A-4234-8A6D-462C97DF9CCC}">
      <dgm:prSet phldrT="[Text]"/>
      <dgm:spPr/>
      <dgm:t>
        <a:bodyPr/>
        <a:lstStyle/>
        <a:p>
          <a:r>
            <a:rPr lang="en-AU"/>
            <a:t>Partnering in the PROJECT </a:t>
          </a:r>
        </a:p>
      </dgm:t>
    </dgm:pt>
    <dgm:pt modelId="{7CB4D4D9-87AC-4D2B-8DBF-29A42FA3E7A3}" type="parTrans" cxnId="{237C5ED3-19A3-49A1-BF2B-F69D070F5990}">
      <dgm:prSet/>
      <dgm:spPr/>
      <dgm:t>
        <a:bodyPr/>
        <a:lstStyle/>
        <a:p>
          <a:endParaRPr lang="en-AU"/>
        </a:p>
      </dgm:t>
    </dgm:pt>
    <dgm:pt modelId="{8AC2F3F3-CDB7-4ED0-85DE-04134741A677}" type="sibTrans" cxnId="{237C5ED3-19A3-49A1-BF2B-F69D070F5990}">
      <dgm:prSet/>
      <dgm:spPr/>
      <dgm:t>
        <a:bodyPr/>
        <a:lstStyle/>
        <a:p>
          <a:endParaRPr lang="en-AU"/>
        </a:p>
      </dgm:t>
    </dgm:pt>
    <dgm:pt modelId="{0350ED00-2EDB-4AFB-BA2C-1669FA919538}">
      <dgm:prSet phldrT="[Text]"/>
      <dgm:spPr/>
      <dgm:t>
        <a:bodyPr/>
        <a:lstStyle/>
        <a:p>
          <a:pPr rtl="0"/>
          <a:r>
            <a:rPr lang="en-AU"/>
            <a:t>Partnering in</a:t>
          </a:r>
          <a:r>
            <a:rPr lang="en-AU">
              <a:latin typeface="Arial"/>
            </a:rPr>
            <a:t> care</a:t>
          </a:r>
          <a:endParaRPr lang="en-AU"/>
        </a:p>
      </dgm:t>
    </dgm:pt>
    <dgm:pt modelId="{9E9BF3DF-5F57-4A10-8A0A-1A6BFD10914E}" type="parTrans" cxnId="{C7432BC8-6C41-4613-9930-DE98F2AE9187}">
      <dgm:prSet/>
      <dgm:spPr/>
      <dgm:t>
        <a:bodyPr/>
        <a:lstStyle/>
        <a:p>
          <a:endParaRPr lang="en-AU"/>
        </a:p>
      </dgm:t>
    </dgm:pt>
    <dgm:pt modelId="{F2BC7543-3740-43F5-8539-CDC8DB7BCAB5}" type="sibTrans" cxnId="{C7432BC8-6C41-4613-9930-DE98F2AE9187}">
      <dgm:prSet/>
      <dgm:spPr/>
      <dgm:t>
        <a:bodyPr/>
        <a:lstStyle/>
        <a:p>
          <a:endParaRPr lang="en-AU"/>
        </a:p>
      </dgm:t>
    </dgm:pt>
    <dgm:pt modelId="{80AACFA5-5265-4CBC-9EE5-B62146FD8BD3}" type="pres">
      <dgm:prSet presAssocID="{B405322F-00B9-4486-8A80-F79DED439624}" presName="compositeShape" presStyleCnt="0">
        <dgm:presLayoutVars>
          <dgm:chMax val="7"/>
          <dgm:dir/>
          <dgm:resizeHandles val="exact"/>
        </dgm:presLayoutVars>
      </dgm:prSet>
      <dgm:spPr/>
    </dgm:pt>
    <dgm:pt modelId="{F2FD0355-C0EC-4214-9123-A3670DBCE226}" type="pres">
      <dgm:prSet presAssocID="{FA2EE1B2-3B9A-4234-8A6D-462C97DF9CCC}" presName="circ1" presStyleLbl="vennNode1" presStyleIdx="0" presStyleCnt="2"/>
      <dgm:spPr/>
    </dgm:pt>
    <dgm:pt modelId="{D33F58A5-D76F-4992-8780-456579B53602}" type="pres">
      <dgm:prSet presAssocID="{FA2EE1B2-3B9A-4234-8A6D-462C97DF9CCC}" presName="circ1Tx" presStyleLbl="revTx" presStyleIdx="0" presStyleCnt="0">
        <dgm:presLayoutVars>
          <dgm:chMax val="0"/>
          <dgm:chPref val="0"/>
          <dgm:bulletEnabled val="1"/>
        </dgm:presLayoutVars>
      </dgm:prSet>
      <dgm:spPr/>
    </dgm:pt>
    <dgm:pt modelId="{D613F3EA-0F0F-4A67-880F-25270259F2A3}" type="pres">
      <dgm:prSet presAssocID="{0350ED00-2EDB-4AFB-BA2C-1669FA919538}" presName="circ2" presStyleLbl="vennNode1" presStyleIdx="1" presStyleCnt="2"/>
      <dgm:spPr/>
    </dgm:pt>
    <dgm:pt modelId="{4EFE7431-8FF2-4761-9603-14F870BCFD9A}" type="pres">
      <dgm:prSet presAssocID="{0350ED00-2EDB-4AFB-BA2C-1669FA919538}" presName="circ2Tx" presStyleLbl="revTx" presStyleIdx="0" presStyleCnt="0">
        <dgm:presLayoutVars>
          <dgm:chMax val="0"/>
          <dgm:chPref val="0"/>
          <dgm:bulletEnabled val="1"/>
        </dgm:presLayoutVars>
      </dgm:prSet>
      <dgm:spPr/>
    </dgm:pt>
  </dgm:ptLst>
  <dgm:cxnLst>
    <dgm:cxn modelId="{1458DD83-0332-4BE2-B70F-F31464043504}" type="presOf" srcId="{FA2EE1B2-3B9A-4234-8A6D-462C97DF9CCC}" destId="{D33F58A5-D76F-4992-8780-456579B53602}" srcOrd="1" destOrd="0" presId="urn:microsoft.com/office/officeart/2005/8/layout/venn1"/>
    <dgm:cxn modelId="{4F80E695-6A69-43DB-9DA7-0D3EDB3E2C59}" type="presOf" srcId="{B405322F-00B9-4486-8A80-F79DED439624}" destId="{80AACFA5-5265-4CBC-9EE5-B62146FD8BD3}" srcOrd="0" destOrd="0" presId="urn:microsoft.com/office/officeart/2005/8/layout/venn1"/>
    <dgm:cxn modelId="{386CBAB3-B06E-468F-A2EA-16E1032010CA}" type="presOf" srcId="{FA2EE1B2-3B9A-4234-8A6D-462C97DF9CCC}" destId="{F2FD0355-C0EC-4214-9123-A3670DBCE226}" srcOrd="0" destOrd="0" presId="urn:microsoft.com/office/officeart/2005/8/layout/venn1"/>
    <dgm:cxn modelId="{C7432BC8-6C41-4613-9930-DE98F2AE9187}" srcId="{B405322F-00B9-4486-8A80-F79DED439624}" destId="{0350ED00-2EDB-4AFB-BA2C-1669FA919538}" srcOrd="1" destOrd="0" parTransId="{9E9BF3DF-5F57-4A10-8A0A-1A6BFD10914E}" sibTransId="{F2BC7543-3740-43F5-8539-CDC8DB7BCAB5}"/>
    <dgm:cxn modelId="{237C5ED3-19A3-49A1-BF2B-F69D070F5990}" srcId="{B405322F-00B9-4486-8A80-F79DED439624}" destId="{FA2EE1B2-3B9A-4234-8A6D-462C97DF9CCC}" srcOrd="0" destOrd="0" parTransId="{7CB4D4D9-87AC-4D2B-8DBF-29A42FA3E7A3}" sibTransId="{8AC2F3F3-CDB7-4ED0-85DE-04134741A677}"/>
    <dgm:cxn modelId="{A55825DB-A65D-4F30-AF08-758D87B41BC1}" type="presOf" srcId="{0350ED00-2EDB-4AFB-BA2C-1669FA919538}" destId="{4EFE7431-8FF2-4761-9603-14F870BCFD9A}" srcOrd="1" destOrd="0" presId="urn:microsoft.com/office/officeart/2005/8/layout/venn1"/>
    <dgm:cxn modelId="{B8D990F6-F404-4519-A36D-9203F0DB7635}" type="presOf" srcId="{0350ED00-2EDB-4AFB-BA2C-1669FA919538}" destId="{D613F3EA-0F0F-4A67-880F-25270259F2A3}" srcOrd="0" destOrd="0" presId="urn:microsoft.com/office/officeart/2005/8/layout/venn1"/>
    <dgm:cxn modelId="{0ABDFC0B-5570-40A6-B78F-6053B02298FB}" type="presParOf" srcId="{80AACFA5-5265-4CBC-9EE5-B62146FD8BD3}" destId="{F2FD0355-C0EC-4214-9123-A3670DBCE226}" srcOrd="0" destOrd="0" presId="urn:microsoft.com/office/officeart/2005/8/layout/venn1"/>
    <dgm:cxn modelId="{560A6D2A-D544-4025-9E0E-287F8157521E}" type="presParOf" srcId="{80AACFA5-5265-4CBC-9EE5-B62146FD8BD3}" destId="{D33F58A5-D76F-4992-8780-456579B53602}" srcOrd="1" destOrd="0" presId="urn:microsoft.com/office/officeart/2005/8/layout/venn1"/>
    <dgm:cxn modelId="{D12BCCC3-2463-4873-B9CE-65675035A5A4}" type="presParOf" srcId="{80AACFA5-5265-4CBC-9EE5-B62146FD8BD3}" destId="{D613F3EA-0F0F-4A67-880F-25270259F2A3}" srcOrd="2" destOrd="0" presId="urn:microsoft.com/office/officeart/2005/8/layout/venn1"/>
    <dgm:cxn modelId="{24779539-A05E-4282-A794-B9FB4E9E61A3}" type="presParOf" srcId="{80AACFA5-5265-4CBC-9EE5-B62146FD8BD3}" destId="{4EFE7431-8FF2-4761-9603-14F870BCFD9A}"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96FF86-AE47-4E2D-888B-51B3F60C571F}"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FA4EBFC0-1C77-45BB-911F-14F03C37A2FE}">
      <dgm:prSet/>
      <dgm:spPr/>
      <dgm:t>
        <a:bodyPr/>
        <a:lstStyle/>
        <a:p>
          <a:r>
            <a:rPr lang="en-AU"/>
            <a:t>Questions?</a:t>
          </a:r>
          <a:endParaRPr lang="en-US"/>
        </a:p>
      </dgm:t>
    </dgm:pt>
    <dgm:pt modelId="{88A18B0B-FA45-4EAA-83BA-673A908CA4ED}" type="parTrans" cxnId="{5EAC4099-0418-4970-AE77-0E6ADE39F0A9}">
      <dgm:prSet/>
      <dgm:spPr/>
      <dgm:t>
        <a:bodyPr/>
        <a:lstStyle/>
        <a:p>
          <a:endParaRPr lang="en-US"/>
        </a:p>
      </dgm:t>
    </dgm:pt>
    <dgm:pt modelId="{0AF93A7F-F2D8-4758-8C3A-88ACB4E8A83C}" type="sibTrans" cxnId="{5EAC4099-0418-4970-AE77-0E6ADE39F0A9}">
      <dgm:prSet/>
      <dgm:spPr/>
      <dgm:t>
        <a:bodyPr/>
        <a:lstStyle/>
        <a:p>
          <a:endParaRPr lang="en-US"/>
        </a:p>
      </dgm:t>
    </dgm:pt>
    <dgm:pt modelId="{486BC3AE-B00F-49A3-80C5-A2D5B0EB03CD}">
      <dgm:prSet/>
      <dgm:spPr/>
      <dgm:t>
        <a:bodyPr/>
        <a:lstStyle/>
        <a:p>
          <a:r>
            <a:rPr lang="en-US">
              <a:hlinkClick xmlns:r="http://schemas.openxmlformats.org/officeDocument/2006/relationships" r:id="rId1"/>
            </a:rPr>
            <a:t>Jannette.newell@health.qld.gov.au</a:t>
          </a:r>
          <a:endParaRPr lang="en-US"/>
        </a:p>
        <a:p>
          <a:r>
            <a:rPr lang="en-US"/>
            <a:t>Kobie.hatch@health.qld.gov.au</a:t>
          </a:r>
        </a:p>
      </dgm:t>
    </dgm:pt>
    <dgm:pt modelId="{4A9A6A72-15DC-4824-9319-A14B897774DA}" type="parTrans" cxnId="{A62C8CAE-6EEC-4C02-B7EA-F5DEAB5E3916}">
      <dgm:prSet/>
      <dgm:spPr/>
      <dgm:t>
        <a:bodyPr/>
        <a:lstStyle/>
        <a:p>
          <a:endParaRPr lang="en-US"/>
        </a:p>
      </dgm:t>
    </dgm:pt>
    <dgm:pt modelId="{22A3CDF0-9ED4-4192-8510-CC36406F24AE}" type="sibTrans" cxnId="{A62C8CAE-6EEC-4C02-B7EA-F5DEAB5E3916}">
      <dgm:prSet/>
      <dgm:spPr/>
      <dgm:t>
        <a:bodyPr/>
        <a:lstStyle/>
        <a:p>
          <a:endParaRPr lang="en-US"/>
        </a:p>
      </dgm:t>
    </dgm:pt>
    <dgm:pt modelId="{749C8417-8848-457E-AD47-036B2EA00083}" type="pres">
      <dgm:prSet presAssocID="{DF96FF86-AE47-4E2D-888B-51B3F60C571F}" presName="root" presStyleCnt="0">
        <dgm:presLayoutVars>
          <dgm:dir/>
          <dgm:resizeHandles val="exact"/>
        </dgm:presLayoutVars>
      </dgm:prSet>
      <dgm:spPr/>
    </dgm:pt>
    <dgm:pt modelId="{805CE5CC-4E71-4F6F-8CB5-283B36414E85}" type="pres">
      <dgm:prSet presAssocID="{FA4EBFC0-1C77-45BB-911F-14F03C37A2FE}" presName="compNode" presStyleCnt="0"/>
      <dgm:spPr/>
    </dgm:pt>
    <dgm:pt modelId="{24030FF6-9F66-43FE-8705-2EAB8A69F3EC}" type="pres">
      <dgm:prSet presAssocID="{FA4EBFC0-1C77-45BB-911F-14F03C37A2FE}"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Question mark"/>
        </a:ext>
      </dgm:extLst>
    </dgm:pt>
    <dgm:pt modelId="{6EC22886-BAEC-4A2A-8314-6DB53DB98DA6}" type="pres">
      <dgm:prSet presAssocID="{FA4EBFC0-1C77-45BB-911F-14F03C37A2FE}" presName="spaceRect" presStyleCnt="0"/>
      <dgm:spPr/>
    </dgm:pt>
    <dgm:pt modelId="{15167F36-6583-4338-8870-3A27948EDEC9}" type="pres">
      <dgm:prSet presAssocID="{FA4EBFC0-1C77-45BB-911F-14F03C37A2FE}" presName="textRect" presStyleLbl="revTx" presStyleIdx="0" presStyleCnt="2">
        <dgm:presLayoutVars>
          <dgm:chMax val="1"/>
          <dgm:chPref val="1"/>
        </dgm:presLayoutVars>
      </dgm:prSet>
      <dgm:spPr/>
    </dgm:pt>
    <dgm:pt modelId="{C542E411-77D8-4E0C-8822-6500C2EBAE0D}" type="pres">
      <dgm:prSet presAssocID="{0AF93A7F-F2D8-4758-8C3A-88ACB4E8A83C}" presName="sibTrans" presStyleCnt="0"/>
      <dgm:spPr/>
    </dgm:pt>
    <dgm:pt modelId="{CE31A9B0-5B8D-4E60-B44B-D6F51F042FAE}" type="pres">
      <dgm:prSet presAssocID="{486BC3AE-B00F-49A3-80C5-A2D5B0EB03CD}" presName="compNode" presStyleCnt="0"/>
      <dgm:spPr/>
    </dgm:pt>
    <dgm:pt modelId="{54EAAF66-A36E-404F-824A-0DBD339A9F98}" type="pres">
      <dgm:prSet presAssocID="{486BC3AE-B00F-49A3-80C5-A2D5B0EB03CD}"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Users"/>
        </a:ext>
      </dgm:extLst>
    </dgm:pt>
    <dgm:pt modelId="{1DDD0676-7CBB-477F-BC85-946D698CD681}" type="pres">
      <dgm:prSet presAssocID="{486BC3AE-B00F-49A3-80C5-A2D5B0EB03CD}" presName="spaceRect" presStyleCnt="0"/>
      <dgm:spPr/>
    </dgm:pt>
    <dgm:pt modelId="{94937B0C-3E88-445F-9FD7-643148DD40D4}" type="pres">
      <dgm:prSet presAssocID="{486BC3AE-B00F-49A3-80C5-A2D5B0EB03CD}" presName="textRect" presStyleLbl="revTx" presStyleIdx="1" presStyleCnt="2">
        <dgm:presLayoutVars>
          <dgm:chMax val="1"/>
          <dgm:chPref val="1"/>
        </dgm:presLayoutVars>
      </dgm:prSet>
      <dgm:spPr/>
    </dgm:pt>
  </dgm:ptLst>
  <dgm:cxnLst>
    <dgm:cxn modelId="{5EAC4099-0418-4970-AE77-0E6ADE39F0A9}" srcId="{DF96FF86-AE47-4E2D-888B-51B3F60C571F}" destId="{FA4EBFC0-1C77-45BB-911F-14F03C37A2FE}" srcOrd="0" destOrd="0" parTransId="{88A18B0B-FA45-4EAA-83BA-673A908CA4ED}" sibTransId="{0AF93A7F-F2D8-4758-8C3A-88ACB4E8A83C}"/>
    <dgm:cxn modelId="{A62C8CAE-6EEC-4C02-B7EA-F5DEAB5E3916}" srcId="{DF96FF86-AE47-4E2D-888B-51B3F60C571F}" destId="{486BC3AE-B00F-49A3-80C5-A2D5B0EB03CD}" srcOrd="1" destOrd="0" parTransId="{4A9A6A72-15DC-4824-9319-A14B897774DA}" sibTransId="{22A3CDF0-9ED4-4192-8510-CC36406F24AE}"/>
    <dgm:cxn modelId="{C54445BE-B7F9-469E-ACE4-09AD411BC6BB}" type="presOf" srcId="{486BC3AE-B00F-49A3-80C5-A2D5B0EB03CD}" destId="{94937B0C-3E88-445F-9FD7-643148DD40D4}" srcOrd="0" destOrd="0" presId="urn:microsoft.com/office/officeart/2018/2/layout/IconLabelList"/>
    <dgm:cxn modelId="{5704EDC2-CF49-45F0-A2DD-6438EF9E4D3A}" type="presOf" srcId="{DF96FF86-AE47-4E2D-888B-51B3F60C571F}" destId="{749C8417-8848-457E-AD47-036B2EA00083}" srcOrd="0" destOrd="0" presId="urn:microsoft.com/office/officeart/2018/2/layout/IconLabelList"/>
    <dgm:cxn modelId="{B61AE2FF-CEEA-4DDE-AA1E-F5E6F716998D}" type="presOf" srcId="{FA4EBFC0-1C77-45BB-911F-14F03C37A2FE}" destId="{15167F36-6583-4338-8870-3A27948EDEC9}" srcOrd="0" destOrd="0" presId="urn:microsoft.com/office/officeart/2018/2/layout/IconLabelList"/>
    <dgm:cxn modelId="{2BBDA8BF-3914-4BEF-AD60-BC3C32108BAD}" type="presParOf" srcId="{749C8417-8848-457E-AD47-036B2EA00083}" destId="{805CE5CC-4E71-4F6F-8CB5-283B36414E85}" srcOrd="0" destOrd="0" presId="urn:microsoft.com/office/officeart/2018/2/layout/IconLabelList"/>
    <dgm:cxn modelId="{7788B3C9-46DD-43AC-A9F6-B8E61951E1B8}" type="presParOf" srcId="{805CE5CC-4E71-4F6F-8CB5-283B36414E85}" destId="{24030FF6-9F66-43FE-8705-2EAB8A69F3EC}" srcOrd="0" destOrd="0" presId="urn:microsoft.com/office/officeart/2018/2/layout/IconLabelList"/>
    <dgm:cxn modelId="{CA855912-6941-4697-9CBA-350FCC294591}" type="presParOf" srcId="{805CE5CC-4E71-4F6F-8CB5-283B36414E85}" destId="{6EC22886-BAEC-4A2A-8314-6DB53DB98DA6}" srcOrd="1" destOrd="0" presId="urn:microsoft.com/office/officeart/2018/2/layout/IconLabelList"/>
    <dgm:cxn modelId="{E0CB9025-0985-46D7-9193-80F6A41DA974}" type="presParOf" srcId="{805CE5CC-4E71-4F6F-8CB5-283B36414E85}" destId="{15167F36-6583-4338-8870-3A27948EDEC9}" srcOrd="2" destOrd="0" presId="urn:microsoft.com/office/officeart/2018/2/layout/IconLabelList"/>
    <dgm:cxn modelId="{A4F9EEB8-0F8B-4851-AE02-3F655136C294}" type="presParOf" srcId="{749C8417-8848-457E-AD47-036B2EA00083}" destId="{C542E411-77D8-4E0C-8822-6500C2EBAE0D}" srcOrd="1" destOrd="0" presId="urn:microsoft.com/office/officeart/2018/2/layout/IconLabelList"/>
    <dgm:cxn modelId="{8E67DD36-1EA7-4D96-AADE-B447D0821819}" type="presParOf" srcId="{749C8417-8848-457E-AD47-036B2EA00083}" destId="{CE31A9B0-5B8D-4E60-B44B-D6F51F042FAE}" srcOrd="2" destOrd="0" presId="urn:microsoft.com/office/officeart/2018/2/layout/IconLabelList"/>
    <dgm:cxn modelId="{62EE4435-0543-413B-B05E-4CAA8A188D54}" type="presParOf" srcId="{CE31A9B0-5B8D-4E60-B44B-D6F51F042FAE}" destId="{54EAAF66-A36E-404F-824A-0DBD339A9F98}" srcOrd="0" destOrd="0" presId="urn:microsoft.com/office/officeart/2018/2/layout/IconLabelList"/>
    <dgm:cxn modelId="{B8C91015-04CE-4DC8-A595-25C291870BEC}" type="presParOf" srcId="{CE31A9B0-5B8D-4E60-B44B-D6F51F042FAE}" destId="{1DDD0676-7CBB-477F-BC85-946D698CD681}" srcOrd="1" destOrd="0" presId="urn:microsoft.com/office/officeart/2018/2/layout/IconLabelList"/>
    <dgm:cxn modelId="{15C528BB-7ADB-4D65-93E8-CAC60BBB335F}" type="presParOf" srcId="{CE31A9B0-5B8D-4E60-B44B-D6F51F042FAE}" destId="{94937B0C-3E88-445F-9FD7-643148DD40D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77E91-8AE0-404D-88BC-BB4B2EF6FECB}">
      <dsp:nvSpPr>
        <dsp:cNvPr id="0" name=""/>
        <dsp:cNvSpPr/>
      </dsp:nvSpPr>
      <dsp:spPr>
        <a:xfrm>
          <a:off x="1158293" y="580720"/>
          <a:ext cx="2531771" cy="2531771"/>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AU" sz="1900" b="1" kern="1200"/>
            <a:t>DATA</a:t>
          </a:r>
        </a:p>
      </dsp:txBody>
      <dsp:txXfrm>
        <a:off x="1495862" y="1023780"/>
        <a:ext cx="1856632" cy="1139297"/>
      </dsp:txXfrm>
    </dsp:sp>
    <dsp:sp modelId="{343293E5-8091-40B4-932C-552C1546A2B6}">
      <dsp:nvSpPr>
        <dsp:cNvPr id="0" name=""/>
        <dsp:cNvSpPr/>
      </dsp:nvSpPr>
      <dsp:spPr>
        <a:xfrm>
          <a:off x="2141565" y="1635102"/>
          <a:ext cx="2531771" cy="2531771"/>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AU" sz="1900" b="1" kern="1200"/>
            <a:t>INCIDENT REVIEWS</a:t>
          </a:r>
        </a:p>
      </dsp:txBody>
      <dsp:txXfrm>
        <a:off x="2915865" y="2289143"/>
        <a:ext cx="1519062" cy="1392474"/>
      </dsp:txXfrm>
    </dsp:sp>
    <dsp:sp modelId="{C3BB3E8D-69B9-4EC1-A9F2-5511857811A0}">
      <dsp:nvSpPr>
        <dsp:cNvPr id="0" name=""/>
        <dsp:cNvSpPr/>
      </dsp:nvSpPr>
      <dsp:spPr>
        <a:xfrm>
          <a:off x="314470" y="1635102"/>
          <a:ext cx="2531771" cy="2531771"/>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AU" sz="1900" b="1" kern="1200"/>
            <a:t>DEBRIEFING</a:t>
          </a:r>
        </a:p>
      </dsp:txBody>
      <dsp:txXfrm>
        <a:off x="552879" y="2289143"/>
        <a:ext cx="1519062" cy="1392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723BE-AD91-4200-A67B-3644C5BD35D1}">
      <dsp:nvSpPr>
        <dsp:cNvPr id="0" name=""/>
        <dsp:cNvSpPr/>
      </dsp:nvSpPr>
      <dsp:spPr>
        <a:xfrm>
          <a:off x="0" y="0"/>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0F1BF8-1F2E-45D2-8AD0-C3FFAB7556D4}">
      <dsp:nvSpPr>
        <dsp:cNvPr id="0" name=""/>
        <dsp:cNvSpPr/>
      </dsp:nvSpPr>
      <dsp:spPr>
        <a:xfrm>
          <a:off x="0" y="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t>Incidences of seclusion and restraint have</a:t>
          </a:r>
          <a:r>
            <a:rPr lang="en-US" sz="2400" kern="1200">
              <a:latin typeface="Arial"/>
            </a:rPr>
            <a:t> NOT</a:t>
          </a:r>
          <a:r>
            <a:rPr lang="en-US" sz="2400" kern="1200"/>
            <a:t> sustained a downward trend and remain persistent, harmful and in need of a heightened focus.</a:t>
          </a:r>
        </a:p>
      </dsp:txBody>
      <dsp:txXfrm>
        <a:off x="0" y="0"/>
        <a:ext cx="8229600" cy="1131490"/>
      </dsp:txXfrm>
    </dsp:sp>
    <dsp:sp modelId="{A44E548A-4648-403D-AC43-BE53E9367516}">
      <dsp:nvSpPr>
        <dsp:cNvPr id="0" name=""/>
        <dsp:cNvSpPr/>
      </dsp:nvSpPr>
      <dsp:spPr>
        <a:xfrm>
          <a:off x="0" y="1131490"/>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EB1E50-56F0-40BD-95BC-897729973987}">
      <dsp:nvSpPr>
        <dsp:cNvPr id="0" name=""/>
        <dsp:cNvSpPr/>
      </dsp:nvSpPr>
      <dsp:spPr>
        <a:xfrm>
          <a:off x="0" y="113149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Arial"/>
            </a:rPr>
            <a:t>We</a:t>
          </a:r>
          <a:r>
            <a:rPr lang="en-US" sz="2400" kern="1200"/>
            <a:t> need to move forward strategically, collectively and collaboratively.</a:t>
          </a:r>
        </a:p>
      </dsp:txBody>
      <dsp:txXfrm>
        <a:off x="0" y="1131490"/>
        <a:ext cx="8229600" cy="1131490"/>
      </dsp:txXfrm>
    </dsp:sp>
    <dsp:sp modelId="{05AB67EF-4588-4886-B147-D3C81505C524}">
      <dsp:nvSpPr>
        <dsp:cNvPr id="0" name=""/>
        <dsp:cNvSpPr/>
      </dsp:nvSpPr>
      <dsp:spPr>
        <a:xfrm>
          <a:off x="0" y="2262981"/>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DE6263-4695-4493-8EA9-8A6C439C8A71}">
      <dsp:nvSpPr>
        <dsp:cNvPr id="0" name=""/>
        <dsp:cNvSpPr/>
      </dsp:nvSpPr>
      <dsp:spPr>
        <a:xfrm>
          <a:off x="0" y="2262981"/>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Careful planning in determining a strategy for proceeding.</a:t>
          </a:r>
        </a:p>
      </dsp:txBody>
      <dsp:txXfrm>
        <a:off x="0" y="2262981"/>
        <a:ext cx="8229600" cy="1131490"/>
      </dsp:txXfrm>
    </dsp:sp>
    <dsp:sp modelId="{36285711-3272-488A-9093-F13C74F7352F}">
      <dsp:nvSpPr>
        <dsp:cNvPr id="0" name=""/>
        <dsp:cNvSpPr/>
      </dsp:nvSpPr>
      <dsp:spPr>
        <a:xfrm>
          <a:off x="0" y="3394472"/>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509C39-1482-4944-89D1-089299937A3E}">
      <dsp:nvSpPr>
        <dsp:cNvPr id="0" name=""/>
        <dsp:cNvSpPr/>
      </dsp:nvSpPr>
      <dsp:spPr>
        <a:xfrm>
          <a:off x="0" y="3394472"/>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Our designated role is to support and lead networking and collaboration</a:t>
          </a:r>
        </a:p>
      </dsp:txBody>
      <dsp:txXfrm>
        <a:off x="0" y="3394472"/>
        <a:ext cx="8229600" cy="11314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55FF3-0E8A-4B20-ACF7-8C23C40E4818}">
      <dsp:nvSpPr>
        <dsp:cNvPr id="0" name=""/>
        <dsp:cNvSpPr/>
      </dsp:nvSpPr>
      <dsp:spPr>
        <a:xfrm>
          <a:off x="0" y="552"/>
          <a:ext cx="8229600" cy="129281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7725E9-0C14-4AD0-B830-1C5A1D76BE80}">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727EAC-94A6-4C2F-9983-1C03AC378BDE}">
      <dsp:nvSpPr>
        <dsp:cNvPr id="0" name=""/>
        <dsp:cNvSpPr/>
      </dsp:nvSpPr>
      <dsp:spPr>
        <a:xfrm>
          <a:off x="1493203" y="552"/>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977900">
            <a:lnSpc>
              <a:spcPct val="100000"/>
            </a:lnSpc>
            <a:spcBef>
              <a:spcPct val="0"/>
            </a:spcBef>
            <a:spcAft>
              <a:spcPct val="35000"/>
            </a:spcAft>
            <a:buNone/>
          </a:pPr>
          <a:r>
            <a:rPr lang="en-US" sz="2200" b="0" i="0" kern="1200"/>
            <a:t>Lead collaboration with Authorised Mental Health services in QLD to promote alignment with SICSAW objectives</a:t>
          </a:r>
          <a:endParaRPr lang="en-US" sz="2200" kern="1200"/>
        </a:p>
      </dsp:txBody>
      <dsp:txXfrm>
        <a:off x="1493203" y="552"/>
        <a:ext cx="6736396" cy="1292816"/>
      </dsp:txXfrm>
    </dsp:sp>
    <dsp:sp modelId="{ED5D2082-86D7-4D2C-8A4A-9C163722E99B}">
      <dsp:nvSpPr>
        <dsp:cNvPr id="0" name=""/>
        <dsp:cNvSpPr/>
      </dsp:nvSpPr>
      <dsp:spPr>
        <a:xfrm>
          <a:off x="0" y="1616573"/>
          <a:ext cx="8229600" cy="129281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7308E2-FFDD-4961-9C97-7883C1E521E8}">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21662A-EDDA-4E7F-AA43-EB122D01B206}">
      <dsp:nvSpPr>
        <dsp:cNvPr id="0" name=""/>
        <dsp:cNvSpPr/>
      </dsp:nvSpPr>
      <dsp:spPr>
        <a:xfrm>
          <a:off x="1493203" y="161657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977900">
            <a:lnSpc>
              <a:spcPct val="100000"/>
            </a:lnSpc>
            <a:spcBef>
              <a:spcPct val="0"/>
            </a:spcBef>
            <a:spcAft>
              <a:spcPct val="35000"/>
            </a:spcAft>
            <a:buNone/>
          </a:pPr>
          <a:r>
            <a:rPr lang="en-US" sz="2200" b="0" i="0" kern="1200"/>
            <a:t>Promoting consumer and carer inclusion, perspectives and leadership</a:t>
          </a:r>
          <a:endParaRPr lang="en-US" sz="2200" kern="1200"/>
        </a:p>
      </dsp:txBody>
      <dsp:txXfrm>
        <a:off x="1493203" y="1616573"/>
        <a:ext cx="6736396" cy="1292816"/>
      </dsp:txXfrm>
    </dsp:sp>
    <dsp:sp modelId="{BE8EA7CD-B14E-4F69-A441-B61F82AA510D}">
      <dsp:nvSpPr>
        <dsp:cNvPr id="0" name=""/>
        <dsp:cNvSpPr/>
      </dsp:nvSpPr>
      <dsp:spPr>
        <a:xfrm>
          <a:off x="0" y="3232593"/>
          <a:ext cx="8229600" cy="129281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1C317D-29EE-4432-B833-D092D370FDEC}">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D77695-9B15-4439-BDC4-0E2AE2DAB745}">
      <dsp:nvSpPr>
        <dsp:cNvPr id="0" name=""/>
        <dsp:cNvSpPr/>
      </dsp:nvSpPr>
      <dsp:spPr>
        <a:xfrm>
          <a:off x="1493203" y="323259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977900">
            <a:lnSpc>
              <a:spcPct val="100000"/>
            </a:lnSpc>
            <a:spcBef>
              <a:spcPct val="0"/>
            </a:spcBef>
            <a:spcAft>
              <a:spcPct val="35000"/>
            </a:spcAft>
            <a:buNone/>
          </a:pPr>
          <a:r>
            <a:rPr lang="en-US" sz="2200" b="0" i="0" kern="1200"/>
            <a:t>Statewide networking through the least restrictive way project to promote shared learnings, and adoption of strategies demonstrating improvements</a:t>
          </a:r>
          <a:endParaRPr lang="en-US" sz="2200" kern="1200"/>
        </a:p>
      </dsp:txBody>
      <dsp:txXfrm>
        <a:off x="1493203" y="3232593"/>
        <a:ext cx="6736396" cy="1292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A71C0-0D17-4668-A07F-990E3F6058CC}">
      <dsp:nvSpPr>
        <dsp:cNvPr id="0" name=""/>
        <dsp:cNvSpPr/>
      </dsp:nvSpPr>
      <dsp:spPr>
        <a:xfrm>
          <a:off x="218895" y="0"/>
          <a:ext cx="2480813" cy="18891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2F4D18-858A-422C-B3FC-3082431A90BE}">
      <dsp:nvSpPr>
        <dsp:cNvPr id="0" name=""/>
        <dsp:cNvSpPr/>
      </dsp:nvSpPr>
      <dsp:spPr>
        <a:xfrm>
          <a:off x="3135" y="566755"/>
          <a:ext cx="939425" cy="7556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kern="1200">
              <a:latin typeface="Arial"/>
            </a:rPr>
            <a:t>Intervention</a:t>
          </a:r>
          <a:r>
            <a:rPr lang="en-US" sz="1000" kern="1200">
              <a:latin typeface="Arial"/>
            </a:rPr>
            <a:t>: 6CS approaches</a:t>
          </a:r>
          <a:endParaRPr lang="en-US" sz="1000" kern="1200"/>
        </a:p>
      </dsp:txBody>
      <dsp:txXfrm>
        <a:off x="40024" y="603644"/>
        <a:ext cx="865647" cy="681896"/>
      </dsp:txXfrm>
    </dsp:sp>
    <dsp:sp modelId="{9823735D-4627-47C7-A407-2C5CD7F498B1}">
      <dsp:nvSpPr>
        <dsp:cNvPr id="0" name=""/>
        <dsp:cNvSpPr/>
      </dsp:nvSpPr>
      <dsp:spPr>
        <a:xfrm>
          <a:off x="989589" y="566755"/>
          <a:ext cx="939425" cy="7556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a:solidFill>
                <a:srgbClr val="00B050"/>
              </a:solidFill>
              <a:latin typeface="Arial"/>
            </a:rPr>
            <a:t>What needs to change for the impact?</a:t>
          </a:r>
          <a:endParaRPr lang="en-US" sz="1000" kern="1200">
            <a:solidFill>
              <a:srgbClr val="00B050"/>
            </a:solidFill>
          </a:endParaRPr>
        </a:p>
      </dsp:txBody>
      <dsp:txXfrm>
        <a:off x="1026478" y="603644"/>
        <a:ext cx="865647" cy="681896"/>
      </dsp:txXfrm>
    </dsp:sp>
    <dsp:sp modelId="{6E402021-575D-4FB4-AD35-30EE13797763}">
      <dsp:nvSpPr>
        <dsp:cNvPr id="0" name=""/>
        <dsp:cNvSpPr/>
      </dsp:nvSpPr>
      <dsp:spPr>
        <a:xfrm>
          <a:off x="1976043" y="566755"/>
          <a:ext cx="939425" cy="7556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kern="1200">
              <a:latin typeface="Arial"/>
            </a:rPr>
            <a:t>Impact</a:t>
          </a:r>
          <a:r>
            <a:rPr lang="en-US" sz="1000" kern="1200">
              <a:latin typeface="Arial"/>
            </a:rPr>
            <a:t>: reduction in RPs</a:t>
          </a:r>
          <a:endParaRPr lang="en-US" sz="1000" kern="1200"/>
        </a:p>
      </dsp:txBody>
      <dsp:txXfrm>
        <a:off x="2012932" y="603644"/>
        <a:ext cx="865647" cy="6818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E44EA-01D8-4FDB-B23C-454BA0E8F6EA}">
      <dsp:nvSpPr>
        <dsp:cNvPr id="0" name=""/>
        <dsp:cNvSpPr/>
      </dsp:nvSpPr>
      <dsp:spPr>
        <a:xfrm>
          <a:off x="0" y="2857"/>
          <a:ext cx="511174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05C184-7BEC-4204-91E5-392169719B80}">
      <dsp:nvSpPr>
        <dsp:cNvPr id="0" name=""/>
        <dsp:cNvSpPr/>
      </dsp:nvSpPr>
      <dsp:spPr>
        <a:xfrm>
          <a:off x="0" y="2857"/>
          <a:ext cx="5111749" cy="1949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David Korten sums up the key importance of stories to systems change when he says: "Change the story and you can change the future.” </a:t>
          </a:r>
        </a:p>
      </dsp:txBody>
      <dsp:txXfrm>
        <a:off x="0" y="2857"/>
        <a:ext cx="5111749" cy="1949132"/>
      </dsp:txXfrm>
    </dsp:sp>
    <dsp:sp modelId="{57734EF4-1512-452C-8401-405670531C53}">
      <dsp:nvSpPr>
        <dsp:cNvPr id="0" name=""/>
        <dsp:cNvSpPr/>
      </dsp:nvSpPr>
      <dsp:spPr>
        <a:xfrm>
          <a:off x="0" y="1951990"/>
          <a:ext cx="511174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ED0256-F1FC-4D16-946E-6AA8A62FE07C}">
      <dsp:nvSpPr>
        <dsp:cNvPr id="0" name=""/>
        <dsp:cNvSpPr/>
      </dsp:nvSpPr>
      <dsp:spPr>
        <a:xfrm>
          <a:off x="0" y="1951990"/>
          <a:ext cx="5111749" cy="1949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Stories shape how we understand the world, our place in it, and our ability to change it;</a:t>
          </a:r>
        </a:p>
      </dsp:txBody>
      <dsp:txXfrm>
        <a:off x="0" y="1951990"/>
        <a:ext cx="5111749" cy="1949132"/>
      </dsp:txXfrm>
    </dsp:sp>
    <dsp:sp modelId="{0875FC56-81D8-4E2C-988C-FABD43C517F9}">
      <dsp:nvSpPr>
        <dsp:cNvPr id="0" name=""/>
        <dsp:cNvSpPr/>
      </dsp:nvSpPr>
      <dsp:spPr>
        <a:xfrm>
          <a:off x="0" y="3901122"/>
          <a:ext cx="511174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DCF148-ED3E-42F9-AE52-3D7A3DDA8E18}">
      <dsp:nvSpPr>
        <dsp:cNvPr id="0" name=""/>
        <dsp:cNvSpPr/>
      </dsp:nvSpPr>
      <dsp:spPr>
        <a:xfrm>
          <a:off x="0" y="3901122"/>
          <a:ext cx="5111749" cy="1949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This shared world has been shaped by institutions, which are based largely just on the stories that we agree upon. We need to face the truth and tell a new story, one where seclusion isn't seen as treatment, or inevitable.</a:t>
          </a:r>
        </a:p>
      </dsp:txBody>
      <dsp:txXfrm>
        <a:off x="0" y="3901122"/>
        <a:ext cx="5111749" cy="19491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D0355-C0EC-4214-9123-A3670DBCE226}">
      <dsp:nvSpPr>
        <dsp:cNvPr id="0" name=""/>
        <dsp:cNvSpPr/>
      </dsp:nvSpPr>
      <dsp:spPr>
        <a:xfrm>
          <a:off x="1150834" y="8876"/>
          <a:ext cx="3245750" cy="324575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AU" sz="3100" kern="1200"/>
            <a:t>Partnering in the PROJECT </a:t>
          </a:r>
        </a:p>
      </dsp:txBody>
      <dsp:txXfrm>
        <a:off x="1604070" y="391620"/>
        <a:ext cx="1871423" cy="2480263"/>
      </dsp:txXfrm>
    </dsp:sp>
    <dsp:sp modelId="{D613F3EA-0F0F-4A67-880F-25270259F2A3}">
      <dsp:nvSpPr>
        <dsp:cNvPr id="0" name=""/>
        <dsp:cNvSpPr/>
      </dsp:nvSpPr>
      <dsp:spPr>
        <a:xfrm>
          <a:off x="3490114" y="8876"/>
          <a:ext cx="3245750" cy="324575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rtl="0">
            <a:lnSpc>
              <a:spcPct val="90000"/>
            </a:lnSpc>
            <a:spcBef>
              <a:spcPct val="0"/>
            </a:spcBef>
            <a:spcAft>
              <a:spcPct val="35000"/>
            </a:spcAft>
            <a:buNone/>
          </a:pPr>
          <a:r>
            <a:rPr lang="en-AU" sz="3100" kern="1200"/>
            <a:t>Partnering in</a:t>
          </a:r>
          <a:r>
            <a:rPr lang="en-AU" sz="3100" kern="1200">
              <a:latin typeface="Arial"/>
            </a:rPr>
            <a:t> care</a:t>
          </a:r>
          <a:endParaRPr lang="en-AU" sz="3100" kern="1200"/>
        </a:p>
      </dsp:txBody>
      <dsp:txXfrm>
        <a:off x="4411205" y="391620"/>
        <a:ext cx="1871423" cy="24802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30FF6-9F66-43FE-8705-2EAB8A69F3EC}">
      <dsp:nvSpPr>
        <dsp:cNvPr id="0" name=""/>
        <dsp:cNvSpPr/>
      </dsp:nvSpPr>
      <dsp:spPr>
        <a:xfrm>
          <a:off x="1052690" y="841797"/>
          <a:ext cx="1695937" cy="1695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167F36-6583-4338-8870-3A27948EDEC9}">
      <dsp:nvSpPr>
        <dsp:cNvPr id="0" name=""/>
        <dsp:cNvSpPr/>
      </dsp:nvSpPr>
      <dsp:spPr>
        <a:xfrm>
          <a:off x="16284" y="2964165"/>
          <a:ext cx="37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AU" sz="1900" kern="1200"/>
            <a:t>Questions?</a:t>
          </a:r>
          <a:endParaRPr lang="en-US" sz="1900" kern="1200"/>
        </a:p>
      </dsp:txBody>
      <dsp:txXfrm>
        <a:off x="16284" y="2964165"/>
        <a:ext cx="3768750" cy="720000"/>
      </dsp:txXfrm>
    </dsp:sp>
    <dsp:sp modelId="{54EAAF66-A36E-404F-824A-0DBD339A9F98}">
      <dsp:nvSpPr>
        <dsp:cNvPr id="0" name=""/>
        <dsp:cNvSpPr/>
      </dsp:nvSpPr>
      <dsp:spPr>
        <a:xfrm>
          <a:off x="5480971" y="841797"/>
          <a:ext cx="1695937" cy="1695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937B0C-3E88-445F-9FD7-643148DD40D4}">
      <dsp:nvSpPr>
        <dsp:cNvPr id="0" name=""/>
        <dsp:cNvSpPr/>
      </dsp:nvSpPr>
      <dsp:spPr>
        <a:xfrm>
          <a:off x="4444565" y="2964165"/>
          <a:ext cx="37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kern="1200">
              <a:hlinkClick xmlns:r="http://schemas.openxmlformats.org/officeDocument/2006/relationships" r:id="rId5"/>
            </a:rPr>
            <a:t>Jannette.newell@health.qld.gov.au</a:t>
          </a:r>
          <a:endParaRPr lang="en-US" sz="1900" kern="1200"/>
        </a:p>
        <a:p>
          <a:pPr marL="0" lvl="0" indent="0" algn="ctr" defTabSz="844550">
            <a:lnSpc>
              <a:spcPct val="90000"/>
            </a:lnSpc>
            <a:spcBef>
              <a:spcPct val="0"/>
            </a:spcBef>
            <a:spcAft>
              <a:spcPct val="35000"/>
            </a:spcAft>
            <a:buNone/>
          </a:pPr>
          <a:r>
            <a:rPr lang="en-US" sz="1900" kern="1200"/>
            <a:t>Kobie.hatch@health.qld.gov.au</a:t>
          </a:r>
        </a:p>
      </dsp:txBody>
      <dsp:txXfrm>
        <a:off x="4444565" y="2964165"/>
        <a:ext cx="37687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6A40CA-058C-4FB7-B9E1-76342B18C13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4682CC97-6C5C-4072-8B45-00A8802EF47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AF9890D3-B509-4A16-9449-0FBAAD3013BB}" type="datetimeFigureOut">
              <a:rPr lang="en-US" altLang="en-US"/>
              <a:pPr>
                <a:defRPr/>
              </a:pPr>
              <a:t>11/27/2024</a:t>
            </a:fld>
            <a:endParaRPr lang="en-US" altLang="en-US"/>
          </a:p>
        </p:txBody>
      </p:sp>
      <p:sp>
        <p:nvSpPr>
          <p:cNvPr id="4" name="Footer Placeholder 3">
            <a:extLst>
              <a:ext uri="{FF2B5EF4-FFF2-40B4-BE49-F238E27FC236}">
                <a16:creationId xmlns:a16="http://schemas.microsoft.com/office/drawing/2014/main" id="{CD93B23B-AE58-417F-8AE9-5FF555A257B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5" name="Slide Number Placeholder 4">
            <a:extLst>
              <a:ext uri="{FF2B5EF4-FFF2-40B4-BE49-F238E27FC236}">
                <a16:creationId xmlns:a16="http://schemas.microsoft.com/office/drawing/2014/main" id="{02360E5A-3C8A-41ED-84B5-AACEA5CDFC7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6F89A75A-AEF9-416C-9387-2B0506F14F1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49D010-656A-4763-9046-D3085249C5A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CD08491A-6C8D-474D-B312-A03EFD2D447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7CE9E928-E10C-4BAB-BE45-3BB2609258C7}" type="datetimeFigureOut">
              <a:rPr lang="en-US" altLang="en-US"/>
              <a:pPr>
                <a:defRPr/>
              </a:pPr>
              <a:t>11/27/2024</a:t>
            </a:fld>
            <a:endParaRPr lang="en-US" altLang="en-US"/>
          </a:p>
        </p:txBody>
      </p:sp>
      <p:sp>
        <p:nvSpPr>
          <p:cNvPr id="4" name="Slide Image Placeholder 3">
            <a:extLst>
              <a:ext uri="{FF2B5EF4-FFF2-40B4-BE49-F238E27FC236}">
                <a16:creationId xmlns:a16="http://schemas.microsoft.com/office/drawing/2014/main" id="{DAEC1561-BC2D-48BE-A042-4885FB524E4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7A718CC-0292-4D8B-9357-1AE3865D18C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a:extLst>
              <a:ext uri="{FF2B5EF4-FFF2-40B4-BE49-F238E27FC236}">
                <a16:creationId xmlns:a16="http://schemas.microsoft.com/office/drawing/2014/main" id="{CE6376ED-5A1E-45C6-912D-4D4C2129974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5FD1CA8F-1060-469F-A7C0-27D0056FF4B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3786124C-F11E-4FCD-87D3-242D81E075B5}"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health.gov.au/internet/main/publishing.nsf/Content/mental-pubs-n-safet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6DF800F-07F3-DD4B-17FA-B899EB8F899C}"/>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87ACE2A-24A8-B5EB-A3F5-8E7E5EF903EA}"/>
              </a:ext>
            </a:extLst>
          </p:cNvPr>
          <p:cNvSpPr>
            <a:spLocks noGrp="1"/>
          </p:cNvSpPr>
          <p:nvPr>
            <p:ph type="body" idx="1"/>
          </p:nvPr>
        </p:nvSpPr>
        <p:spPr/>
        <p:txBody>
          <a:bodyPr/>
          <a:lstStyle/>
          <a:p>
            <a:pPr>
              <a:lnSpc>
                <a:spcPct val="107000"/>
              </a:lnSpc>
              <a:spcAft>
                <a:spcPts val="800"/>
              </a:spcAft>
              <a:defRPr/>
            </a:pPr>
            <a:r>
              <a:rPr lang="en-AU" sz="2800" b="1" i="0">
                <a:solidFill>
                  <a:srgbClr val="0E92D2"/>
                </a:solidFill>
                <a:effectLst/>
                <a:latin typeface="Arial" panose="020B0604020202020204" pitchFamily="34" charset="0"/>
              </a:rPr>
              <a:t>Navigating the path to elimination. This presentation will outline the work that has been led by the Office of the Chief Psychiatrist in working towards the elimination of the restrictive practices in Queensland’s mental health </a:t>
            </a:r>
            <a:r>
              <a:rPr lang="en-AU" sz="2800" b="1" i="0" err="1">
                <a:solidFill>
                  <a:srgbClr val="0E92D2"/>
                </a:solidFill>
                <a:effectLst/>
                <a:latin typeface="Arial" panose="020B0604020202020204" pitchFamily="34" charset="0"/>
              </a:rPr>
              <a:t>services.</a:t>
            </a:r>
            <a:r>
              <a:rPr lang="en-AU" sz="1800" err="1">
                <a:ea typeface="Times New Roman" panose="02020603050405020304" pitchFamily="18" charset="0"/>
                <a:cs typeface="Times New Roman" panose="02020603050405020304" pitchFamily="18" charset="0"/>
              </a:rPr>
              <a:t>Reducing</a:t>
            </a:r>
            <a:r>
              <a:rPr lang="en-AU" sz="1800">
                <a:ea typeface="Times New Roman" panose="02020603050405020304" pitchFamily="18" charset="0"/>
                <a:cs typeface="Times New Roman" panose="02020603050405020304" pitchFamily="18" charset="0"/>
              </a:rPr>
              <a:t> restrictive practices in mental health services is both an international and national imperative.  Despite considerable investment, commitment and efforts, there has been limited improvement in the rates of restrictive practices, such as involuntary treatment, seclusion, and restraint in Queensland in recent years. </a:t>
            </a:r>
            <a:endParaRPr lang="en-AU" sz="1800">
              <a:ea typeface="Calibri" panose="020F0502020204030204" pitchFamily="34" charset="0"/>
              <a:cs typeface="Times New Roman" panose="02020603050405020304" pitchFamily="18" charset="0"/>
            </a:endParaRPr>
          </a:p>
          <a:p>
            <a:pPr>
              <a:lnSpc>
                <a:spcPct val="107000"/>
              </a:lnSpc>
              <a:spcAft>
                <a:spcPts val="800"/>
              </a:spcAft>
              <a:defRPr/>
            </a:pPr>
            <a:r>
              <a:rPr lang="en-AU" sz="1800">
                <a:ea typeface="Times New Roman" panose="02020603050405020304" pitchFamily="18" charset="0"/>
                <a:cs typeface="Times New Roman" panose="02020603050405020304" pitchFamily="18" charset="0"/>
              </a:rPr>
              <a:t>In alignment with the priorities of Better Care Together (Queensland’s five-year mental health alcohol and other drugs plan) several initiatives have been implemented to support addressing the review recommendations and work towards the reduction of restrictive practices within Queensland.</a:t>
            </a:r>
            <a:endParaRPr lang="en-AU" sz="1800">
              <a:ea typeface="Calibri" panose="020F0502020204030204" pitchFamily="34" charset="0"/>
              <a:cs typeface="Times New Roman" panose="02020603050405020304" pitchFamily="18" charset="0"/>
            </a:endParaRPr>
          </a:p>
          <a:p>
            <a:pPr>
              <a:lnSpc>
                <a:spcPct val="107000"/>
              </a:lnSpc>
              <a:spcAft>
                <a:spcPts val="800"/>
              </a:spcAft>
              <a:defRPr/>
            </a:pPr>
            <a:r>
              <a:rPr lang="en-AU" sz="1800">
                <a:ea typeface="Times New Roman" panose="02020603050405020304" pitchFamily="18" charset="0"/>
                <a:cs typeface="Times New Roman" panose="02020603050405020304" pitchFamily="18" charset="0"/>
              </a:rPr>
              <a:t>In late 2022, the Queensland Chief Psychiatrist coordinated an external review to consider how seclusion and mechanical and physical restraint were used across the mental health service system. The review sought to identify key actions to support improvement in clinical practice to reduce and where possible eliminate the use of seclusion and restraint. The review identified 18 system wide recommendations across 8 key domains, which closely align to the Six Core Strategies© in reducing seclusion and restraint. The Hospital and Health Services have been supported to utilise a Six Core Strategies© approach and audit to develop and inform action plans to reduce and where possible eliminate restrictive practice (including seclusion) in Queensland.</a:t>
            </a:r>
            <a:endParaRPr lang="en-AU" sz="1800">
              <a:ea typeface="Calibri" panose="020F0502020204030204" pitchFamily="34" charset="0"/>
              <a:cs typeface="Times New Roman" panose="02020603050405020304" pitchFamily="18" charset="0"/>
            </a:endParaRPr>
          </a:p>
          <a:p>
            <a:pPr>
              <a:lnSpc>
                <a:spcPct val="107000"/>
              </a:lnSpc>
              <a:spcAft>
                <a:spcPts val="800"/>
              </a:spcAft>
              <a:defRPr/>
            </a:pPr>
            <a:r>
              <a:rPr lang="en-AU" sz="1800">
                <a:ea typeface="Times New Roman" panose="02020603050405020304" pitchFamily="18" charset="0"/>
                <a:cs typeface="Times New Roman" panose="02020603050405020304" pitchFamily="18" charset="0"/>
              </a:rPr>
              <a:t>The recent appointment of a Nursing Director (Mental Health Alcohol and Other Drug Advisor), and a Least Restrictive Way Clinical Nurse Consultant in 2023 has provided an opportunity to support state-wide mental health nursing leadership on this issue.</a:t>
            </a:r>
            <a:endParaRPr lang="en-AU" sz="1800">
              <a:ea typeface="Calibri" panose="020F0502020204030204" pitchFamily="34" charset="0"/>
              <a:cs typeface="Times New Roman" panose="02020603050405020304" pitchFamily="18" charset="0"/>
            </a:endParaRPr>
          </a:p>
          <a:p>
            <a:pPr>
              <a:lnSpc>
                <a:spcPct val="107000"/>
              </a:lnSpc>
              <a:spcAft>
                <a:spcPts val="800"/>
              </a:spcAft>
              <a:defRPr/>
            </a:pPr>
            <a:r>
              <a:rPr lang="en-AU" sz="1800" b="1">
                <a:highlight>
                  <a:srgbClr val="FFFF00"/>
                </a:highlight>
                <a:ea typeface="Times New Roman" panose="02020603050405020304" pitchFamily="18" charset="0"/>
                <a:cs typeface="Times New Roman" panose="02020603050405020304" pitchFamily="18" charset="0"/>
              </a:rPr>
              <a:t>State-wide forums, networks and projects have been undertaken in collaboration with the mental health workforce, people with lived experience and First Nations people to identify key strengths and areas for action to reduce restrictive practices within mental health services. </a:t>
            </a:r>
            <a:endParaRPr lang="en-AU" sz="1800" b="1">
              <a:highlight>
                <a:srgbClr val="FFFF00"/>
              </a:highlight>
              <a:ea typeface="Calibri" panose="020F0502020204030204" pitchFamily="34" charset="0"/>
              <a:cs typeface="Times New Roman" panose="02020603050405020304" pitchFamily="18" charset="0"/>
            </a:endParaRPr>
          </a:p>
          <a:p>
            <a:pPr>
              <a:defRPr/>
            </a:pPr>
            <a:endParaRPr lang="en-AU"/>
          </a:p>
        </p:txBody>
      </p:sp>
      <p:sp>
        <p:nvSpPr>
          <p:cNvPr id="10244" name="Slide Number Placeholder 3">
            <a:extLst>
              <a:ext uri="{FF2B5EF4-FFF2-40B4-BE49-F238E27FC236}">
                <a16:creationId xmlns:a16="http://schemas.microsoft.com/office/drawing/2014/main" id="{87BAF614-CB25-0490-F8ED-E0CAE3F595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BF2B2E1-9921-479E-BD91-F3A630EB93A6}"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Calibri"/>
            </a:endParaRPr>
          </a:p>
          <a:p>
            <a:r>
              <a:rPr lang="en-US">
                <a:ea typeface="ＭＳ Ｐゴシック"/>
                <a:cs typeface="Calibri"/>
              </a:rPr>
              <a:t>14 senior nurses from 10 HHSs (some with separate sites)</a:t>
            </a:r>
            <a:endParaRPr lang="en-US"/>
          </a:p>
          <a:p>
            <a:r>
              <a:rPr lang="en-US">
                <a:ea typeface="ＭＳ Ｐゴシック"/>
                <a:cs typeface="Calibri"/>
              </a:rPr>
              <a:t>2 day forum and then 3.5 hour Teams sessions combining leadership and project education with networking and project support</a:t>
            </a:r>
            <a:endParaRPr lang="en-US">
              <a:ea typeface="ＭＳ Ｐゴシック"/>
            </a:endParaRPr>
          </a:p>
          <a:p>
            <a:pPr>
              <a:spcBef>
                <a:spcPts val="30"/>
              </a:spcBef>
            </a:pPr>
            <a:r>
              <a:rPr lang="en-US">
                <a:ea typeface="ＭＳ Ｐゴシック"/>
              </a:rPr>
              <a:t>Topics included change management,</a:t>
            </a:r>
            <a:endParaRPr lang="en-US">
              <a:ea typeface="ＭＳ Ｐゴシック"/>
              <a:cs typeface="Calibri"/>
            </a:endParaRPr>
          </a:p>
          <a:p>
            <a:pPr>
              <a:spcBef>
                <a:spcPts val="30"/>
              </a:spcBef>
            </a:pPr>
            <a:r>
              <a:rPr lang="en-US">
                <a:ea typeface="ＭＳ Ｐゴシック"/>
              </a:rPr>
              <a:t>Six core strategies service review tool, safety and systems, seclusion and restraint data, embedding alternative to restraint, </a:t>
            </a:r>
            <a:r>
              <a:rPr lang="en-US" err="1">
                <a:ea typeface="ＭＳ Ｐゴシック"/>
              </a:rPr>
              <a:t>safewards</a:t>
            </a:r>
            <a:r>
              <a:rPr lang="en-US">
                <a:ea typeface="ＭＳ Ｐゴシック"/>
              </a:rPr>
              <a:t> fidelity,</a:t>
            </a:r>
            <a:endParaRPr lang="en-US">
              <a:ea typeface="ＭＳ Ｐゴシック"/>
              <a:cs typeface="Calibri"/>
            </a:endParaRPr>
          </a:p>
          <a:p>
            <a:r>
              <a:rPr lang="en-US">
                <a:ea typeface="ＭＳ Ｐゴシック"/>
              </a:rPr>
              <a:t>Debriefing, giving and receiving feedback, outcome measurements</a:t>
            </a:r>
            <a:endParaRPr lang="en-US">
              <a:ea typeface="ＭＳ Ｐゴシック"/>
              <a:cs typeface="Calibri"/>
            </a:endParaRPr>
          </a:p>
          <a:p>
            <a:r>
              <a:rPr lang="en-US">
                <a:ea typeface="ＭＳ Ｐゴシック"/>
                <a:cs typeface="Calibri"/>
              </a:rPr>
              <a:t>Final session- all together presenting overview of their findings and their final action plan</a:t>
            </a:r>
          </a:p>
        </p:txBody>
      </p:sp>
      <p:sp>
        <p:nvSpPr>
          <p:cNvPr id="4" name="Slide Number Placeholder 3"/>
          <p:cNvSpPr>
            <a:spLocks noGrp="1"/>
          </p:cNvSpPr>
          <p:nvPr>
            <p:ph type="sldNum" sz="quarter" idx="5"/>
          </p:nvPr>
        </p:nvSpPr>
        <p:spPr/>
        <p:txBody>
          <a:bodyPr/>
          <a:lstStyle/>
          <a:p>
            <a:pPr>
              <a:defRPr/>
            </a:pPr>
            <a:fld id="{26C181E1-A669-46B8-9D8F-421D93F874F6}" type="slidenum">
              <a:rPr lang="en-US" altLang="en-US"/>
              <a:pPr>
                <a:defRPr/>
              </a:pPr>
              <a:t>10</a:t>
            </a:fld>
            <a:endParaRPr lang="en-US" altLang="en-US"/>
          </a:p>
        </p:txBody>
      </p:sp>
    </p:spTree>
    <p:extLst>
      <p:ext uri="{BB962C8B-B14F-4D97-AF65-F5344CB8AC3E}">
        <p14:creationId xmlns:p14="http://schemas.microsoft.com/office/powerpoint/2010/main" val="135909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a:ea typeface="ＭＳ Ｐゴシック"/>
              </a:rPr>
              <a:t>Did the first phase of the program achieve it's objectives? Absolutely. We wanted to engage with the broader workforce including lived experience and First Nations an we did that in the state-wide forum. From there we built capacity by supporting the  </a:t>
            </a:r>
            <a:r>
              <a:rPr lang="en-AU" err="1">
                <a:ea typeface="ＭＳ Ｐゴシック"/>
              </a:rPr>
              <a:t>the</a:t>
            </a:r>
            <a:r>
              <a:rPr lang="en-AU">
                <a:ea typeface="ＭＳ Ｐゴシック"/>
              </a:rPr>
              <a:t> LRW CNCs to consult widely in their own HHSs to understand what was working well and what could be improved. It was different for every HHS and we expected that. Our biggest wins- we rekindled the enthusiasm for this important work, we built some capacity within the nursing workforce to lead this work, we established a network of involved nurses who can continue to meet to share their experiences and to support each other in this space.</a:t>
            </a:r>
          </a:p>
          <a:p>
            <a:endParaRPr lang="en-AU">
              <a:cs typeface="Calibri"/>
            </a:endParaRPr>
          </a:p>
          <a:p>
            <a:r>
              <a:rPr lang="en-AU">
                <a:ea typeface="ＭＳ Ｐゴシック"/>
                <a:cs typeface="Calibri"/>
              </a:rPr>
              <a:t>Of the LRW CNC project- participants said the most meaningful aspects were the regularly meeting with other HHSs and networking and sharing </a:t>
            </a:r>
            <a:r>
              <a:rPr lang="en-AU" err="1">
                <a:ea typeface="ＭＳ Ｐゴシック"/>
                <a:cs typeface="Calibri"/>
              </a:rPr>
              <a:t>experinces</a:t>
            </a:r>
            <a:r>
              <a:rPr lang="en-AU">
                <a:ea typeface="ＭＳ Ｐゴシック"/>
                <a:cs typeface="Calibri"/>
              </a:rPr>
              <a:t>- all 14 participants </a:t>
            </a:r>
            <a:r>
              <a:rPr lang="en-AU" err="1">
                <a:ea typeface="ＭＳ Ｐゴシック"/>
                <a:cs typeface="Calibri"/>
              </a:rPr>
              <a:t>ID'd</a:t>
            </a:r>
            <a:r>
              <a:rPr lang="en-AU">
                <a:ea typeface="ＭＳ Ｐゴシック"/>
                <a:cs typeface="Calibri"/>
              </a:rPr>
              <a:t> these as the most useful aspect. 12 of the 14 appreciated having contact with the MHAOD LRW nurse and 10 appreciated the education component.</a:t>
            </a:r>
          </a:p>
          <a:p>
            <a:endParaRPr lang="en-AU">
              <a:cs typeface="Calibri"/>
            </a:endParaRPr>
          </a:p>
          <a:p>
            <a:r>
              <a:rPr lang="en-AU">
                <a:ea typeface="ＭＳ Ｐゴシック"/>
                <a:cs typeface="Calibri"/>
              </a:rPr>
              <a:t>100% of participants reported either some or noticeable impact on RRP from the LRW project </a:t>
            </a:r>
          </a:p>
          <a:p>
            <a:endParaRPr lang="en-AU">
              <a:cs typeface="Calibri"/>
            </a:endParaRPr>
          </a:p>
          <a:p>
            <a:r>
              <a:rPr lang="en-AU">
                <a:ea typeface="ＭＳ Ｐゴシック"/>
                <a:cs typeface="Calibri"/>
              </a:rPr>
              <a:t>12 out of the 14 participants would recommend repeating  the Six Core Strategies checklist to monitor progress</a:t>
            </a:r>
            <a:endParaRPr lang="en-AU">
              <a:cs typeface="Calibri"/>
            </a:endParaRPr>
          </a:p>
        </p:txBody>
      </p:sp>
      <p:sp>
        <p:nvSpPr>
          <p:cNvPr id="4" name="Slide Number Placeholder 3"/>
          <p:cNvSpPr>
            <a:spLocks noGrp="1"/>
          </p:cNvSpPr>
          <p:nvPr>
            <p:ph type="sldNum" sz="quarter" idx="5"/>
          </p:nvPr>
        </p:nvSpPr>
        <p:spPr/>
        <p:txBody>
          <a:bodyPr/>
          <a:lstStyle/>
          <a:p>
            <a:fld id="{91E60098-0FC5-44B4-8F16-33DC9BA92707}" type="slidenum">
              <a:rPr lang="en-AU" smtClean="0"/>
              <a:t>11</a:t>
            </a:fld>
            <a:endParaRPr lang="en-AU"/>
          </a:p>
        </p:txBody>
      </p:sp>
    </p:spTree>
    <p:extLst>
      <p:ext uri="{BB962C8B-B14F-4D97-AF65-F5344CB8AC3E}">
        <p14:creationId xmlns:p14="http://schemas.microsoft.com/office/powerpoint/2010/main" val="3707645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US" dirty="0">
                <a:ea typeface="ＭＳ Ｐゴシック"/>
              </a:rPr>
              <a:t>The SICSAW AUDIT  across AMHS inpatient units in phase 1 revealed a variety of interventions and initiatives and processes being implemented or planned to support the LRW.</a:t>
            </a:r>
            <a:endParaRPr lang="en-US" dirty="0"/>
          </a:p>
          <a:p>
            <a:pPr>
              <a:defRPr/>
            </a:pPr>
            <a:r>
              <a:rPr lang="en-US" dirty="0">
                <a:ea typeface="ＭＳ Ｐゴシック"/>
              </a:rPr>
              <a:t> We observed lots of efforts to enhance workforce capacity to respond through education and training initiatives and professional support frameworks. </a:t>
            </a:r>
            <a:endParaRPr lang="en-US" dirty="0">
              <a:cs typeface="Calibri"/>
            </a:endParaRPr>
          </a:p>
          <a:p>
            <a:pPr>
              <a:defRPr/>
            </a:pPr>
            <a:r>
              <a:rPr lang="en-US" dirty="0">
                <a:ea typeface="ＭＳ Ｐゴシック"/>
              </a:rPr>
              <a:t>We observed various BCT funded initiatives ranging from alternative models of care to integrating lived experience workforce,  and Capital works investments. </a:t>
            </a:r>
            <a:endParaRPr lang="en-US" dirty="0">
              <a:ea typeface="ＭＳ Ｐゴシック"/>
              <a:cs typeface="Calibri"/>
            </a:endParaRPr>
          </a:p>
          <a:p>
            <a:pPr>
              <a:defRPr/>
            </a:pPr>
            <a:r>
              <a:rPr lang="en-US" dirty="0">
                <a:ea typeface="ＭＳ Ｐゴシック"/>
              </a:rPr>
              <a:t>We also observed some of the statewide initiatives supporting cultural and engagement capacity and strengthening systems and processes such as creation of Statewide First Nations positions and Statewide Lived Experience (Peer) worker positions within the MHAOD-Strategy and Planning Branch.</a:t>
            </a:r>
            <a:endParaRPr lang="en-US" dirty="0">
              <a:ea typeface="ＭＳ Ｐゴシック"/>
              <a:cs typeface="Calibri"/>
            </a:endParaRPr>
          </a:p>
          <a:p>
            <a:pPr>
              <a:defRPr/>
            </a:pPr>
            <a:endParaRPr lang="en-US" dirty="0">
              <a:ea typeface="ＭＳ Ｐゴシック"/>
            </a:endParaRPr>
          </a:p>
          <a:p>
            <a:pPr>
              <a:defRPr/>
            </a:pPr>
            <a:r>
              <a:rPr lang="en-US" dirty="0">
                <a:ea typeface="ＭＳ Ｐゴシック"/>
              </a:rPr>
              <a:t>As Kobie already noted the project nurses from 10 services also used their results to identify priorities for quality improvement to reduce restrictive practices and developed local action plans to set the agenda on them. We had also collated action priorities from the 2 day forum. I completed a thematic analysis of priorities to discover shared </a:t>
            </a:r>
            <a:r>
              <a:rPr lang="en-US" dirty="0" err="1">
                <a:ea typeface="ＭＳ Ｐゴシック"/>
              </a:rPr>
              <a:t>strateggic</a:t>
            </a:r>
            <a:r>
              <a:rPr lang="en-US" dirty="0">
                <a:ea typeface="ＭＳ Ｐゴシック"/>
              </a:rPr>
              <a:t> priorities informing future focus.</a:t>
            </a:r>
            <a:endParaRPr lang="en-US" dirty="0">
              <a:cs typeface="Calibri"/>
            </a:endParaRPr>
          </a:p>
          <a:p>
            <a:pPr>
              <a:defRPr/>
            </a:pPr>
            <a:r>
              <a:rPr lang="en-US" dirty="0">
                <a:ea typeface="ＭＳ Ｐゴシック"/>
                <a:cs typeface="Calibri"/>
              </a:rPr>
              <a:t>I then completed a thematic analysis of the priorities to find shared strategic priorities to inform future direction.</a:t>
            </a:r>
          </a:p>
        </p:txBody>
      </p:sp>
      <p:sp>
        <p:nvSpPr>
          <p:cNvPr id="4" name="Slide Number Placeholder 3"/>
          <p:cNvSpPr>
            <a:spLocks noGrp="1"/>
          </p:cNvSpPr>
          <p:nvPr>
            <p:ph type="sldNum" sz="quarter" idx="5"/>
          </p:nvPr>
        </p:nvSpPr>
        <p:spPr/>
        <p:txBody>
          <a:bodyPr/>
          <a:lstStyle/>
          <a:p>
            <a:fld id="{3786124C-F11E-4FCD-87D3-242D81E075B5}" type="slidenum">
              <a:rPr lang="en-US" altLang="en-US" smtClean="0"/>
              <a:pPr/>
              <a:t>12</a:t>
            </a:fld>
            <a:endParaRPr lang="en-US" altLang="en-US"/>
          </a:p>
        </p:txBody>
      </p:sp>
    </p:spTree>
    <p:extLst>
      <p:ext uri="{BB962C8B-B14F-4D97-AF65-F5344CB8AC3E}">
        <p14:creationId xmlns:p14="http://schemas.microsoft.com/office/powerpoint/2010/main" val="1670828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US" dirty="0">
                <a:solidFill>
                  <a:srgbClr val="000000"/>
                </a:solidFill>
                <a:ea typeface="ＭＳ Ｐゴシック"/>
              </a:rPr>
              <a:t>Shared priorities provide an opportunity for a </a:t>
            </a:r>
            <a:r>
              <a:rPr lang="en-US" dirty="0" err="1">
                <a:solidFill>
                  <a:srgbClr val="000000"/>
                </a:solidFill>
                <a:ea typeface="ＭＳ Ｐゴシック"/>
              </a:rPr>
              <a:t>co-ordinated</a:t>
            </a:r>
            <a:r>
              <a:rPr lang="en-US" dirty="0">
                <a:solidFill>
                  <a:srgbClr val="000000"/>
                </a:solidFill>
                <a:ea typeface="ＭＳ Ｐゴシック"/>
              </a:rPr>
              <a:t> collaborative approach</a:t>
            </a:r>
            <a:endParaRPr lang="en-US">
              <a:solidFill>
                <a:srgbClr val="000000"/>
              </a:solidFill>
              <a:ea typeface="ＭＳ Ｐゴシック"/>
              <a:cs typeface="Calibri"/>
            </a:endParaRPr>
          </a:p>
          <a:p>
            <a:pPr>
              <a:defRPr/>
            </a:pPr>
            <a:r>
              <a:rPr lang="en-US" dirty="0">
                <a:solidFill>
                  <a:srgbClr val="000000"/>
                </a:solidFill>
                <a:latin typeface="Times New Roman"/>
                <a:ea typeface="ＭＳ Ｐゴシック"/>
                <a:cs typeface="Times New Roman"/>
              </a:rPr>
              <a:t>These 3 originating from 4 SICSAW domains require strengthening</a:t>
            </a:r>
          </a:p>
          <a:p>
            <a:pPr>
              <a:defRPr/>
            </a:pPr>
            <a:r>
              <a:rPr lang="en-US" b="1" dirty="0">
                <a:ea typeface="ＭＳ Ｐゴシック"/>
              </a:rPr>
              <a:t>DATA</a:t>
            </a:r>
            <a:endParaRPr lang="en-US" b="1" dirty="0">
              <a:ea typeface="ＭＳ Ｐゴシック"/>
              <a:cs typeface="Calibri"/>
            </a:endParaRPr>
          </a:p>
          <a:p>
            <a:pPr>
              <a:defRPr/>
            </a:pPr>
            <a:r>
              <a:rPr lang="en-US" dirty="0">
                <a:ea typeface="ＭＳ Ｐゴシック"/>
              </a:rPr>
              <a:t>Clearly measuring and monitoring improvement is problematic due to the very limited nature of data currently observed.  there was repeated acknowledgement of the need for data that goes beyond performance indication to support a learning culture, telling us what changes are contributing to reduction.</a:t>
            </a:r>
            <a:endParaRPr lang="en-US" dirty="0">
              <a:ea typeface="ＭＳ Ｐゴシック"/>
              <a:cs typeface="Calibri"/>
            </a:endParaRPr>
          </a:p>
          <a:p>
            <a:pPr>
              <a:defRPr/>
            </a:pPr>
            <a:r>
              <a:rPr lang="en-US" dirty="0">
                <a:ea typeface="ＭＳ Ｐゴシック"/>
                <a:cs typeface="Calibri"/>
              </a:rPr>
              <a:t>We need to</a:t>
            </a:r>
            <a:endParaRPr lang="en-US" dirty="0">
              <a:ea typeface="ＭＳ Ｐゴシック"/>
            </a:endParaRPr>
          </a:p>
          <a:p>
            <a:pPr>
              <a:defRPr/>
            </a:pPr>
            <a:r>
              <a:rPr lang="en-US" dirty="0">
                <a:ea typeface="ＭＳ Ｐゴシック"/>
              </a:rPr>
              <a:t>Review current restrictive practice data monitoring, reporting, governance and communication </a:t>
            </a:r>
          </a:p>
          <a:p>
            <a:pPr>
              <a:defRPr/>
            </a:pPr>
            <a:r>
              <a:rPr lang="en-US" dirty="0">
                <a:ea typeface="ＭＳ Ｐゴシック"/>
              </a:rPr>
              <a:t>Review how regulated RPs data is used to inform practice, monitor progress and inform learning.</a:t>
            </a:r>
            <a:endParaRPr lang="en-US" dirty="0">
              <a:ea typeface="ＭＳ Ｐゴシック"/>
              <a:cs typeface="Calibri"/>
            </a:endParaRPr>
          </a:p>
          <a:p>
            <a:pPr>
              <a:defRPr/>
            </a:pPr>
            <a:r>
              <a:rPr lang="en-US" dirty="0">
                <a:ea typeface="ＭＳ Ｐゴシック"/>
              </a:rPr>
              <a:t>Scope international developments in quality improvement strategies related to data supporting the reduction and elimination of restrictive practices in mental health settings. </a:t>
            </a:r>
          </a:p>
          <a:p>
            <a:pPr>
              <a:defRPr/>
            </a:pPr>
            <a:r>
              <a:rPr lang="en-US" dirty="0" err="1">
                <a:ea typeface="ＭＳ Ｐゴシック"/>
              </a:rPr>
              <a:t>Utilise</a:t>
            </a:r>
            <a:r>
              <a:rPr lang="en-US" dirty="0">
                <a:ea typeface="ＭＳ Ｐゴシック"/>
              </a:rPr>
              <a:t> those findings to identify areas of strength and those for improvement. </a:t>
            </a:r>
            <a:endParaRPr lang="en-US" dirty="0"/>
          </a:p>
          <a:p>
            <a:pPr>
              <a:defRPr/>
            </a:pPr>
            <a:r>
              <a:rPr lang="en-US" dirty="0">
                <a:ea typeface="ＭＳ Ｐゴシック"/>
              </a:rPr>
              <a:t>Develop monitoring and auditing processes to support performance improvement and harm reduction</a:t>
            </a:r>
            <a:endParaRPr lang="en-US" dirty="0">
              <a:ea typeface="ＭＳ Ｐゴシック"/>
              <a:cs typeface="Calibri"/>
            </a:endParaRPr>
          </a:p>
          <a:p>
            <a:pPr>
              <a:defRPr/>
            </a:pPr>
            <a:endParaRPr lang="en-AU">
              <a:cs typeface="Calibri"/>
            </a:endParaRPr>
          </a:p>
          <a:p>
            <a:r>
              <a:rPr lang="en-US" dirty="0">
                <a:solidFill>
                  <a:srgbClr val="000000"/>
                </a:solidFill>
                <a:ea typeface="ＭＳ Ｐゴシック"/>
              </a:rPr>
              <a:t>Post restrictive care as a response within the </a:t>
            </a:r>
            <a:r>
              <a:rPr lang="en-US" dirty="0" err="1">
                <a:solidFill>
                  <a:srgbClr val="000000"/>
                </a:solidFill>
                <a:ea typeface="ＭＳ Ｐゴシック"/>
              </a:rPr>
              <a:t>sicsaw</a:t>
            </a:r>
            <a:r>
              <a:rPr lang="en-US" dirty="0">
                <a:solidFill>
                  <a:srgbClr val="000000"/>
                </a:solidFill>
                <a:ea typeface="ＭＳ Ｐゴシック"/>
              </a:rPr>
              <a:t> framework consistently featured as a priority area for improvement, </a:t>
            </a:r>
            <a:endParaRPr lang="en-AU" dirty="0">
              <a:solidFill>
                <a:srgbClr val="000000"/>
              </a:solidFill>
              <a:ea typeface="ＭＳ Ｐゴシック"/>
            </a:endParaRPr>
          </a:p>
          <a:p>
            <a:r>
              <a:rPr lang="en-US" dirty="0">
                <a:solidFill>
                  <a:srgbClr val="000000"/>
                </a:solidFill>
                <a:ea typeface="ＭＳ Ｐゴシック"/>
              </a:rPr>
              <a:t>this strategy requires acknowledgment that RP events are a breach of safety to staff and consumers, they're a serious event and require appropriate support and subsequent effective review.  This approach aims to reduce the use of S&amp;R through knowledge gained from a </a:t>
            </a:r>
            <a:r>
              <a:rPr lang="en-US" b="1" dirty="0">
                <a:solidFill>
                  <a:srgbClr val="000000"/>
                </a:solidFill>
                <a:ea typeface="ＭＳ Ｐゴシック"/>
              </a:rPr>
              <a:t>rigorous analysis</a:t>
            </a:r>
            <a:r>
              <a:rPr lang="en-US" dirty="0">
                <a:solidFill>
                  <a:srgbClr val="000000"/>
                </a:solidFill>
                <a:ea typeface="ＭＳ Ｐゴシック"/>
              </a:rPr>
              <a:t> of the events and by </a:t>
            </a:r>
            <a:r>
              <a:rPr lang="en-US" b="1" dirty="0">
                <a:solidFill>
                  <a:srgbClr val="000000"/>
                </a:solidFill>
                <a:ea typeface="ＭＳ Ｐゴシック"/>
              </a:rPr>
              <a:t>mitigating adverse effects</a:t>
            </a:r>
            <a:r>
              <a:rPr lang="en-US" dirty="0">
                <a:solidFill>
                  <a:srgbClr val="000000"/>
                </a:solidFill>
                <a:ea typeface="ＭＳ Ｐゴシック"/>
              </a:rPr>
              <a:t> for anyone involved/witnessing. Hence debriefing and incident review processes are a focus of this project going forward. Debriefing also featured as a means of enhancing workforce capacity through wellbeing via the forum.</a:t>
            </a:r>
            <a:endParaRPr lang="en-AU">
              <a:solidFill>
                <a:srgbClr val="000000"/>
              </a:solidFill>
              <a:ea typeface="ＭＳ Ｐゴシック"/>
              <a:cs typeface="Calibri"/>
            </a:endParaRPr>
          </a:p>
          <a:p>
            <a:endParaRPr lang="en-US" dirty="0">
              <a:solidFill>
                <a:srgbClr val="000000"/>
              </a:solidFill>
              <a:ea typeface="ＭＳ Ｐゴシック"/>
            </a:endParaRPr>
          </a:p>
          <a:p>
            <a:r>
              <a:rPr lang="en-US" b="1" dirty="0">
                <a:solidFill>
                  <a:srgbClr val="000000"/>
                </a:solidFill>
                <a:ea typeface="ＭＳ Ｐゴシック"/>
              </a:rPr>
              <a:t> Debriefing</a:t>
            </a:r>
            <a:r>
              <a:rPr lang="en-US" dirty="0">
                <a:solidFill>
                  <a:srgbClr val="000000"/>
                </a:solidFill>
                <a:ea typeface="ＭＳ Ｐゴシック"/>
              </a:rPr>
              <a:t>- worldwide reduction efforts report inconsistency in the approach to debriefing in mental health responding to seclusion and restraint, we also observed that statewide around processes, application, purpose, training, documentation and reporting</a:t>
            </a:r>
            <a:endParaRPr lang="en-AU" dirty="0">
              <a:solidFill>
                <a:srgbClr val="000000"/>
              </a:solidFill>
              <a:ea typeface="ＭＳ Ｐゴシック"/>
              <a:cs typeface="Calibri"/>
            </a:endParaRPr>
          </a:p>
          <a:p>
            <a:r>
              <a:rPr lang="en-US" dirty="0">
                <a:solidFill>
                  <a:srgbClr val="000000"/>
                </a:solidFill>
                <a:ea typeface="ＭＳ Ｐゴシック"/>
              </a:rPr>
              <a:t>No shared understanding of the purpose or process. Who is it helping and how? Are we debriefing to heal? To Learn?  Conducted by different people We see it included in Statewide policy, </a:t>
            </a:r>
            <a:endParaRPr lang="en-US" dirty="0">
              <a:solidFill>
                <a:srgbClr val="000000"/>
              </a:solidFill>
              <a:ea typeface="ＭＳ Ｐゴシック"/>
              <a:cs typeface="Calibri"/>
            </a:endParaRPr>
          </a:p>
          <a:p>
            <a:endParaRPr lang="en-US" dirty="0">
              <a:solidFill>
                <a:srgbClr val="000000"/>
              </a:solidFill>
              <a:ea typeface="ＭＳ Ｐゴシック"/>
            </a:endParaRPr>
          </a:p>
          <a:p>
            <a:r>
              <a:rPr lang="en-US" dirty="0">
                <a:solidFill>
                  <a:srgbClr val="000000"/>
                </a:solidFill>
                <a:ea typeface="ＭＳ Ｐゴシック"/>
              </a:rPr>
              <a:t>We need to bring Statewide leadership facilitating collaboration to promote Debriefing capacity at a statewide level</a:t>
            </a:r>
            <a:endParaRPr lang="en-US" dirty="0">
              <a:ea typeface="ＭＳ Ｐゴシック"/>
              <a:cs typeface="Calibri"/>
            </a:endParaRPr>
          </a:p>
          <a:p>
            <a:r>
              <a:rPr lang="en-US">
                <a:solidFill>
                  <a:srgbClr val="000000"/>
                </a:solidFill>
                <a:ea typeface="ＭＳ Ｐゴシック"/>
                <a:cs typeface="Calibri"/>
              </a:rPr>
              <a:t>Likely required a dual pathway approach</a:t>
            </a:r>
          </a:p>
          <a:p>
            <a:r>
              <a:rPr lang="en-US" dirty="0">
                <a:solidFill>
                  <a:srgbClr val="000000"/>
                </a:solidFill>
                <a:ea typeface="ＭＳ Ｐゴシック"/>
                <a:cs typeface="Calibri"/>
              </a:rPr>
              <a:t> Firstly, Co-design</a:t>
            </a:r>
            <a:r>
              <a:rPr lang="en-US" dirty="0">
                <a:solidFill>
                  <a:srgbClr val="000000"/>
                </a:solidFill>
                <a:ea typeface="ＭＳ Ｐゴシック"/>
              </a:rPr>
              <a:t> an approach to consumer debriefing with Lived experience expertise, intended outcomes developed through the co-design process. </a:t>
            </a:r>
            <a:endParaRPr lang="en-US" dirty="0">
              <a:solidFill>
                <a:srgbClr val="000000"/>
              </a:solidFill>
              <a:ea typeface="ＭＳ Ｐゴシック"/>
              <a:cs typeface="Calibri"/>
            </a:endParaRPr>
          </a:p>
          <a:p>
            <a:r>
              <a:rPr lang="en-US" dirty="0">
                <a:solidFill>
                  <a:srgbClr val="000000"/>
                </a:solidFill>
                <a:ea typeface="ＭＳ Ｐゴシック"/>
              </a:rPr>
              <a:t> Secondly, develop staff debriefing capability, from literature review through to resource development, operations and review.  </a:t>
            </a:r>
            <a:endParaRPr lang="en-US" dirty="0">
              <a:solidFill>
                <a:srgbClr val="000000"/>
              </a:solidFill>
              <a:ea typeface="ＭＳ Ｐゴシック"/>
              <a:cs typeface="Calibri"/>
            </a:endParaRPr>
          </a:p>
          <a:p>
            <a:r>
              <a:rPr lang="en-US" dirty="0">
                <a:solidFill>
                  <a:srgbClr val="000000"/>
                </a:solidFill>
                <a:ea typeface="ＭＳ Ｐゴシック"/>
              </a:rPr>
              <a:t>Collaborate with AMHSs to support translation of learnings gained through debriefing to practice. </a:t>
            </a:r>
            <a:endParaRPr lang="en-AU" dirty="0">
              <a:ea typeface="ＭＳ Ｐゴシック"/>
            </a:endParaRPr>
          </a:p>
          <a:p>
            <a:endParaRPr lang="en-US" dirty="0">
              <a:solidFill>
                <a:srgbClr val="000000"/>
              </a:solidFill>
              <a:latin typeface="Calibri"/>
              <a:ea typeface="ＭＳ Ｐゴシック"/>
              <a:cs typeface="Calibri"/>
            </a:endParaRPr>
          </a:p>
          <a:p>
            <a:r>
              <a:rPr lang="en-US" b="1" dirty="0">
                <a:solidFill>
                  <a:srgbClr val="000000"/>
                </a:solidFill>
                <a:latin typeface="Calibri"/>
                <a:ea typeface="ＭＳ Ｐゴシック"/>
                <a:cs typeface="Calibri"/>
              </a:rPr>
              <a:t>Incident review processes:</a:t>
            </a:r>
            <a:endParaRPr lang="en-US" b="1" i="0" dirty="0">
              <a:solidFill>
                <a:srgbClr val="000000"/>
              </a:solidFill>
              <a:effectLst/>
              <a:latin typeface="Calibri"/>
              <a:ea typeface="ＭＳ Ｐゴシック"/>
              <a:cs typeface="Calibri"/>
            </a:endParaRPr>
          </a:p>
          <a:p>
            <a:r>
              <a:rPr lang="en-US" dirty="0">
                <a:ea typeface="ＭＳ Ｐゴシック"/>
              </a:rPr>
              <a:t>This approach would provide Targeted support for developing consistency in governance of regulated restrictive practices in AMHSs </a:t>
            </a:r>
            <a:endParaRPr lang="en-US" dirty="0">
              <a:ea typeface="ＭＳ Ｐゴシック"/>
              <a:cs typeface="Calibri"/>
            </a:endParaRPr>
          </a:p>
          <a:p>
            <a:r>
              <a:rPr lang="en-US" dirty="0">
                <a:ea typeface="ＭＳ Ｐゴシック"/>
                <a:cs typeface="Calibri"/>
              </a:rPr>
              <a:t>Identifying these as significant safety breaches and having review mechanisms and processes supported through a restorative Just and learning approach, promoting partnering with consumers, with clear channels of escalation and feedback for practice improvements</a:t>
            </a:r>
          </a:p>
          <a:p>
            <a:endParaRPr lang="en-US" dirty="0">
              <a:ea typeface="ＭＳ Ｐゴシック"/>
              <a:cs typeface="Calibri"/>
            </a:endParaRPr>
          </a:p>
          <a:p>
            <a:r>
              <a:rPr lang="en-US" dirty="0">
                <a:ea typeface="ＭＳ Ｐゴシック"/>
                <a:cs typeface="Calibri"/>
              </a:rPr>
              <a:t>Additionally lead support and govern featured in </a:t>
            </a:r>
            <a:r>
              <a:rPr lang="en-US" dirty="0" err="1">
                <a:ea typeface="ＭＳ Ｐゴシック"/>
                <a:cs typeface="Calibri"/>
              </a:rPr>
              <a:t>sicsaw</a:t>
            </a:r>
            <a:r>
              <a:rPr lang="en-US" dirty="0">
                <a:ea typeface="ＭＳ Ｐゴシック"/>
                <a:cs typeface="Calibri"/>
              </a:rPr>
              <a:t> priorities which interacts with all priorities, namely in regards to clinical and operational accountability for changes needed to identify, resource, achieve and sustain improvements. The forum called us to promote visibility of LRW practices and data. And repeated emphasis across all domains around partnering for improvements with consumers and carers, which we need to role model.</a:t>
            </a:r>
          </a:p>
          <a:p>
            <a:endParaRPr lang="en-US" dirty="0">
              <a:ea typeface="ＭＳ Ｐゴシック"/>
              <a:cs typeface="Calibri"/>
            </a:endParaRPr>
          </a:p>
          <a:p>
            <a:r>
              <a:rPr lang="en-US" dirty="0">
                <a:ea typeface="ＭＳ Ｐゴシック"/>
                <a:cs typeface="Calibri"/>
              </a:rPr>
              <a:t>Learning form others excelling in this space has taught us that capable clinical governance systems establish a strong safety culture that places consumers at the </a:t>
            </a:r>
            <a:r>
              <a:rPr lang="en-US" dirty="0" err="1">
                <a:ea typeface="ＭＳ Ｐゴシック"/>
                <a:cs typeface="Calibri"/>
              </a:rPr>
              <a:t>centre</a:t>
            </a:r>
            <a:r>
              <a:rPr lang="en-US" dirty="0">
                <a:ea typeface="ＭＳ Ｐゴシック"/>
                <a:cs typeface="Calibri"/>
              </a:rPr>
              <a:t> of decision making and ensure accountability for high quality care. </a:t>
            </a:r>
            <a:endParaRPr lang="en-US" dirty="0"/>
          </a:p>
          <a:p>
            <a:endParaRPr lang="en-AU" b="1">
              <a:ea typeface="ＭＳ Ｐゴシック"/>
              <a:cs typeface="Calibri"/>
            </a:endParaRPr>
          </a:p>
          <a:p>
            <a:r>
              <a:rPr lang="en-US" dirty="0">
                <a:ea typeface="ＭＳ Ｐゴシック"/>
                <a:cs typeface="Calibri"/>
              </a:rPr>
              <a:t>Then to how we do it</a:t>
            </a:r>
          </a:p>
        </p:txBody>
      </p:sp>
      <p:sp>
        <p:nvSpPr>
          <p:cNvPr id="4" name="Slide Number Placeholder 3"/>
          <p:cNvSpPr>
            <a:spLocks noGrp="1"/>
          </p:cNvSpPr>
          <p:nvPr>
            <p:ph type="sldNum" sz="quarter" idx="5"/>
          </p:nvPr>
        </p:nvSpPr>
        <p:spPr/>
        <p:txBody>
          <a:bodyPr/>
          <a:lstStyle/>
          <a:p>
            <a:fld id="{3786124C-F11E-4FCD-87D3-242D81E075B5}" type="slidenum">
              <a:rPr lang="en-US" altLang="en-US"/>
              <a:pPr/>
              <a:t>13</a:t>
            </a:fld>
            <a:endParaRPr lang="en-US" altLang="en-US"/>
          </a:p>
        </p:txBody>
      </p:sp>
    </p:spTree>
    <p:extLst>
      <p:ext uri="{BB962C8B-B14F-4D97-AF65-F5344CB8AC3E}">
        <p14:creationId xmlns:p14="http://schemas.microsoft.com/office/powerpoint/2010/main" val="2263405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a typeface="ＭＳ Ｐゴシック"/>
              </a:rPr>
              <a:t>Incidences of seclusion and restraint have NOT sustained a downward trend and remain persistent, harmful and in need of a heightened focus.</a:t>
            </a:r>
          </a:p>
          <a:p>
            <a:r>
              <a:rPr lang="en-US" dirty="0">
                <a:ea typeface="ＭＳ Ｐゴシック"/>
              </a:rPr>
              <a:t>So Solutions to reducing and eliminating seclusion and restraint are multifaceted encompassing prevention, response and recovery strategies. </a:t>
            </a:r>
          </a:p>
          <a:p>
            <a:r>
              <a:rPr lang="en-US" dirty="0">
                <a:ea typeface="ＭＳ Ｐゴシック"/>
              </a:rPr>
              <a:t>No single, universal intervention can be endorsed to reduce or eliminate the use of seclusion or restraint in acute mental health settings without compromising safety. </a:t>
            </a:r>
          </a:p>
          <a:p>
            <a:r>
              <a:rPr lang="en-US" dirty="0">
                <a:ea typeface="ＭＳ Ｐゴシック"/>
              </a:rPr>
              <a:t>A combination of a committed comprehensive approach using the SICSAW strategy framework and a quality improvement framework can guide us on a pathway towards elimination as the desired destination. </a:t>
            </a:r>
          </a:p>
          <a:p>
            <a:r>
              <a:rPr lang="en-US" dirty="0">
                <a:ea typeface="ＭＳ Ｐゴシック"/>
              </a:rPr>
              <a:t>Imagining this realization at times seems an impossible feat, however restraint and seclusion compete with our ethical duties to avoid harm and promote justice for consumers and carers, they can invoke lasting fear and resentment towards health care staff, and traumatization and create barriers to accessing health. Staff can be negatively impacted, physical and psychological harm are common, with workforce attrition and wellbeing issues reported.</a:t>
            </a:r>
            <a:endParaRPr lang="en-US" dirty="0">
              <a:ea typeface="ＭＳ Ｐゴシック"/>
              <a:cs typeface="Calibri"/>
            </a:endParaRPr>
          </a:p>
          <a:p>
            <a:r>
              <a:rPr lang="en-US" dirty="0">
                <a:ea typeface="ＭＳ Ｐゴシック"/>
              </a:rPr>
              <a:t> </a:t>
            </a:r>
            <a:endParaRPr lang="en-US" dirty="0">
              <a:ea typeface="ＭＳ Ｐゴシック"/>
              <a:cs typeface="Calibri"/>
            </a:endParaRPr>
          </a:p>
          <a:p>
            <a:r>
              <a:rPr lang="en-US" dirty="0">
                <a:ea typeface="ＭＳ Ｐゴシック"/>
                <a:cs typeface="Calibri"/>
              </a:rPr>
              <a:t>We have interventions, frameworks, priorities and resources, we need to build our capacity for a quality improvement approach if we are to stop causing preventable harm, improve consumer experiences of care, have a safe workplace with a healthy workforce and carers reporting inclusion.</a:t>
            </a:r>
          </a:p>
        </p:txBody>
      </p:sp>
      <p:sp>
        <p:nvSpPr>
          <p:cNvPr id="4" name="Slide Number Placeholder 3"/>
          <p:cNvSpPr>
            <a:spLocks noGrp="1"/>
          </p:cNvSpPr>
          <p:nvPr>
            <p:ph type="sldNum" sz="quarter" idx="5"/>
          </p:nvPr>
        </p:nvSpPr>
        <p:spPr/>
        <p:txBody>
          <a:bodyPr/>
          <a:lstStyle/>
          <a:p>
            <a:fld id="{3786124C-F11E-4FCD-87D3-242D81E075B5}" type="slidenum">
              <a:rPr lang="en-US" altLang="en-US"/>
              <a:pPr/>
              <a:t>14</a:t>
            </a:fld>
            <a:endParaRPr lang="en-US" altLang="en-US"/>
          </a:p>
        </p:txBody>
      </p:sp>
    </p:spTree>
    <p:extLst>
      <p:ext uri="{BB962C8B-B14F-4D97-AF65-F5344CB8AC3E}">
        <p14:creationId xmlns:p14="http://schemas.microsoft.com/office/powerpoint/2010/main" val="1507254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solidFill>
                  <a:srgbClr val="000000"/>
                </a:solidFill>
              </a:rPr>
              <a:t>This position must work collaboratively with MHAOD services, people with Lived Experience and their families and carers to promote treatment through a least restrictive way and reduce the use of RPs such as S &amp; R. A Communication strategy on alternatives and the sharing of learnings across services has been a key focus. We seen the supported nursing activities and  the forums bring stakeholders together to raise awareness, highlight the impact of RPs, introduce potential solutions and explore priorities.</a:t>
            </a:r>
            <a:endParaRPr lang="en-US" dirty="0"/>
          </a:p>
          <a:p>
            <a:endParaRPr lang="en-US">
              <a:ea typeface="ＭＳ Ｐゴシック"/>
            </a:endParaRPr>
          </a:p>
        </p:txBody>
      </p:sp>
      <p:sp>
        <p:nvSpPr>
          <p:cNvPr id="4" name="Slide Number Placeholder 3"/>
          <p:cNvSpPr>
            <a:spLocks noGrp="1"/>
          </p:cNvSpPr>
          <p:nvPr>
            <p:ph type="sldNum" sz="quarter" idx="5"/>
          </p:nvPr>
        </p:nvSpPr>
        <p:spPr/>
        <p:txBody>
          <a:bodyPr/>
          <a:lstStyle/>
          <a:p>
            <a:fld id="{3786124C-F11E-4FCD-87D3-242D81E075B5}" type="slidenum">
              <a:rPr lang="en-US" altLang="en-US"/>
              <a:pPr/>
              <a:t>15</a:t>
            </a:fld>
            <a:endParaRPr lang="en-US" altLang="en-US"/>
          </a:p>
        </p:txBody>
      </p:sp>
    </p:spTree>
    <p:extLst>
      <p:ext uri="{BB962C8B-B14F-4D97-AF65-F5344CB8AC3E}">
        <p14:creationId xmlns:p14="http://schemas.microsoft.com/office/powerpoint/2010/main" val="2974502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a:p>
            <a:r>
              <a:rPr lang="en-GB" dirty="0">
                <a:ea typeface="ＭＳ Ｐゴシック"/>
              </a:rPr>
              <a:t>Improvement projects fail if there is no understanding of the behavioural and cultural changes needed to support process change, or of the improvement methods needed. We cannot look at it as just this project but instead it is a way of working. I was alerted to pay attention to the missing middle component thanks to Change models. The missing middle asks</a:t>
            </a:r>
            <a:endParaRPr lang="en-US" dirty="0">
              <a:ea typeface="ＭＳ Ｐゴシック"/>
              <a:cs typeface="Calibri"/>
            </a:endParaRPr>
          </a:p>
          <a:p>
            <a:endParaRPr lang="en-US" dirty="0">
              <a:ea typeface="ＭＳ Ｐゴシック"/>
            </a:endParaRPr>
          </a:p>
          <a:p>
            <a:pPr marL="171450" indent="-171450">
              <a:spcBef>
                <a:spcPct val="0"/>
              </a:spcBef>
              <a:buFont typeface="Arial,Sans-Serif"/>
              <a:buChar char="•"/>
            </a:pPr>
            <a:r>
              <a:rPr lang="en-GB" dirty="0">
                <a:ea typeface="ＭＳ Ｐゴシック"/>
              </a:rPr>
              <a:t>Does everyone know the why?</a:t>
            </a:r>
            <a:endParaRPr lang="en-AU" dirty="0">
              <a:ea typeface="ＭＳ Ｐゴシック"/>
            </a:endParaRPr>
          </a:p>
          <a:p>
            <a:pPr marL="171450" indent="-171450">
              <a:spcBef>
                <a:spcPct val="0"/>
              </a:spcBef>
              <a:buFont typeface="Arial,Sans-Serif"/>
              <a:buChar char="•"/>
            </a:pPr>
            <a:r>
              <a:rPr lang="en-GB" dirty="0">
                <a:ea typeface="ＭＳ Ｐゴシック"/>
              </a:rPr>
              <a:t>Does everyone believe the why?</a:t>
            </a:r>
            <a:endParaRPr lang="en-AU" dirty="0">
              <a:ea typeface="ＭＳ Ｐゴシック"/>
            </a:endParaRPr>
          </a:p>
          <a:p>
            <a:pPr marL="171450" indent="-171450">
              <a:spcBef>
                <a:spcPct val="0"/>
              </a:spcBef>
              <a:buFont typeface="Arial,Sans-Serif"/>
              <a:buChar char="•"/>
            </a:pPr>
            <a:r>
              <a:rPr lang="en-GB" dirty="0">
                <a:ea typeface="ＭＳ Ｐゴシック"/>
              </a:rPr>
              <a:t>What if they don't?</a:t>
            </a:r>
            <a:endParaRPr lang="en-GB" dirty="0">
              <a:ea typeface="ＭＳ Ｐゴシック"/>
              <a:cs typeface="Calibri"/>
            </a:endParaRPr>
          </a:p>
          <a:p>
            <a:pPr>
              <a:spcBef>
                <a:spcPct val="0"/>
              </a:spcBef>
            </a:pPr>
            <a:r>
              <a:rPr lang="en-GB">
                <a:ea typeface="ＭＳ Ｐゴシック"/>
                <a:cs typeface="Calibri"/>
              </a:rPr>
              <a:t>Awareness meets desire</a:t>
            </a:r>
            <a:endParaRPr lang="en-GB" dirty="0">
              <a:ea typeface="ＭＳ Ｐゴシック"/>
              <a:cs typeface="Calibri"/>
            </a:endParaRPr>
          </a:p>
          <a:p>
            <a:pPr>
              <a:spcBef>
                <a:spcPct val="0"/>
              </a:spcBef>
            </a:pPr>
            <a:r>
              <a:rPr lang="en-AU" dirty="0">
                <a:ea typeface="ＭＳ Ｐゴシック"/>
              </a:rPr>
              <a:t>we know there are organisational motivators, community motivators, health motivators but personal practitioner motivation we know is more like apprehension and fear so desire for change is not complete, this needs to be explored with compassionate </a:t>
            </a:r>
            <a:r>
              <a:rPr lang="en-AU" dirty="0" err="1">
                <a:ea typeface="ＭＳ Ｐゴシック"/>
              </a:rPr>
              <a:t>curiousity</a:t>
            </a:r>
            <a:r>
              <a:rPr lang="en-AU" dirty="0">
                <a:ea typeface="ＭＳ Ｐゴシック"/>
              </a:rPr>
              <a:t> and an evidenced based solution. </a:t>
            </a:r>
            <a:endParaRPr lang="en-GB">
              <a:cs typeface="Calibri"/>
            </a:endParaRPr>
          </a:p>
          <a:p>
            <a:r>
              <a:rPr lang="en-GB" dirty="0">
                <a:ea typeface="ＭＳ Ｐゴシック"/>
              </a:rPr>
              <a:t>So that we learn How will these interventions change target behaviours and what are the changes to target behaviours </a:t>
            </a:r>
            <a:endParaRPr lang="en-GB" dirty="0">
              <a:ea typeface="ＭＳ Ｐゴシック"/>
              <a:cs typeface="Calibri"/>
            </a:endParaRPr>
          </a:p>
          <a:p>
            <a:r>
              <a:rPr lang="en-GB" dirty="0">
                <a:ea typeface="ＭＳ Ｐゴシック"/>
                <a:cs typeface="Calibri"/>
              </a:rPr>
              <a:t>Next slide</a:t>
            </a:r>
            <a:endParaRPr lang="en-GB" dirty="0">
              <a:ea typeface="ＭＳ Ｐゴシック"/>
            </a:endParaRPr>
          </a:p>
          <a:p>
            <a:r>
              <a:rPr lang="en-AU" dirty="0">
                <a:ea typeface="ＭＳ Ｐゴシック"/>
              </a:rPr>
              <a:t> </a:t>
            </a:r>
            <a:endParaRPr lang="en-GB" dirty="0">
              <a:solidFill>
                <a:srgbClr val="25223B"/>
              </a:solidFill>
              <a:ea typeface="ＭＳ Ｐゴシック"/>
              <a:cs typeface="Calibri"/>
            </a:endParaRPr>
          </a:p>
        </p:txBody>
      </p:sp>
      <p:sp>
        <p:nvSpPr>
          <p:cNvPr id="4" name="Slide Number Placeholder 3"/>
          <p:cNvSpPr>
            <a:spLocks noGrp="1"/>
          </p:cNvSpPr>
          <p:nvPr>
            <p:ph type="sldNum" sz="quarter" idx="5"/>
          </p:nvPr>
        </p:nvSpPr>
        <p:spPr/>
        <p:txBody>
          <a:bodyPr/>
          <a:lstStyle/>
          <a:p>
            <a:fld id="{5EA66465-DEDB-4EED-AC9A-EE34B79989B5}" type="slidenum">
              <a:rPr lang="en-AU" smtClean="0"/>
              <a:t>16</a:t>
            </a:fld>
            <a:endParaRPr lang="en-AU"/>
          </a:p>
        </p:txBody>
      </p:sp>
    </p:spTree>
    <p:extLst>
      <p:ext uri="{BB962C8B-B14F-4D97-AF65-F5344CB8AC3E}">
        <p14:creationId xmlns:p14="http://schemas.microsoft.com/office/powerpoint/2010/main" val="1125757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a typeface="ＭＳ Ｐゴシック"/>
                <a:cs typeface="Calibri"/>
              </a:rPr>
              <a:t>We will continue with creating awareness and belief in our leaders promoting a cultural shift</a:t>
            </a:r>
            <a:endParaRPr lang="en-US">
              <a:cs typeface="Calibri"/>
            </a:endParaRPr>
          </a:p>
          <a:p>
            <a:endParaRPr lang="en-US">
              <a:ea typeface="ＭＳ Ｐゴシック"/>
              <a:cs typeface="Calibri"/>
            </a:endParaRPr>
          </a:p>
          <a:p>
            <a:r>
              <a:rPr lang="en-US" dirty="0">
                <a:ea typeface="ＭＳ Ｐゴシック"/>
                <a:cs typeface="Calibri"/>
              </a:rPr>
              <a:t>Dispelling the myth that elimination IS NOT a tradeoff for staff safety. Elimination can result in us all being safer when we all journey together, learning as we go, sharing and building collective capacity</a:t>
            </a:r>
            <a:endParaRPr lang="en-US" dirty="0">
              <a:cs typeface="Calibri"/>
            </a:endParaRPr>
          </a:p>
        </p:txBody>
      </p:sp>
      <p:sp>
        <p:nvSpPr>
          <p:cNvPr id="4" name="Slide Number Placeholder 3"/>
          <p:cNvSpPr>
            <a:spLocks noGrp="1"/>
          </p:cNvSpPr>
          <p:nvPr>
            <p:ph type="sldNum" sz="quarter" idx="5"/>
          </p:nvPr>
        </p:nvSpPr>
        <p:spPr/>
        <p:txBody>
          <a:bodyPr/>
          <a:lstStyle/>
          <a:p>
            <a:fld id="{3786124C-F11E-4FCD-87D3-242D81E075B5}" type="slidenum">
              <a:rPr lang="en-US" altLang="en-US"/>
              <a:pPr/>
              <a:t>17</a:t>
            </a:fld>
            <a:endParaRPr lang="en-US" altLang="en-US"/>
          </a:p>
        </p:txBody>
      </p:sp>
    </p:spTree>
    <p:extLst>
      <p:ext uri="{BB962C8B-B14F-4D97-AF65-F5344CB8AC3E}">
        <p14:creationId xmlns:p14="http://schemas.microsoft.com/office/powerpoint/2010/main" val="391991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ea typeface="ＭＳ Ｐゴシック"/>
              </a:rPr>
              <a:t>Lived expertise leadership is vital in acknowledging the human rights issues and bringing us into compassionate conversations on the moral dilemmas at the heart of these practices and always keeping a focus on the consumer perspective in terms of impact and opportunities for improvement.</a:t>
            </a:r>
            <a:endParaRPr lang="en-US" dirty="0">
              <a:ea typeface="ＭＳ Ｐゴシック"/>
            </a:endParaRPr>
          </a:p>
          <a:p>
            <a:endParaRPr lang="en-AU">
              <a:ea typeface="ＭＳ Ｐゴシック"/>
            </a:endParaRPr>
          </a:p>
          <a:p>
            <a:r>
              <a:rPr lang="en-AU" dirty="0">
                <a:ea typeface="ＭＳ Ｐゴシック"/>
              </a:rPr>
              <a:t>Keeping in mind the eight safety priorities from the </a:t>
            </a:r>
            <a:r>
              <a:rPr lang="en-AU" u="sng" dirty="0">
                <a:ea typeface="ＭＳ Ｐゴシック"/>
                <a:hlinkClick r:id="rId3"/>
              </a:rPr>
              <a:t>National safety priorities in mental health: a national plan for reducing harm</a:t>
            </a:r>
            <a:r>
              <a:rPr lang="en-AU" dirty="0">
                <a:ea typeface="ＭＳ Ｐゴシック"/>
              </a:rPr>
              <a:t> include Partnering for improved safety,  directing us to partner in identifying, avoiding and reducing harm across all environments in which care of people with mental health disorders is provided.</a:t>
            </a:r>
            <a:endParaRPr lang="en-AU" dirty="0">
              <a:ea typeface="ＭＳ Ｐゴシック"/>
              <a:cs typeface="Calibri"/>
            </a:endParaRPr>
          </a:p>
          <a:p>
            <a:endParaRPr lang="en-AU" dirty="0">
              <a:cs typeface="Calibri"/>
            </a:endParaRPr>
          </a:p>
          <a:p>
            <a:r>
              <a:rPr lang="en-AU" dirty="0">
                <a:ea typeface="ＭＳ Ｐゴシック"/>
              </a:rPr>
              <a:t>2 potential pathways/streams dually running, first is a Dynamic flowing experimental emerging approach prioritising a partnering approach, curiously seeking to discover </a:t>
            </a:r>
            <a:r>
              <a:rPr lang="en-AU" b="1" dirty="0">
                <a:ea typeface="ＭＳ Ｐゴシック"/>
              </a:rPr>
              <a:t>a novel way for consumers to keep each other safe and us safe</a:t>
            </a:r>
            <a:r>
              <a:rPr lang="en-AU" dirty="0">
                <a:ea typeface="ＭＳ Ｐゴシック"/>
              </a:rPr>
              <a:t>, learning our way to Zero at a project planning  and stakeholder engagement level, </a:t>
            </a:r>
            <a:endParaRPr lang="en-AU" dirty="0">
              <a:ea typeface="ＭＳ Ｐゴシック"/>
              <a:cs typeface="Calibri"/>
            </a:endParaRPr>
          </a:p>
          <a:p>
            <a:r>
              <a:rPr lang="en-AU" dirty="0">
                <a:ea typeface="ＭＳ Ｐゴシック"/>
              </a:rPr>
              <a:t>Secondly;  Advancing action plans in AMHS</a:t>
            </a:r>
          </a:p>
          <a:p>
            <a:r>
              <a:rPr lang="en-AU" dirty="0">
                <a:ea typeface="ＭＳ Ｐゴシック"/>
                <a:cs typeface="Calibri"/>
              </a:rPr>
              <a:t>Currently scoping and planning for ongoing lived experience engagement whilst scoping strategic responses to the shared priorities</a:t>
            </a:r>
          </a:p>
        </p:txBody>
      </p:sp>
      <p:sp>
        <p:nvSpPr>
          <p:cNvPr id="4" name="Slide Number Placeholder 3"/>
          <p:cNvSpPr>
            <a:spLocks noGrp="1"/>
          </p:cNvSpPr>
          <p:nvPr>
            <p:ph type="sldNum" sz="quarter" idx="5"/>
          </p:nvPr>
        </p:nvSpPr>
        <p:spPr/>
        <p:txBody>
          <a:bodyPr/>
          <a:lstStyle/>
          <a:p>
            <a:fld id="{5EA66465-DEDB-4EED-AC9A-EE34B79989B5}" type="slidenum">
              <a:rPr lang="en-AU" smtClean="0"/>
              <a:t>18</a:t>
            </a:fld>
            <a:endParaRPr lang="en-AU"/>
          </a:p>
        </p:txBody>
      </p:sp>
    </p:spTree>
    <p:extLst>
      <p:ext uri="{BB962C8B-B14F-4D97-AF65-F5344CB8AC3E}">
        <p14:creationId xmlns:p14="http://schemas.microsoft.com/office/powerpoint/2010/main" val="1518316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6124C-F11E-4FCD-87D3-242D81E075B5}" type="slidenum">
              <a:rPr lang="en-US" altLang="en-US"/>
              <a:pPr/>
              <a:t>19</a:t>
            </a:fld>
            <a:endParaRPr lang="en-US" altLang="en-US"/>
          </a:p>
        </p:txBody>
      </p:sp>
    </p:spTree>
    <p:extLst>
      <p:ext uri="{BB962C8B-B14F-4D97-AF65-F5344CB8AC3E}">
        <p14:creationId xmlns:p14="http://schemas.microsoft.com/office/powerpoint/2010/main" val="2861170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en-AU" sz="1800" kern="100">
                <a:effectLst/>
                <a:latin typeface="Calibri" panose="020F0502020204030204" pitchFamily="34" charset="0"/>
                <a:ea typeface="Calibri" panose="020F0502020204030204" pitchFamily="34" charset="0"/>
                <a:cs typeface="Times New Roman" panose="02020603050405020304" pitchFamily="18" charset="0"/>
              </a:rPr>
              <a:t>Acknowledgement</a:t>
            </a: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00">
                <a:effectLst/>
                <a:latin typeface="Calibri" panose="020F0502020204030204" pitchFamily="34" charset="0"/>
                <a:ea typeface="Calibri" panose="020F0502020204030204" pitchFamily="34" charset="0"/>
                <a:cs typeface="Times New Roman" panose="02020603050405020304" pitchFamily="18" charset="0"/>
              </a:rPr>
              <a:t>We want to begin by acknowledging the traditional custodians of the land on which we meet – </a:t>
            </a:r>
            <a:r>
              <a:rPr lang="en-AU" sz="1800" kern="100" err="1">
                <a:effectLst/>
                <a:latin typeface="Calibri" panose="020F0502020204030204" pitchFamily="34" charset="0"/>
                <a:ea typeface="Calibri" panose="020F0502020204030204" pitchFamily="34" charset="0"/>
                <a:cs typeface="Times New Roman" panose="02020603050405020304" pitchFamily="18" charset="0"/>
              </a:rPr>
              <a:t>Jagera</a:t>
            </a:r>
            <a:r>
              <a:rPr lang="en-AU" sz="1800" kern="100">
                <a:effectLst/>
                <a:latin typeface="Calibri" panose="020F0502020204030204" pitchFamily="34" charset="0"/>
                <a:ea typeface="Calibri" panose="020F0502020204030204" pitchFamily="34" charset="0"/>
                <a:cs typeface="Times New Roman" panose="02020603050405020304" pitchFamily="18" charset="0"/>
              </a:rPr>
              <a:t> and </a:t>
            </a:r>
            <a:r>
              <a:rPr lang="en-AU" sz="1800" kern="100" err="1">
                <a:effectLst/>
                <a:latin typeface="Calibri" panose="020F0502020204030204" pitchFamily="34" charset="0"/>
                <a:ea typeface="Calibri" panose="020F0502020204030204" pitchFamily="34" charset="0"/>
                <a:cs typeface="Times New Roman" panose="02020603050405020304" pitchFamily="18" charset="0"/>
              </a:rPr>
              <a:t>Turbal</a:t>
            </a:r>
            <a:r>
              <a:rPr lang="en-AU" sz="1800" kern="100">
                <a:effectLst/>
                <a:latin typeface="Calibri" panose="020F0502020204030204" pitchFamily="34" charset="0"/>
                <a:ea typeface="Calibri" panose="020F0502020204030204" pitchFamily="34" charset="0"/>
                <a:cs typeface="Times New Roman" panose="02020603050405020304" pitchFamily="18" charset="0"/>
              </a:rPr>
              <a:t> peoples- and recognise their continuing connection to land, waters and community. We pay our respects to Elders both past and present, for they hold the memories, traditions and knowledges of our cultures, and we extend that respect to all Aboriginal and Torres Strait Islander peoples here today. </a:t>
            </a:r>
          </a:p>
          <a:p>
            <a:pPr>
              <a:lnSpc>
                <a:spcPct val="107000"/>
              </a:lnSpc>
              <a:spcAft>
                <a:spcPts val="800"/>
              </a:spcAft>
            </a:pPr>
            <a:r>
              <a:rPr lang="en-AU" sz="1800" kern="100">
                <a:effectLst/>
                <a:latin typeface="Calibri" panose="020F0502020204030204" pitchFamily="34" charset="0"/>
                <a:ea typeface="Calibri" panose="020F0502020204030204" pitchFamily="34" charset="0"/>
                <a:cs typeface="Times New Roman" panose="02020603050405020304" pitchFamily="18" charset="0"/>
              </a:rPr>
              <a:t>We would also like to acknowledge Rachel </a:t>
            </a:r>
            <a:r>
              <a:rPr lang="en-AU" sz="1800" kern="100" err="1">
                <a:effectLst/>
                <a:latin typeface="Calibri" panose="020F0502020204030204" pitchFamily="34" charset="0"/>
                <a:ea typeface="Calibri" panose="020F0502020204030204" pitchFamily="34" charset="0"/>
                <a:cs typeface="Times New Roman" panose="02020603050405020304" pitchFamily="18" charset="0"/>
              </a:rPr>
              <a:t>Saraa</a:t>
            </a:r>
            <a:r>
              <a:rPr lang="en-AU" sz="1800" kern="100">
                <a:effectLst/>
                <a:latin typeface="Calibri" panose="020F0502020204030204" pitchFamily="34" charset="0"/>
                <a:ea typeface="Calibri" panose="020F0502020204030204" pitchFamily="34" charset="0"/>
                <a:cs typeface="Times New Roman" panose="02020603050405020304" pitchFamily="18" charset="0"/>
              </a:rPr>
              <a:t> who designed this artwork for the Office of the Chief Nurse, Queensland. Rachel is a Goreng </a:t>
            </a:r>
            <a:r>
              <a:rPr lang="en-AU" sz="1800" kern="100" err="1">
                <a:effectLst/>
                <a:latin typeface="Calibri" panose="020F0502020204030204" pitchFamily="34" charset="0"/>
                <a:ea typeface="Calibri" panose="020F0502020204030204" pitchFamily="34" charset="0"/>
                <a:cs typeface="Times New Roman" panose="02020603050405020304" pitchFamily="18" charset="0"/>
              </a:rPr>
              <a:t>Goreng</a:t>
            </a:r>
            <a:r>
              <a:rPr lang="en-AU" sz="1800" kern="100">
                <a:effectLst/>
                <a:latin typeface="Calibri" panose="020F0502020204030204" pitchFamily="34" charset="0"/>
                <a:ea typeface="Calibri" panose="020F0502020204030204" pitchFamily="34" charset="0"/>
                <a:cs typeface="Times New Roman" panose="02020603050405020304" pitchFamily="18" charset="0"/>
              </a:rPr>
              <a:t> artist and this artwork represents caring and connection.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6E92A-F2B3-4C8B-B3DF-A6BA3A7AEED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155995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7F7CD11-6FF6-62B5-FAF5-44C1B63258FE}"/>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FC15749B-7FA5-69A1-9ACC-B8703F58E3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Recognition of lived and living experience</a:t>
            </a:r>
          </a:p>
          <a:p>
            <a:endParaRPr lang="en-AU" altLang="en-US"/>
          </a:p>
          <a:p>
            <a:r>
              <a:rPr lang="en-AU" altLang="en-US"/>
              <a:t>Queensland Health recognises people with a lived and living experience of mental illness, problematic alcohol and other drug use, mental health crisis, trauma and suicidality, their families, carers and support persons. Their contribution to driving and informing reforms to the mental health, alcohol and other drug service system is critical and valued.</a:t>
            </a:r>
          </a:p>
          <a:p>
            <a:r>
              <a:rPr lang="en-AU" altLang="en-US"/>
              <a:t>Recognition of lived and living experience</a:t>
            </a:r>
          </a:p>
          <a:p>
            <a:endParaRPr lang="en-AU" altLang="en-US"/>
          </a:p>
          <a:p>
            <a:r>
              <a:rPr lang="en-AU" altLang="en-US"/>
              <a:t>Queensland Health recognises people with a lived and living experience of mental illness, problematic alcohol and other drug use, mental health crisis, trauma and suicidality, their families, carers and support persons. Their contribution to driving and informing reforms to the mental health, alcohol and other drug service system is critical and valued.</a:t>
            </a:r>
          </a:p>
          <a:p>
            <a:r>
              <a:rPr lang="en-AU" altLang="en-US"/>
              <a:t>This is a reminder of why we are all here at the 2024 ACMHN Conference.</a:t>
            </a:r>
          </a:p>
          <a:p>
            <a:endParaRPr lang="en-AU" altLang="en-US"/>
          </a:p>
        </p:txBody>
      </p:sp>
      <p:sp>
        <p:nvSpPr>
          <p:cNvPr id="14340" name="Slide Number Placeholder 3">
            <a:extLst>
              <a:ext uri="{FF2B5EF4-FFF2-40B4-BE49-F238E27FC236}">
                <a16:creationId xmlns:a16="http://schemas.microsoft.com/office/drawing/2014/main" id="{9E043BD7-B20F-9629-E348-C3A3DD0BC5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CD0CCB3-2FDD-4B42-A964-278332965E5B}"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a:p>
            <a:r>
              <a:rPr lang="en-AU"/>
              <a:t>In late 2022, the then Health Minister commissioned a Parliamentary Enquiry into Mental Health Services within the state of Queensland. The Inquiry yielded 57 recommendations to make improvements to the Queensland's state-funded mental health, alcohol and other drug services system.</a:t>
            </a:r>
          </a:p>
          <a:p>
            <a:endParaRPr lang="en-AU"/>
          </a:p>
          <a:p>
            <a:r>
              <a:rPr lang="en-AU"/>
              <a:t>Further to this in mid - 2023 the state government launched a $1.65 Billion dollar investment program into Queensland Mental health, alcohol and other drug services system, through Better Care Together, the plan for Queensland’s state-funded mental health, alcohol and other drug services to the year 2027. </a:t>
            </a:r>
          </a:p>
          <a:p>
            <a:endParaRPr lang="en-AU"/>
          </a:p>
          <a:p>
            <a:r>
              <a:rPr lang="en-AU"/>
              <a:t>We are now nearly halfway through the life of Better Care Together, this investment has  increased and is on track to deliver around a total increase of $1.9 Billion dollars over the 5 year period.</a:t>
            </a:r>
          </a:p>
          <a:p>
            <a:endParaRPr lang="en-AU"/>
          </a:p>
          <a:p>
            <a:r>
              <a:rPr lang="en-AU"/>
              <a:t>In addition to the parliamentary inquiry and Better Care Together, the Chief Psychiatrist established a review into how seclusion and mechanical and physical restraint is used in Queensland's mental health service system. Referred to as the SECREST review, 18 recommendations were made and the Least Restrictive Way project born, Kobie will speak to this statewide project.</a:t>
            </a:r>
          </a:p>
          <a:p>
            <a:endParaRPr lang="en-AU"/>
          </a:p>
          <a:p>
            <a:r>
              <a:rPr lang="en-AU">
                <a:ea typeface="ＭＳ Ｐゴシック"/>
                <a:cs typeface="Calibri"/>
              </a:rPr>
              <a:t>LRW funded by BCT- priority 4</a:t>
            </a:r>
            <a:endParaRPr lang="en-AU">
              <a:cs typeface="Calibri"/>
            </a:endParaRPr>
          </a:p>
        </p:txBody>
      </p:sp>
      <p:sp>
        <p:nvSpPr>
          <p:cNvPr id="4" name="Slide Number Placeholder 3"/>
          <p:cNvSpPr>
            <a:spLocks noGrp="1"/>
          </p:cNvSpPr>
          <p:nvPr>
            <p:ph type="sldNum" sz="quarter" idx="5"/>
          </p:nvPr>
        </p:nvSpPr>
        <p:spPr/>
        <p:txBody>
          <a:bodyPr/>
          <a:lstStyle/>
          <a:p>
            <a:pPr>
              <a:defRPr/>
            </a:pPr>
            <a:fld id="{26C181E1-A669-46B8-9D8F-421D93F874F6}" type="slidenum">
              <a:rPr lang="en-US" altLang="en-US" smtClean="0"/>
              <a:pPr>
                <a:defRPr/>
              </a:pPr>
              <a:t>4</a:t>
            </a:fld>
            <a:endParaRPr lang="en-US" altLang="en-US"/>
          </a:p>
        </p:txBody>
      </p:sp>
    </p:spTree>
    <p:extLst>
      <p:ext uri="{BB962C8B-B14F-4D97-AF65-F5344CB8AC3E}">
        <p14:creationId xmlns:p14="http://schemas.microsoft.com/office/powerpoint/2010/main" val="2984516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D5DC457-0D78-A8C3-B7FA-F5D88CB508FC}"/>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2FBA64D1-560E-06A3-DBB4-01496E0118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err="1"/>
              <a:t>Prioritise</a:t>
            </a:r>
            <a:r>
              <a:rPr lang="en-US"/>
              <a:t> the Least Restrictive Way</a:t>
            </a:r>
          </a:p>
          <a:p>
            <a:pPr lvl="0"/>
            <a:r>
              <a:rPr lang="en-US"/>
              <a:t>Empower the workforce</a:t>
            </a:r>
          </a:p>
          <a:p>
            <a:pPr lvl="0"/>
            <a:r>
              <a:rPr lang="en-US"/>
              <a:t>Hear experiences</a:t>
            </a:r>
          </a:p>
          <a:p>
            <a:pPr lvl="0"/>
            <a:r>
              <a:rPr lang="en-US"/>
              <a:t>Support whole of system approach</a:t>
            </a:r>
          </a:p>
          <a:p>
            <a:pPr algn="ctr">
              <a:spcBef>
                <a:spcPct val="0"/>
              </a:spcBef>
            </a:pPr>
            <a:endParaRPr lang="en-US">
              <a:cs typeface="Calibri"/>
            </a:endParaRPr>
          </a:p>
          <a:p>
            <a:pPr>
              <a:lnSpc>
                <a:spcPct val="114999"/>
              </a:lnSpc>
              <a:spcBef>
                <a:spcPts val="600"/>
              </a:spcBef>
              <a:spcAft>
                <a:spcPts val="600"/>
              </a:spcAft>
            </a:pPr>
            <a:endParaRPr lang="en-US" altLang="en-US" b="1">
              <a:solidFill>
                <a:srgbClr val="000000"/>
              </a:solidFill>
              <a:latin typeface="Arial"/>
              <a:ea typeface="MS Minngs"/>
              <a:cs typeface="Arial"/>
            </a:endParaRPr>
          </a:p>
          <a:p>
            <a:pPr>
              <a:lnSpc>
                <a:spcPct val="114999"/>
              </a:lnSpc>
              <a:spcBef>
                <a:spcPts val="600"/>
              </a:spcBef>
              <a:spcAft>
                <a:spcPts val="600"/>
              </a:spcAft>
            </a:pPr>
            <a:r>
              <a:rPr lang="en-US" altLang="en-US" b="1">
                <a:solidFill>
                  <a:srgbClr val="000000"/>
                </a:solidFill>
                <a:latin typeface="Arial"/>
                <a:ea typeface="MS Minngs"/>
                <a:cs typeface="Arial"/>
              </a:rPr>
              <a:t>The Least Restrictive Way Project </a:t>
            </a:r>
            <a:endParaRPr lang="en-US" b="1">
              <a:cs typeface="Calibri"/>
            </a:endParaRPr>
          </a:p>
          <a:p>
            <a:pPr>
              <a:lnSpc>
                <a:spcPct val="114999"/>
              </a:lnSpc>
              <a:spcBef>
                <a:spcPts val="600"/>
              </a:spcBef>
              <a:spcAft>
                <a:spcPts val="600"/>
              </a:spcAft>
            </a:pPr>
            <a:r>
              <a:rPr lang="en-US" altLang="en-US">
                <a:solidFill>
                  <a:srgbClr val="000000"/>
                </a:solidFill>
                <a:latin typeface="Arial"/>
                <a:ea typeface="MS Minngs"/>
                <a:cs typeface="Arial"/>
              </a:rPr>
              <a:t>Funded under Better Care Together, the Least Restrictive Way project is supported by the appointment of a Least restrictive way CNC was appointed late last year to lead this project. </a:t>
            </a:r>
            <a:endParaRPr lang="en-US"/>
          </a:p>
          <a:p>
            <a:pPr>
              <a:lnSpc>
                <a:spcPct val="114999"/>
              </a:lnSpc>
              <a:spcBef>
                <a:spcPts val="600"/>
              </a:spcBef>
              <a:spcAft>
                <a:spcPts val="600"/>
              </a:spcAft>
            </a:pPr>
            <a:endParaRPr lang="en-US" altLang="en-US" b="1">
              <a:solidFill>
                <a:srgbClr val="000000"/>
              </a:solidFill>
              <a:latin typeface="Arial"/>
              <a:ea typeface="Calibri" panose="020F0502020204030204" pitchFamily="34" charset="0"/>
              <a:cs typeface="Arial"/>
            </a:endParaRPr>
          </a:p>
          <a:p>
            <a:pPr>
              <a:lnSpc>
                <a:spcPct val="114999"/>
              </a:lnSpc>
              <a:spcBef>
                <a:spcPts val="600"/>
              </a:spcBef>
              <a:spcAft>
                <a:spcPts val="600"/>
              </a:spcAft>
            </a:pPr>
            <a:r>
              <a:rPr lang="en-US" altLang="en-US" b="1">
                <a:solidFill>
                  <a:srgbClr val="000000"/>
                </a:solidFill>
                <a:latin typeface="Arial"/>
                <a:ea typeface="Calibri" panose="020F0502020204030204" pitchFamily="34" charset="0"/>
                <a:cs typeface="Arial"/>
              </a:rPr>
              <a:t>First phase focus on reducing seclusion and restraint</a:t>
            </a:r>
          </a:p>
          <a:p>
            <a:pPr>
              <a:lnSpc>
                <a:spcPct val="114999"/>
              </a:lnSpc>
              <a:spcBef>
                <a:spcPts val="600"/>
              </a:spcBef>
              <a:spcAft>
                <a:spcPts val="600"/>
              </a:spcAft>
            </a:pPr>
            <a:endParaRPr lang="en-US" altLang="en-US" b="1">
              <a:solidFill>
                <a:srgbClr val="000000"/>
              </a:solidFill>
              <a:latin typeface="Arial"/>
              <a:ea typeface="Calibri" panose="020F0502020204030204" pitchFamily="34" charset="0"/>
              <a:cs typeface="Arial"/>
            </a:endParaRPr>
          </a:p>
          <a:p>
            <a:pPr>
              <a:lnSpc>
                <a:spcPct val="114999"/>
              </a:lnSpc>
              <a:spcBef>
                <a:spcPts val="600"/>
              </a:spcBef>
              <a:spcAft>
                <a:spcPts val="600"/>
              </a:spcAft>
            </a:pPr>
            <a:r>
              <a:rPr lang="en-US" altLang="en-US">
                <a:solidFill>
                  <a:srgbClr val="000000"/>
                </a:solidFill>
                <a:latin typeface="Arial"/>
                <a:ea typeface="Calibri" panose="020F0502020204030204" pitchFamily="34" charset="0"/>
                <a:cs typeface="Arial"/>
              </a:rPr>
              <a:t>There’s a lot of literature regarding reducing restrictive practices and I think it would be fair to say that every mental health service has identified this as a priority in recent decades. During initial phase </a:t>
            </a:r>
            <a:r>
              <a:rPr lang="en-US" altLang="en-US" err="1">
                <a:solidFill>
                  <a:srgbClr val="000000"/>
                </a:solidFill>
                <a:latin typeface="Arial"/>
                <a:ea typeface="Calibri" panose="020F0502020204030204" pitchFamily="34" charset="0"/>
                <a:cs typeface="Arial"/>
              </a:rPr>
              <a:t>utilised</a:t>
            </a:r>
            <a:r>
              <a:rPr lang="en-US" altLang="en-US">
                <a:solidFill>
                  <a:srgbClr val="000000"/>
                </a:solidFill>
                <a:latin typeface="Arial"/>
                <a:ea typeface="Calibri" panose="020F0502020204030204" pitchFamily="34" charset="0"/>
                <a:cs typeface="Arial"/>
              </a:rPr>
              <a:t> literature and the findings and key recommendations from recent reviews to assist in identifying a way forward. It quickly became apparent that Six Core Strategies, Safewards, Trauma Informed Care, Clinical supervision are strategies that would be familiar to most MHNs, many of which were implemented in the HHS that I was working in prior to moving into the statewide LRW project. With all best intentions, we weren’t really making identifiable progress in reducing restrictive practice rates. </a:t>
            </a:r>
            <a:endParaRPr lang="en-US" altLang="en-US">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14999"/>
              </a:lnSpc>
              <a:spcBef>
                <a:spcPts val="600"/>
              </a:spcBef>
              <a:spcAft>
                <a:spcPts val="600"/>
              </a:spcAft>
            </a:pPr>
            <a:endParaRPr lang="en-US" altLang="en-US">
              <a:solidFill>
                <a:srgbClr val="000000"/>
              </a:solidFill>
              <a:latin typeface="Arial"/>
              <a:ea typeface="Calibri" panose="020F0502020204030204" pitchFamily="34" charset="0"/>
              <a:cs typeface="Arial"/>
            </a:endParaRPr>
          </a:p>
          <a:p>
            <a:pPr>
              <a:lnSpc>
                <a:spcPct val="114999"/>
              </a:lnSpc>
              <a:spcBef>
                <a:spcPts val="600"/>
              </a:spcBef>
              <a:spcAft>
                <a:spcPts val="600"/>
              </a:spcAft>
            </a:pPr>
            <a:endParaRPr lang="en-US" altLang="en-US">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14999"/>
              </a:lnSpc>
              <a:spcBef>
                <a:spcPts val="600"/>
              </a:spcBef>
              <a:spcAft>
                <a:spcPts val="600"/>
              </a:spcAft>
            </a:pPr>
            <a:r>
              <a:rPr lang="en-US" altLang="en-US">
                <a:solidFill>
                  <a:srgbClr val="000000"/>
                </a:solidFill>
                <a:latin typeface="Arial"/>
                <a:ea typeface="ＭＳ Ｐゴシック"/>
                <a:cs typeface="Arial"/>
              </a:rPr>
              <a:t>So, I looked at the review recommendations, looked at the literature and spoke to people- lots of people- and found there were some experts in the state who had done amazing things, but I only find out about them by chance. There were also some great resources out there- but it wasn't </a:t>
            </a:r>
            <a:r>
              <a:rPr lang="en-US" altLang="en-US" err="1">
                <a:solidFill>
                  <a:srgbClr val="000000"/>
                </a:solidFill>
                <a:latin typeface="Arial"/>
                <a:ea typeface="ＭＳ Ｐゴシック"/>
                <a:cs typeface="Arial"/>
              </a:rPr>
              <a:t>neccessarily</a:t>
            </a:r>
            <a:r>
              <a:rPr lang="en-US" altLang="en-US">
                <a:solidFill>
                  <a:srgbClr val="000000"/>
                </a:solidFill>
                <a:latin typeface="Arial"/>
                <a:ea typeface="ＭＳ Ｐゴシック"/>
                <a:cs typeface="Arial"/>
              </a:rPr>
              <a:t> easy to find. So in the liaison between OCNO and OCP we decided that we needed to:</a:t>
            </a:r>
          </a:p>
          <a:p>
            <a:pPr marL="228600" indent="-228600">
              <a:lnSpc>
                <a:spcPct val="114999"/>
              </a:lnSpc>
              <a:spcBef>
                <a:spcPts val="600"/>
              </a:spcBef>
              <a:spcAft>
                <a:spcPts val="600"/>
              </a:spcAft>
              <a:buAutoNum type="arabicPeriod"/>
            </a:pPr>
            <a:r>
              <a:rPr lang="en-US" altLang="en-US">
                <a:solidFill>
                  <a:srgbClr val="000000"/>
                </a:solidFill>
                <a:latin typeface="Arial"/>
                <a:ea typeface="ＭＳ Ｐゴシック"/>
                <a:cs typeface="Arial"/>
              </a:rPr>
              <a:t>Get a commitment from MH leaders and the broader community on </a:t>
            </a:r>
            <a:r>
              <a:rPr lang="en-US" altLang="en-US" err="1">
                <a:solidFill>
                  <a:srgbClr val="000000"/>
                </a:solidFill>
                <a:latin typeface="Arial"/>
                <a:ea typeface="ＭＳ Ｐゴシック"/>
                <a:cs typeface="Arial"/>
              </a:rPr>
              <a:t>prioritising</a:t>
            </a:r>
            <a:r>
              <a:rPr lang="en-US" altLang="en-US">
                <a:solidFill>
                  <a:srgbClr val="000000"/>
                </a:solidFill>
                <a:latin typeface="Arial"/>
                <a:ea typeface="ＭＳ Ｐゴシック"/>
                <a:cs typeface="Arial"/>
              </a:rPr>
              <a:t> the vision to RRP</a:t>
            </a:r>
            <a:endParaRPr lang="en-US">
              <a:ea typeface="ＭＳ Ｐゴシック"/>
            </a:endParaRPr>
          </a:p>
          <a:p>
            <a:pPr marL="228600" indent="-228600">
              <a:lnSpc>
                <a:spcPct val="114999"/>
              </a:lnSpc>
              <a:spcBef>
                <a:spcPts val="600"/>
              </a:spcBef>
              <a:spcAft>
                <a:spcPts val="600"/>
              </a:spcAft>
              <a:buAutoNum type="arabicPeriod"/>
            </a:pPr>
            <a:r>
              <a:rPr lang="en-US" altLang="en-US">
                <a:solidFill>
                  <a:srgbClr val="000000"/>
                </a:solidFill>
                <a:latin typeface="Arial"/>
                <a:cs typeface="Arial"/>
              </a:rPr>
              <a:t>Empower MNH to lead this important work</a:t>
            </a:r>
            <a:endParaRPr lang="en-US"/>
          </a:p>
          <a:p>
            <a:pPr marL="228600" indent="-228600">
              <a:lnSpc>
                <a:spcPct val="114999"/>
              </a:lnSpc>
              <a:spcBef>
                <a:spcPts val="600"/>
              </a:spcBef>
              <a:spcAft>
                <a:spcPts val="600"/>
              </a:spcAft>
              <a:buAutoNum type="arabicPeriod"/>
            </a:pPr>
            <a:r>
              <a:rPr lang="en-US" altLang="en-US" err="1">
                <a:solidFill>
                  <a:srgbClr val="000000"/>
                </a:solidFill>
                <a:latin typeface="Arial"/>
                <a:ea typeface="ＭＳ Ｐゴシック"/>
                <a:cs typeface="Arial"/>
              </a:rPr>
              <a:t>Fnd</a:t>
            </a:r>
            <a:r>
              <a:rPr lang="en-US" altLang="en-US">
                <a:solidFill>
                  <a:srgbClr val="000000"/>
                </a:solidFill>
                <a:latin typeface="Arial"/>
                <a:ea typeface="ＭＳ Ｐゴシック"/>
                <a:cs typeface="Arial"/>
              </a:rPr>
              <a:t> out what is actually happening in each service- hear their needs from those who are working in each area (rather than a top down we'll tell you what you need, as we know that each culture is different everywhere you go)</a:t>
            </a:r>
            <a:endParaRPr lang="en-US">
              <a:ea typeface="ＭＳ Ｐゴシック"/>
            </a:endParaRPr>
          </a:p>
          <a:p>
            <a:pPr marL="228600" indent="-228600">
              <a:lnSpc>
                <a:spcPct val="114999"/>
              </a:lnSpc>
              <a:spcBef>
                <a:spcPts val="600"/>
              </a:spcBef>
              <a:spcAft>
                <a:spcPts val="600"/>
              </a:spcAft>
              <a:buAutoNum type="arabicPeriod"/>
            </a:pPr>
            <a:r>
              <a:rPr lang="en-US" altLang="en-US">
                <a:solidFill>
                  <a:srgbClr val="000000"/>
                </a:solidFill>
                <a:latin typeface="Arial"/>
                <a:cs typeface="Arial"/>
              </a:rPr>
              <a:t>We needed a whole of system RRP model like Six Core Strategies,</a:t>
            </a:r>
            <a:endParaRPr lang="en-US"/>
          </a:p>
          <a:p>
            <a:pPr marL="228600" indent="-228600">
              <a:lnSpc>
                <a:spcPct val="114999"/>
              </a:lnSpc>
              <a:spcBef>
                <a:spcPts val="600"/>
              </a:spcBef>
              <a:spcAft>
                <a:spcPts val="600"/>
              </a:spcAft>
              <a:buAutoNum type="arabicPeriod"/>
            </a:pPr>
            <a:endParaRPr lang="en-US" altLang="en-US">
              <a:solidFill>
                <a:srgbClr val="000000"/>
              </a:solidFill>
              <a:latin typeface="Arial"/>
              <a:ea typeface="Calibri" panose="020F0502020204030204" pitchFamily="34" charset="0"/>
              <a:cs typeface="Arial"/>
            </a:endParaRPr>
          </a:p>
          <a:p>
            <a:pPr>
              <a:lnSpc>
                <a:spcPct val="114999"/>
              </a:lnSpc>
              <a:spcBef>
                <a:spcPts val="600"/>
              </a:spcBef>
              <a:spcAft>
                <a:spcPts val="600"/>
              </a:spcAft>
            </a:pPr>
            <a:endParaRPr lang="en-US" altLang="en-US">
              <a:solidFill>
                <a:srgbClr val="000000"/>
              </a:solidFill>
              <a:latin typeface="Arial"/>
              <a:ea typeface="Calibri" panose="020F0502020204030204" pitchFamily="34" charset="0"/>
              <a:cs typeface="Arial"/>
            </a:endParaRPr>
          </a:p>
          <a:p>
            <a:pPr>
              <a:lnSpc>
                <a:spcPct val="115000"/>
              </a:lnSpc>
              <a:spcBef>
                <a:spcPts val="600"/>
              </a:spcBef>
              <a:spcAft>
                <a:spcPts val="600"/>
              </a:spcAft>
            </a:pPr>
            <a:r>
              <a:rPr lang="en-US" altLang="en-US">
                <a:solidFill>
                  <a:srgbClr val="000000"/>
                </a:solidFill>
                <a:latin typeface="Arial"/>
                <a:ea typeface="Calibri" panose="020F0502020204030204" pitchFamily="34" charset="0"/>
                <a:cs typeface="Arial"/>
              </a:rPr>
              <a:t>We knew engagement was going to be critical to identify what the issues, successes and challenges were across a very large state. We needed to connect with leadership and we needed people on the ground. </a:t>
            </a:r>
          </a:p>
          <a:p>
            <a:pPr>
              <a:lnSpc>
                <a:spcPct val="115000"/>
              </a:lnSpc>
              <a:spcBef>
                <a:spcPts val="600"/>
              </a:spcBef>
              <a:spcAft>
                <a:spcPts val="600"/>
              </a:spcAft>
            </a:pPr>
            <a:endParaRPr lang="en-US" altLang="en-US">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US" altLang="en-US">
                <a:solidFill>
                  <a:srgbClr val="000000"/>
                </a:solidFill>
                <a:latin typeface="Arial"/>
                <a:ea typeface="Calibri" panose="020F0502020204030204" pitchFamily="34" charset="0"/>
                <a:cs typeface="Arial"/>
              </a:rPr>
              <a:t>So we decided to hold a 2-day forum to inspire and connect, and  funded </a:t>
            </a:r>
            <a:r>
              <a:rPr lang="en-US" altLang="en-US" err="1">
                <a:solidFill>
                  <a:srgbClr val="000000"/>
                </a:solidFill>
                <a:latin typeface="Arial"/>
                <a:ea typeface="Calibri" panose="020F0502020204030204" pitchFamily="34" charset="0"/>
                <a:cs typeface="Arial"/>
              </a:rPr>
              <a:t>funded</a:t>
            </a:r>
            <a:r>
              <a:rPr lang="en-US" altLang="en-US">
                <a:solidFill>
                  <a:srgbClr val="000000"/>
                </a:solidFill>
                <a:latin typeface="Arial"/>
                <a:ea typeface="MS Minngs"/>
                <a:cs typeface="Arial"/>
              </a:rPr>
              <a:t> a temporary part-time Restrictive Practices CNC in each AMHS to attend the 2-day forum, and then to review local practices and identify priority actions to support least restrictive practice. </a:t>
            </a:r>
          </a:p>
          <a:p>
            <a:pPr>
              <a:lnSpc>
                <a:spcPct val="114999"/>
              </a:lnSpc>
              <a:spcBef>
                <a:spcPts val="600"/>
              </a:spcBef>
              <a:spcAft>
                <a:spcPts val="600"/>
              </a:spcAft>
            </a:pPr>
            <a:endParaRPr lang="en-US" altLang="en-US">
              <a:solidFill>
                <a:srgbClr val="000000"/>
              </a:solidFill>
              <a:latin typeface="Arial"/>
              <a:ea typeface="MS Minngs"/>
              <a:cs typeface="Arial"/>
            </a:endParaRPr>
          </a:p>
          <a:p>
            <a:r>
              <a:rPr lang="en-US">
                <a:solidFill>
                  <a:srgbClr val="000000"/>
                </a:solidFill>
                <a:latin typeface="Arial"/>
                <a:ea typeface="ＭＳ Ｐゴシック"/>
                <a:cs typeface="Arial"/>
              </a:rPr>
              <a:t>Project </a:t>
            </a:r>
            <a:r>
              <a:rPr lang="en-US" err="1">
                <a:solidFill>
                  <a:srgbClr val="000000"/>
                </a:solidFill>
                <a:latin typeface="Arial"/>
                <a:ea typeface="ＭＳ Ｐゴシック"/>
                <a:cs typeface="Arial"/>
              </a:rPr>
              <a:t>recognises</a:t>
            </a:r>
            <a:r>
              <a:rPr lang="en-US">
                <a:solidFill>
                  <a:srgbClr val="000000"/>
                </a:solidFill>
                <a:latin typeface="Arial"/>
                <a:ea typeface="ＭＳ Ｐゴシック"/>
                <a:cs typeface="Arial"/>
              </a:rPr>
              <a:t> the multifaceted factors contributing to restraint and acknowledges that </a:t>
            </a:r>
            <a:r>
              <a:rPr lang="en-US" err="1">
                <a:solidFill>
                  <a:srgbClr val="000000"/>
                </a:solidFill>
                <a:latin typeface="Arial"/>
                <a:ea typeface="ＭＳ Ｐゴシック"/>
                <a:cs typeface="Arial"/>
              </a:rPr>
              <a:t>collaborationand</a:t>
            </a:r>
            <a:r>
              <a:rPr lang="en-US">
                <a:solidFill>
                  <a:srgbClr val="000000"/>
                </a:solidFill>
                <a:latin typeface="Arial"/>
                <a:ea typeface="ＭＳ Ｐゴシック"/>
                <a:cs typeface="Arial"/>
              </a:rPr>
              <a:t> a whole of system approach are required to make change and improve </a:t>
            </a:r>
            <a:r>
              <a:rPr lang="en-US" err="1">
                <a:solidFill>
                  <a:srgbClr val="000000"/>
                </a:solidFill>
                <a:latin typeface="Arial"/>
                <a:ea typeface="ＭＳ Ｐゴシック"/>
                <a:cs typeface="Arial"/>
              </a:rPr>
              <a:t>experiebce</a:t>
            </a:r>
            <a:r>
              <a:rPr lang="en-US">
                <a:solidFill>
                  <a:srgbClr val="000000"/>
                </a:solidFill>
                <a:latin typeface="Arial"/>
                <a:ea typeface="ＭＳ Ｐゴシック"/>
                <a:cs typeface="Arial"/>
              </a:rPr>
              <a:t> of care. </a:t>
            </a:r>
          </a:p>
          <a:p>
            <a:pPr>
              <a:lnSpc>
                <a:spcPct val="114999"/>
              </a:lnSpc>
              <a:spcBef>
                <a:spcPts val="600"/>
              </a:spcBef>
              <a:spcAft>
                <a:spcPts val="600"/>
              </a:spcAft>
            </a:pPr>
            <a:endParaRPr lang="en-US" altLang="en-US">
              <a:solidFill>
                <a:srgbClr val="000000"/>
              </a:solidFill>
              <a:latin typeface="Arial" panose="020B0604020202020204" pitchFamily="34" charset="0"/>
              <a:ea typeface="MS Minngs"/>
              <a:cs typeface="Arial" panose="020B0604020202020204" pitchFamily="34" charset="0"/>
            </a:endParaRPr>
          </a:p>
          <a:p>
            <a:pPr>
              <a:lnSpc>
                <a:spcPct val="115000"/>
              </a:lnSpc>
              <a:spcBef>
                <a:spcPts val="600"/>
              </a:spcBef>
              <a:spcAft>
                <a:spcPts val="600"/>
              </a:spcAft>
            </a:pPr>
            <a:endParaRPr lang="en-US" altLang="en-US">
              <a:latin typeface="Arial" panose="020B0604020202020204" pitchFamily="34" charset="0"/>
              <a:cs typeface="Arial" panose="020B0604020202020204" pitchFamily="34" charset="0"/>
            </a:endParaRPr>
          </a:p>
          <a:p>
            <a:pPr>
              <a:lnSpc>
                <a:spcPct val="115000"/>
              </a:lnSpc>
              <a:spcBef>
                <a:spcPts val="600"/>
              </a:spcBef>
              <a:spcAft>
                <a:spcPts val="600"/>
              </a:spcAft>
              <a:buFont typeface="Symbol" panose="05050102010706020507" pitchFamily="18" charset="2"/>
            </a:pPr>
            <a:endParaRPr lang="en-US" altLang="en-US">
              <a:latin typeface="Arial" panose="020B0604020202020204" pitchFamily="34" charset="0"/>
              <a:cs typeface="Arial" panose="020B0604020202020204" pitchFamily="34" charset="0"/>
            </a:endParaRPr>
          </a:p>
          <a:p>
            <a:endParaRPr lang="en-AU" altLang="en-US">
              <a:cs typeface="Calibri"/>
            </a:endParaRPr>
          </a:p>
        </p:txBody>
      </p:sp>
      <p:sp>
        <p:nvSpPr>
          <p:cNvPr id="25604" name="Slide Number Placeholder 3">
            <a:extLst>
              <a:ext uri="{FF2B5EF4-FFF2-40B4-BE49-F238E27FC236}">
                <a16:creationId xmlns:a16="http://schemas.microsoft.com/office/drawing/2014/main" id="{F4327363-3F80-B490-2ECC-5ADF9A4175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0C16B97-6362-4C48-9818-2DD14A409730}"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538FA07-1E27-48B5-703D-D1853C71C94F}"/>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63FA1045-EE2C-46DF-1610-658B05F31C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a:lnSpc>
                <a:spcPct val="114999"/>
              </a:lnSpc>
              <a:spcBef>
                <a:spcPts val="600"/>
              </a:spcBef>
              <a:spcAft>
                <a:spcPts val="600"/>
              </a:spcAft>
            </a:pPr>
            <a:r>
              <a:rPr lang="en-AU">
                <a:ea typeface="ＭＳ Ｐゴシック"/>
              </a:rPr>
              <a:t>In late 2022 by the Office of the Chief Psychiatrist (OCP) and several AMHSs to consider how seclusion and restraint are used across key elements of the service system. The purpose of this review was to identify themes, lessons and actions which can be embedded at system and service levels to support improvement in clinical practice and the reduction, and where possible the elimination, of seclusion and restraint over time. </a:t>
            </a:r>
            <a:endParaRPr lang="en-US">
              <a:ea typeface="ＭＳ Ｐゴシック"/>
            </a:endParaRPr>
          </a:p>
          <a:p>
            <a:pPr marL="228600">
              <a:lnSpc>
                <a:spcPct val="114999"/>
              </a:lnSpc>
              <a:spcBef>
                <a:spcPts val="600"/>
              </a:spcBef>
              <a:spcAft>
                <a:spcPts val="600"/>
              </a:spcAft>
            </a:pPr>
            <a:endParaRPr lang="en-AU">
              <a:ea typeface="ＭＳ Ｐゴシック"/>
              <a:cs typeface="Calibri"/>
            </a:endParaRPr>
          </a:p>
          <a:p>
            <a:pPr marL="228600">
              <a:lnSpc>
                <a:spcPct val="114999"/>
              </a:lnSpc>
              <a:spcBef>
                <a:spcPts val="600"/>
              </a:spcBef>
              <a:spcAft>
                <a:spcPts val="600"/>
              </a:spcAft>
            </a:pPr>
            <a:r>
              <a:rPr lang="en-AU">
                <a:ea typeface="ＭＳ Ｐゴシック"/>
              </a:rPr>
              <a:t>The subsequent </a:t>
            </a:r>
            <a:r>
              <a:rPr lang="en-AU" i="1">
                <a:ea typeface="ＭＳ Ｐゴシック"/>
              </a:rPr>
              <a:t>Mental Health Act 2016 Report- Review of the use of seclusion and restraint</a:t>
            </a:r>
            <a:r>
              <a:rPr lang="en-AU">
                <a:ea typeface="ＭＳ Ｐゴシック"/>
              </a:rPr>
              <a:t> (SECREST)  was published in November 2023 and provided 18 recommendations for improvement across a number of  areas (as identified here) . Queensland Health supported the recommendations from this report which align with a number of system-wide initiatives, and the Branch has developed a monitoring and evaluation plan to oversee the implementation of the recommendations. </a:t>
            </a:r>
            <a:r>
              <a:rPr lang="en-AU" altLang="en-US">
                <a:ea typeface="ＭＳ Ｐゴシック"/>
              </a:rPr>
              <a:t>The MHA 2016 report- review of the use of  </a:t>
            </a:r>
            <a:r>
              <a:rPr lang="en-AU" altLang="en-US" err="1">
                <a:ea typeface="ＭＳ Ｐゴシック"/>
              </a:rPr>
              <a:t>secusion</a:t>
            </a:r>
            <a:r>
              <a:rPr lang="en-AU" altLang="en-US">
                <a:ea typeface="ＭＳ Ｐゴシック"/>
              </a:rPr>
              <a:t> and restraint </a:t>
            </a:r>
            <a:endParaRPr lang="en-US">
              <a:ea typeface="ＭＳ Ｐゴシック"/>
              <a:cs typeface="Calibri"/>
            </a:endParaRPr>
          </a:p>
          <a:p>
            <a:pPr marL="228600">
              <a:lnSpc>
                <a:spcPct val="114999"/>
              </a:lnSpc>
              <a:spcBef>
                <a:spcPts val="600"/>
              </a:spcBef>
              <a:spcAft>
                <a:spcPts val="600"/>
              </a:spcAft>
            </a:pPr>
            <a:endParaRPr lang="en-AU" altLang="en-US">
              <a:ea typeface="ＭＳ Ｐゴシック"/>
            </a:endParaRPr>
          </a:p>
          <a:p>
            <a:pPr>
              <a:spcBef>
                <a:spcPct val="20000"/>
              </a:spcBef>
            </a:pPr>
            <a:r>
              <a:rPr lang="en-AU">
                <a:ea typeface="ＭＳ Ｐゴシック"/>
              </a:rPr>
              <a:t>18 recommendations across 8 key domains:</a:t>
            </a:r>
            <a:endParaRPr lang="en-US">
              <a:ea typeface="ＭＳ Ｐゴシック"/>
            </a:endParaRPr>
          </a:p>
          <a:p>
            <a:pPr marL="342900" indent="-342900">
              <a:spcBef>
                <a:spcPct val="20000"/>
              </a:spcBef>
              <a:buAutoNum type="arabicPeriod"/>
            </a:pPr>
            <a:r>
              <a:rPr lang="en-AU">
                <a:ea typeface="ＭＳ Ｐゴシック"/>
              </a:rPr>
              <a:t>Lived Experience</a:t>
            </a:r>
            <a:endParaRPr lang="en-US">
              <a:ea typeface="ＭＳ Ｐゴシック"/>
            </a:endParaRPr>
          </a:p>
          <a:p>
            <a:pPr marL="342900" indent="-342900">
              <a:spcBef>
                <a:spcPct val="20000"/>
              </a:spcBef>
              <a:buAutoNum type="arabicPeriod"/>
            </a:pPr>
            <a:r>
              <a:rPr lang="en-AU">
                <a:ea typeface="ＭＳ Ｐゴシック"/>
              </a:rPr>
              <a:t>First nations</a:t>
            </a:r>
            <a:endParaRPr lang="en-US">
              <a:ea typeface="ＭＳ Ｐゴシック"/>
            </a:endParaRPr>
          </a:p>
          <a:p>
            <a:pPr marL="342900" indent="-342900">
              <a:spcBef>
                <a:spcPct val="20000"/>
              </a:spcBef>
              <a:buAutoNum type="arabicPeriod"/>
            </a:pPr>
            <a:r>
              <a:rPr lang="en-AU">
                <a:ea typeface="ＭＳ Ｐゴシック"/>
              </a:rPr>
              <a:t>Office of the Chief Psychiatrist</a:t>
            </a:r>
            <a:endParaRPr lang="en-US">
              <a:ea typeface="ＭＳ Ｐゴシック"/>
            </a:endParaRPr>
          </a:p>
          <a:p>
            <a:pPr marL="342900" indent="-342900">
              <a:spcBef>
                <a:spcPct val="20000"/>
              </a:spcBef>
              <a:buAutoNum type="arabicPeriod"/>
            </a:pPr>
            <a:r>
              <a:rPr lang="en-AU">
                <a:ea typeface="ＭＳ Ｐゴシック"/>
              </a:rPr>
              <a:t>Leadership and Culture</a:t>
            </a:r>
            <a:endParaRPr lang="en-US">
              <a:ea typeface="ＭＳ Ｐゴシック"/>
            </a:endParaRPr>
          </a:p>
          <a:p>
            <a:pPr marL="342900" indent="-342900">
              <a:spcBef>
                <a:spcPct val="20000"/>
              </a:spcBef>
              <a:buAutoNum type="arabicPeriod"/>
            </a:pPr>
            <a:r>
              <a:rPr lang="en-AU">
                <a:ea typeface="ＭＳ Ｐゴシック"/>
              </a:rPr>
              <a:t>Models of Care</a:t>
            </a:r>
            <a:endParaRPr lang="en-US">
              <a:ea typeface="ＭＳ Ｐゴシック"/>
            </a:endParaRPr>
          </a:p>
          <a:p>
            <a:pPr marL="342900" indent="-342900">
              <a:spcBef>
                <a:spcPct val="20000"/>
              </a:spcBef>
              <a:buAutoNum type="arabicPeriod"/>
            </a:pPr>
            <a:r>
              <a:rPr lang="en-AU">
                <a:ea typeface="ＭＳ Ｐゴシック"/>
              </a:rPr>
              <a:t>Workforce</a:t>
            </a:r>
            <a:endParaRPr lang="en-US">
              <a:ea typeface="ＭＳ Ｐゴシック"/>
            </a:endParaRPr>
          </a:p>
          <a:p>
            <a:pPr marL="342900" indent="-342900">
              <a:spcBef>
                <a:spcPct val="20000"/>
              </a:spcBef>
              <a:buAutoNum type="arabicPeriod"/>
            </a:pPr>
            <a:r>
              <a:rPr lang="en-AU">
                <a:ea typeface="ＭＳ Ｐゴシック"/>
              </a:rPr>
              <a:t>Environment</a:t>
            </a:r>
            <a:endParaRPr lang="en-US">
              <a:ea typeface="ＭＳ Ｐゴシック"/>
            </a:endParaRPr>
          </a:p>
          <a:p>
            <a:pPr marL="342900" indent="-342900">
              <a:spcBef>
                <a:spcPct val="20000"/>
              </a:spcBef>
              <a:buAutoNum type="arabicPeriod"/>
            </a:pPr>
            <a:r>
              <a:rPr lang="en-AU">
                <a:ea typeface="ＭＳ Ｐゴシック"/>
              </a:rPr>
              <a:t>Information</a:t>
            </a:r>
            <a:endParaRPr lang="en-AU">
              <a:ea typeface="ＭＳ Ｐゴシック"/>
              <a:cs typeface="Calibri"/>
            </a:endParaRPr>
          </a:p>
          <a:p>
            <a:pPr marL="342900" indent="-342900">
              <a:spcBef>
                <a:spcPct val="20000"/>
              </a:spcBef>
              <a:buAutoNum type="arabicPeriod"/>
            </a:pPr>
            <a:endParaRPr lang="en-AU">
              <a:ea typeface="ＭＳ Ｐゴシック"/>
              <a:cs typeface="Calibri"/>
            </a:endParaRPr>
          </a:p>
          <a:p>
            <a:pPr>
              <a:spcBef>
                <a:spcPct val="20000"/>
              </a:spcBef>
            </a:pPr>
            <a:r>
              <a:rPr lang="en-AU">
                <a:ea typeface="ＭＳ Ｐゴシック"/>
                <a:cs typeface="Calibri"/>
              </a:rPr>
              <a:t>First Nations- </a:t>
            </a:r>
            <a:r>
              <a:rPr lang="en-AU" err="1">
                <a:ea typeface="ＭＳ Ｐゴシック"/>
                <a:cs typeface="Calibri"/>
              </a:rPr>
              <a:t>Te</a:t>
            </a:r>
            <a:r>
              <a:rPr lang="en-AU">
                <a:ea typeface="ＭＳ Ｐゴシック"/>
                <a:cs typeface="Calibri"/>
              </a:rPr>
              <a:t> Pou had already done a cultural adaptation tool</a:t>
            </a:r>
            <a:endParaRPr lang="en-AU">
              <a:cs typeface="Calibri"/>
            </a:endParaRPr>
          </a:p>
          <a:p>
            <a:endParaRPr lang="en-AU" altLang="en-US">
              <a:cs typeface="Calibri"/>
            </a:endParaRPr>
          </a:p>
          <a:p>
            <a:endParaRPr lang="en-AU" altLang="en-US">
              <a:cs typeface="Calibri"/>
            </a:endParaRPr>
          </a:p>
          <a:p>
            <a:endParaRPr lang="en-US">
              <a:cs typeface="Calibri"/>
            </a:endParaRPr>
          </a:p>
          <a:p>
            <a:pPr>
              <a:lnSpc>
                <a:spcPct val="114999"/>
              </a:lnSpc>
              <a:spcBef>
                <a:spcPts val="600"/>
              </a:spcBef>
              <a:spcAft>
                <a:spcPts val="600"/>
              </a:spcAft>
            </a:pPr>
            <a:endParaRPr lang="en-US">
              <a:cs typeface="Calibri"/>
            </a:endParaRPr>
          </a:p>
          <a:p>
            <a:pPr>
              <a:lnSpc>
                <a:spcPct val="114999"/>
              </a:lnSpc>
              <a:spcBef>
                <a:spcPts val="600"/>
              </a:spcBef>
              <a:spcAft>
                <a:spcPts val="600"/>
              </a:spcAft>
            </a:pPr>
            <a:endParaRPr lang="en-US">
              <a:cs typeface="Calibri"/>
            </a:endParaRPr>
          </a:p>
          <a:p>
            <a:endParaRPr lang="en-AU" altLang="en-US">
              <a:ea typeface="ＭＳ Ｐゴシック"/>
              <a:cs typeface="Calibri"/>
            </a:endParaRPr>
          </a:p>
        </p:txBody>
      </p:sp>
      <p:sp>
        <p:nvSpPr>
          <p:cNvPr id="29700" name="Slide Number Placeholder 3">
            <a:extLst>
              <a:ext uri="{FF2B5EF4-FFF2-40B4-BE49-F238E27FC236}">
                <a16:creationId xmlns:a16="http://schemas.microsoft.com/office/drawing/2014/main" id="{C684666E-8252-AC70-1851-D8582045B5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E1ACCD7-11A0-40B1-98CC-5E9B0BB2462C}"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a:t>Six Core Strategies Checklist- Australian adaptation</a:t>
            </a:r>
          </a:p>
          <a:p>
            <a:r>
              <a:rPr lang="en-AU"/>
              <a:t>6-14 objectives per strategy</a:t>
            </a:r>
          </a:p>
          <a:p>
            <a:r>
              <a:rPr lang="en-AU"/>
              <a:t>Suggested last column be changed from ‘objective met’ to ‘strengths &amp; areas for improvement’- recognising this is an ongoing journey rather than an ‘achieved/not achieved’</a:t>
            </a:r>
          </a:p>
          <a:p>
            <a:r>
              <a:rPr lang="en-AU"/>
              <a:t>References cultural considerations, including examples of  Aboriginal and Torres Strait Islander and service user inclusion and consultation throughout the document</a:t>
            </a:r>
          </a:p>
          <a:p>
            <a:endParaRPr lang="en-AU">
              <a:cs typeface="Calibri"/>
            </a:endParaRPr>
          </a:p>
          <a:p>
            <a:r>
              <a:rPr lang="en-AU">
                <a:ea typeface="ＭＳ Ｐゴシック"/>
                <a:cs typeface="Calibri"/>
              </a:rPr>
              <a:t>Benefits- it acknowledges the intersect between the caregivers and the consumer. Supported, educated staff are able to provide a better, safer experience for everyone. Received well in some areas with very challenging circumstances.</a:t>
            </a:r>
            <a:endParaRPr lang="en-AU">
              <a:cs typeface="Calibri"/>
            </a:endParaRPr>
          </a:p>
        </p:txBody>
      </p:sp>
      <p:sp>
        <p:nvSpPr>
          <p:cNvPr id="4" name="Slide Number Placeholder 3"/>
          <p:cNvSpPr>
            <a:spLocks noGrp="1"/>
          </p:cNvSpPr>
          <p:nvPr>
            <p:ph type="sldNum" sz="quarter" idx="5"/>
          </p:nvPr>
        </p:nvSpPr>
        <p:spPr/>
        <p:txBody>
          <a:bodyPr/>
          <a:lstStyle/>
          <a:p>
            <a:pPr>
              <a:defRPr/>
            </a:pPr>
            <a:fld id="{26C181E1-A669-46B8-9D8F-421D93F874F6}" type="slidenum">
              <a:rPr lang="en-US" altLang="en-US" smtClean="0"/>
              <a:pPr>
                <a:defRPr/>
              </a:pPr>
              <a:t>7</a:t>
            </a:fld>
            <a:endParaRPr lang="en-US" altLang="en-US"/>
          </a:p>
        </p:txBody>
      </p:sp>
    </p:spTree>
    <p:extLst>
      <p:ext uri="{BB962C8B-B14F-4D97-AF65-F5344CB8AC3E}">
        <p14:creationId xmlns:p14="http://schemas.microsoft.com/office/powerpoint/2010/main" val="415296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30"/>
              </a:spcBef>
            </a:pPr>
            <a:r>
              <a:rPr lang="en-US">
                <a:ea typeface="ＭＳ Ｐゴシック"/>
              </a:rPr>
              <a:t>Day 1- 105 attendees </a:t>
            </a:r>
          </a:p>
          <a:p>
            <a:pPr>
              <a:spcBef>
                <a:spcPts val="30"/>
              </a:spcBef>
            </a:pPr>
            <a:endParaRPr lang="en-US"/>
          </a:p>
          <a:p>
            <a:pPr>
              <a:spcBef>
                <a:spcPts val="30"/>
              </a:spcBef>
            </a:pPr>
            <a:r>
              <a:rPr lang="en-US">
                <a:ea typeface="ＭＳ Ｐゴシック"/>
              </a:rPr>
              <a:t>MHAOD overview</a:t>
            </a:r>
            <a:endParaRPr lang="en-US">
              <a:ea typeface="ＭＳ Ｐゴシック"/>
              <a:cs typeface="Calibri"/>
            </a:endParaRPr>
          </a:p>
          <a:p>
            <a:pPr>
              <a:spcBef>
                <a:spcPts val="30"/>
              </a:spcBef>
            </a:pPr>
            <a:r>
              <a:rPr lang="en-US">
                <a:ea typeface="ＭＳ Ｐゴシック"/>
              </a:rPr>
              <a:t>The lived experience voice Shining a Light : A human rights based conversation about eliminating restrictive practices</a:t>
            </a:r>
            <a:endParaRPr lang="en-US">
              <a:ea typeface="ＭＳ Ｐゴシック"/>
              <a:cs typeface="Calibri"/>
            </a:endParaRPr>
          </a:p>
          <a:p>
            <a:pPr>
              <a:spcBef>
                <a:spcPts val="30"/>
              </a:spcBef>
            </a:pPr>
            <a:r>
              <a:rPr lang="en-US">
                <a:ea typeface="ＭＳ Ｐゴシック"/>
              </a:rPr>
              <a:t>Poem from Ailsa</a:t>
            </a:r>
            <a:endParaRPr lang="en-US">
              <a:ea typeface="ＭＳ Ｐゴシック"/>
              <a:cs typeface="Calibri"/>
            </a:endParaRPr>
          </a:p>
          <a:p>
            <a:pPr>
              <a:spcBef>
                <a:spcPts val="30"/>
              </a:spcBef>
            </a:pPr>
            <a:r>
              <a:rPr lang="en-US">
                <a:ea typeface="ＭＳ Ｐゴシック"/>
              </a:rPr>
              <a:t>Overview of LRW</a:t>
            </a:r>
            <a:endParaRPr lang="en-US">
              <a:ea typeface="ＭＳ Ｐゴシック"/>
              <a:cs typeface="Calibri"/>
            </a:endParaRPr>
          </a:p>
          <a:p>
            <a:pPr>
              <a:spcBef>
                <a:spcPts val="30"/>
              </a:spcBef>
            </a:pPr>
            <a:r>
              <a:rPr lang="en-US">
                <a:ea typeface="ＭＳ Ｐゴシック"/>
              </a:rPr>
              <a:t>The Townsville experience</a:t>
            </a:r>
            <a:endParaRPr lang="en-US">
              <a:ea typeface="ＭＳ Ｐゴシック"/>
              <a:cs typeface="Calibri"/>
            </a:endParaRPr>
          </a:p>
          <a:p>
            <a:pPr>
              <a:spcBef>
                <a:spcPts val="30"/>
              </a:spcBef>
            </a:pPr>
            <a:r>
              <a:rPr lang="en-US" err="1">
                <a:ea typeface="ＭＳ Ｐゴシック"/>
              </a:rPr>
              <a:t>Te</a:t>
            </a:r>
            <a:r>
              <a:rPr lang="en-US">
                <a:ea typeface="ＭＳ Ｐゴシック"/>
              </a:rPr>
              <a:t> </a:t>
            </a:r>
            <a:r>
              <a:rPr lang="en-US" err="1">
                <a:ea typeface="ＭＳ Ｐゴシック"/>
              </a:rPr>
              <a:t>Pou</a:t>
            </a:r>
            <a:r>
              <a:rPr lang="en-US">
                <a:ea typeface="ＭＳ Ｐゴシック"/>
              </a:rPr>
              <a:t> (NZ) success in RRP- Six Core strategies Service Review Tool</a:t>
            </a:r>
            <a:endParaRPr lang="en-US">
              <a:ea typeface="ＭＳ Ｐゴシック"/>
              <a:cs typeface="Calibri"/>
            </a:endParaRPr>
          </a:p>
          <a:p>
            <a:pPr>
              <a:spcBef>
                <a:spcPts val="30"/>
              </a:spcBef>
            </a:pPr>
            <a:r>
              <a:rPr lang="en-US">
                <a:ea typeface="ＭＳ Ｐゴシック"/>
              </a:rPr>
              <a:t>RRP in a high secure setting- NSW</a:t>
            </a:r>
            <a:endParaRPr lang="en-US">
              <a:ea typeface="ＭＳ Ｐゴシック"/>
              <a:cs typeface="Calibri"/>
            </a:endParaRPr>
          </a:p>
          <a:p>
            <a:pPr>
              <a:spcBef>
                <a:spcPts val="30"/>
              </a:spcBef>
            </a:pPr>
            <a:r>
              <a:rPr lang="en-US">
                <a:ea typeface="ＭＳ Ｐゴシック"/>
              </a:rPr>
              <a:t>Afternoon workshops- </a:t>
            </a:r>
            <a:r>
              <a:rPr lang="en-US" err="1">
                <a:ea typeface="ＭＳ Ｐゴシック"/>
              </a:rPr>
              <a:t>whats</a:t>
            </a:r>
            <a:r>
              <a:rPr lang="en-US">
                <a:ea typeface="ＭＳ Ｐゴシック"/>
              </a:rPr>
              <a:t> working well, what can we do better, what are our top 3 priority actions</a:t>
            </a:r>
            <a:endParaRPr lang="en-US">
              <a:ea typeface="ＭＳ Ｐゴシック"/>
              <a:cs typeface="Calibri"/>
            </a:endParaRPr>
          </a:p>
          <a:p>
            <a:pPr>
              <a:spcBef>
                <a:spcPts val="30"/>
              </a:spcBef>
            </a:pPr>
            <a:endParaRPr lang="en-US">
              <a:cs typeface="Calibri"/>
            </a:endParaRPr>
          </a:p>
          <a:p>
            <a:pPr>
              <a:spcBef>
                <a:spcPts val="30"/>
              </a:spcBef>
            </a:pPr>
            <a:r>
              <a:rPr lang="en-US">
                <a:ea typeface="ＭＳ Ｐゴシック"/>
              </a:rPr>
              <a:t>95% participants stated the forum helped them to identify actions to reduce seclusion and restraint </a:t>
            </a:r>
            <a:endParaRPr lang="en-US">
              <a:ea typeface="ＭＳ Ｐゴシック"/>
              <a:cs typeface="Calibri"/>
            </a:endParaRPr>
          </a:p>
          <a:p>
            <a:pPr>
              <a:spcBef>
                <a:spcPts val="30"/>
              </a:spcBef>
            </a:pPr>
            <a:r>
              <a:rPr lang="en-US">
                <a:ea typeface="ＭＳ Ｐゴシック"/>
              </a:rPr>
              <a:t>100% satisfied with the event</a:t>
            </a:r>
            <a:endParaRPr lang="en-US">
              <a:ea typeface="ＭＳ Ｐゴシック"/>
              <a:cs typeface="Calibri"/>
            </a:endParaRPr>
          </a:p>
          <a:p>
            <a:pPr>
              <a:spcBef>
                <a:spcPts val="30"/>
              </a:spcBef>
            </a:pPr>
            <a:endParaRPr lang="en-US">
              <a:ea typeface="ＭＳ Ｐゴシック"/>
              <a:cs typeface="Calibri"/>
            </a:endParaRPr>
          </a:p>
          <a:p>
            <a:pPr>
              <a:spcBef>
                <a:spcPts val="30"/>
              </a:spcBef>
            </a:pPr>
            <a:endParaRPr lang="en-US">
              <a:ea typeface="ＭＳ Ｐゴシック"/>
              <a:cs typeface="Calibri"/>
            </a:endParaRPr>
          </a:p>
          <a:p>
            <a:r>
              <a:rPr lang="en-US">
                <a:ea typeface="ＭＳ Ｐゴシック"/>
                <a:cs typeface="Calibri"/>
              </a:rPr>
              <a:t>Day 2- Over 92 attendees- nurse leaders and aspiring/future nurse leaders</a:t>
            </a:r>
            <a:endParaRPr lang="en-US">
              <a:cs typeface="Calibri"/>
            </a:endParaRPr>
          </a:p>
          <a:p>
            <a:endParaRPr lang="en-US">
              <a:ea typeface="ＭＳ Ｐゴシック"/>
              <a:cs typeface="Calibri"/>
            </a:endParaRPr>
          </a:p>
          <a:p>
            <a:r>
              <a:rPr lang="en-US" b="1" u="sng">
                <a:ea typeface="ＭＳ Ｐゴシック"/>
                <a:cs typeface="Calibri"/>
              </a:rPr>
              <a:t>MH Nursing Leadership focus with introduction and vision setting from CNO and the MHAOD Nursing Director, OCNO</a:t>
            </a:r>
          </a:p>
          <a:p>
            <a:r>
              <a:rPr lang="en-US">
                <a:ea typeface="ＭＳ Ｐゴシック"/>
                <a:cs typeface="Calibri"/>
              </a:rPr>
              <a:t>Kevin Huckshorn and Janice </a:t>
            </a:r>
            <a:r>
              <a:rPr lang="en-US" err="1">
                <a:ea typeface="ＭＳ Ｐゴシック"/>
                <a:cs typeface="Calibri"/>
              </a:rPr>
              <a:t>LeBel</a:t>
            </a:r>
            <a:r>
              <a:rPr lang="en-US">
                <a:ea typeface="ＭＳ Ｐゴシック"/>
                <a:cs typeface="Calibri"/>
              </a:rPr>
              <a:t>- </a:t>
            </a:r>
          </a:p>
          <a:p>
            <a:r>
              <a:rPr lang="en-US">
                <a:ea typeface="ＭＳ Ｐゴシック"/>
                <a:cs typeface="Calibri"/>
              </a:rPr>
              <a:t>TIC</a:t>
            </a:r>
            <a:endParaRPr lang="en-US"/>
          </a:p>
          <a:p>
            <a:r>
              <a:rPr lang="en-US">
                <a:ea typeface="ＭＳ Ｐゴシック"/>
                <a:cs typeface="Calibri"/>
              </a:rPr>
              <a:t>Clinical Supervision</a:t>
            </a:r>
          </a:p>
          <a:p>
            <a:r>
              <a:rPr lang="en-US">
                <a:ea typeface="ＭＳ Ｐゴシック"/>
                <a:cs typeface="Calibri"/>
              </a:rPr>
              <a:t>Workshops providing an opportunity to identify practical ways that MHN can </a:t>
            </a:r>
            <a:r>
              <a:rPr lang="en-US" err="1">
                <a:ea typeface="ＭＳ Ｐゴシック"/>
                <a:cs typeface="Calibri"/>
              </a:rPr>
              <a:t>operationalise</a:t>
            </a:r>
            <a:r>
              <a:rPr lang="en-US">
                <a:ea typeface="ＭＳ Ｐゴシック"/>
                <a:cs typeface="Calibri"/>
              </a:rPr>
              <a:t> the vision of LRW</a:t>
            </a:r>
          </a:p>
          <a:p>
            <a:r>
              <a:rPr lang="en-US">
                <a:ea typeface="ＭＳ Ｐゴシック"/>
                <a:cs typeface="Calibri"/>
              </a:rPr>
              <a:t>Compassionate Leadership and Empowering the MHAOD professions</a:t>
            </a:r>
          </a:p>
          <a:p>
            <a:r>
              <a:rPr lang="en-US">
                <a:ea typeface="ＭＳ Ｐゴシック"/>
                <a:cs typeface="Calibri"/>
              </a:rPr>
              <a:t>99% of those surveyed agreed that the forum provided them with an opportunity to hear and contribute to the MHN </a:t>
            </a:r>
            <a:r>
              <a:rPr lang="en-US" err="1">
                <a:ea typeface="ＭＳ Ｐゴシック"/>
                <a:cs typeface="Calibri"/>
              </a:rPr>
              <a:t>professiona</a:t>
            </a:r>
            <a:r>
              <a:rPr lang="en-US">
                <a:ea typeface="ＭＳ Ｐゴシック"/>
                <a:cs typeface="Calibri"/>
              </a:rPr>
              <a:t>  future direction and needs</a:t>
            </a:r>
            <a:endParaRPr lang="en-US">
              <a:cs typeface="Calibri"/>
            </a:endParaRPr>
          </a:p>
        </p:txBody>
      </p:sp>
      <p:sp>
        <p:nvSpPr>
          <p:cNvPr id="4" name="Slide Number Placeholder 3"/>
          <p:cNvSpPr>
            <a:spLocks noGrp="1"/>
          </p:cNvSpPr>
          <p:nvPr>
            <p:ph type="sldNum" sz="quarter" idx="5"/>
          </p:nvPr>
        </p:nvSpPr>
        <p:spPr/>
        <p:txBody>
          <a:bodyPr/>
          <a:lstStyle/>
          <a:p>
            <a:pPr>
              <a:defRPr/>
            </a:pPr>
            <a:fld id="{26C181E1-A669-46B8-9D8F-421D93F874F6}" type="slidenum">
              <a:rPr lang="en-US" altLang="en-US"/>
              <a:pPr>
                <a:defRPr/>
              </a:pPr>
              <a:t>8</a:t>
            </a:fld>
            <a:endParaRPr lang="en-US" altLang="en-US"/>
          </a:p>
        </p:txBody>
      </p:sp>
    </p:spTree>
    <p:extLst>
      <p:ext uri="{BB962C8B-B14F-4D97-AF65-F5344CB8AC3E}">
        <p14:creationId xmlns:p14="http://schemas.microsoft.com/office/powerpoint/2010/main" val="434102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spcBef>
                <a:spcPts val="30"/>
              </a:spcBef>
            </a:pPr>
            <a:r>
              <a:rPr lang="en-AU" err="1">
                <a:ea typeface="ＭＳ Ｐゴシック"/>
              </a:rPr>
              <a:t>Particpiant</a:t>
            </a:r>
            <a:r>
              <a:rPr lang="en-AU">
                <a:ea typeface="ＭＳ Ｐゴシック"/>
              </a:rPr>
              <a:t> Highlights </a:t>
            </a:r>
          </a:p>
          <a:p>
            <a:pPr>
              <a:spcBef>
                <a:spcPts val="30"/>
              </a:spcBef>
            </a:pPr>
            <a:endParaRPr lang="en-AU">
              <a:cs typeface="Calibri"/>
            </a:endParaRPr>
          </a:p>
          <a:p>
            <a:pPr>
              <a:spcBef>
                <a:spcPts val="30"/>
              </a:spcBef>
            </a:pPr>
            <a:r>
              <a:rPr lang="en-US">
                <a:ea typeface="ＭＳ Ｐゴシック"/>
              </a:rPr>
              <a:t>95% participants stated the forum helped them to identify actions to reduce seclusion and restraint </a:t>
            </a:r>
            <a:endParaRPr lang="en-US">
              <a:ea typeface="ＭＳ Ｐゴシック"/>
              <a:cs typeface="Calibri"/>
            </a:endParaRPr>
          </a:p>
          <a:p>
            <a:pPr>
              <a:spcBef>
                <a:spcPts val="30"/>
              </a:spcBef>
            </a:pPr>
            <a:r>
              <a:rPr lang="en-US">
                <a:ea typeface="ＭＳ Ｐゴシック"/>
              </a:rPr>
              <a:t>100% satisfied with the event</a:t>
            </a:r>
            <a:endParaRPr lang="en-US">
              <a:ea typeface="ＭＳ Ｐゴシック"/>
              <a:cs typeface="Calibri"/>
            </a:endParaRPr>
          </a:p>
          <a:p>
            <a:pPr>
              <a:spcBef>
                <a:spcPts val="30"/>
              </a:spcBef>
            </a:pPr>
            <a:endParaRPr lang="en-US"/>
          </a:p>
          <a:p>
            <a:pPr>
              <a:spcBef>
                <a:spcPts val="30"/>
              </a:spcBef>
            </a:pPr>
            <a:r>
              <a:rPr lang="en-AU">
                <a:ea typeface="ＭＳ Ｐゴシック"/>
              </a:rPr>
              <a:t>Education &amp; Information</a:t>
            </a:r>
            <a:endParaRPr lang="en-AU">
              <a:cs typeface="Calibri"/>
            </a:endParaRPr>
          </a:p>
          <a:p>
            <a:pPr>
              <a:spcBef>
                <a:spcPts val="30"/>
              </a:spcBef>
            </a:pPr>
            <a:r>
              <a:rPr lang="en-AU">
                <a:ea typeface="ＭＳ Ｐゴシック"/>
              </a:rPr>
              <a:t>Engagement and Networking to provide a state wide approach </a:t>
            </a:r>
            <a:endParaRPr lang="en-AU">
              <a:ea typeface="ＭＳ Ｐゴシック"/>
              <a:cs typeface="Calibri"/>
            </a:endParaRPr>
          </a:p>
          <a:p>
            <a:pPr>
              <a:spcBef>
                <a:spcPts val="30"/>
              </a:spcBef>
            </a:pPr>
            <a:r>
              <a:rPr lang="en-AU">
                <a:ea typeface="ＭＳ Ｐゴシック"/>
              </a:rPr>
              <a:t>Understanding challenges that other HHS are experiencing and we are not siloed in our challenges. Identified that there is no consolidation or standardised approach to least restrictive practices </a:t>
            </a:r>
            <a:endParaRPr lang="en-AU">
              <a:ea typeface="ＭＳ Ｐゴシック"/>
              <a:cs typeface="Calibri"/>
            </a:endParaRPr>
          </a:p>
          <a:p>
            <a:pPr>
              <a:spcBef>
                <a:spcPts val="30"/>
              </a:spcBef>
            </a:pPr>
            <a:r>
              <a:rPr lang="en-AU">
                <a:ea typeface="ＭＳ Ｐゴシック"/>
              </a:rPr>
              <a:t>Hearing of international and interstate implementation of 6 Core Strategies </a:t>
            </a:r>
            <a:endParaRPr lang="en-AU">
              <a:ea typeface="ＭＳ Ｐゴシック"/>
              <a:cs typeface="Calibri"/>
            </a:endParaRPr>
          </a:p>
          <a:p>
            <a:pPr>
              <a:spcBef>
                <a:spcPts val="30"/>
              </a:spcBef>
            </a:pPr>
            <a:r>
              <a:rPr lang="en-AU">
                <a:ea typeface="ＭＳ Ｐゴシック"/>
              </a:rPr>
              <a:t>Collaborative work with other attendees identify ways to improve the service </a:t>
            </a:r>
            <a:endParaRPr lang="en-AU">
              <a:ea typeface="ＭＳ Ｐゴシック"/>
              <a:cs typeface="Calibri"/>
            </a:endParaRPr>
          </a:p>
          <a:p>
            <a:r>
              <a:rPr lang="en-AU">
                <a:ea typeface="ＭＳ Ｐゴシック"/>
              </a:rPr>
              <a:t>Cohesion of colleagues. </a:t>
            </a:r>
            <a:endParaRPr lang="en-AU">
              <a:ea typeface="ＭＳ Ｐゴシック"/>
              <a:cs typeface="Calibri"/>
            </a:endParaRPr>
          </a:p>
          <a:p>
            <a:endParaRPr lang="en-AU">
              <a:ea typeface="ＭＳ Ｐゴシック"/>
              <a:cs typeface="Calibri"/>
            </a:endParaRPr>
          </a:p>
          <a:p>
            <a:endParaRPr lang="en-AU">
              <a:ea typeface="ＭＳ Ｐゴシック"/>
              <a:cs typeface="Calibri"/>
            </a:endParaRPr>
          </a:p>
          <a:p>
            <a:r>
              <a:rPr lang="en-AU">
                <a:ea typeface="ＭＳ Ｐゴシック"/>
                <a:cs typeface="Calibri"/>
              </a:rPr>
              <a:t>Strengthen statewide networking and partnerships (day 1)</a:t>
            </a:r>
          </a:p>
        </p:txBody>
      </p:sp>
      <p:sp>
        <p:nvSpPr>
          <p:cNvPr id="4" name="Slide Number Placeholder 3"/>
          <p:cNvSpPr>
            <a:spLocks noGrp="1"/>
          </p:cNvSpPr>
          <p:nvPr>
            <p:ph type="sldNum" sz="quarter" idx="5"/>
          </p:nvPr>
        </p:nvSpPr>
        <p:spPr/>
        <p:txBody>
          <a:bodyPr/>
          <a:lstStyle/>
          <a:p>
            <a:fld id="{91E60098-0FC5-44B4-8F16-33DC9BA92707}" type="slidenum">
              <a:rPr lang="en-AU" smtClean="0"/>
              <a:t>9</a:t>
            </a:fld>
            <a:endParaRPr lang="en-AU"/>
          </a:p>
        </p:txBody>
      </p:sp>
    </p:spTree>
    <p:extLst>
      <p:ext uri="{BB962C8B-B14F-4D97-AF65-F5344CB8AC3E}">
        <p14:creationId xmlns:p14="http://schemas.microsoft.com/office/powerpoint/2010/main" val="3707645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7C570E1-9991-AE44-D4E7-A5FF6D0678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77" y="2356556"/>
            <a:ext cx="10363200" cy="1072445"/>
          </a:xfrm>
        </p:spPr>
        <p:txBody>
          <a:bodyPr>
            <a:noAutofit/>
          </a:bodyPr>
          <a:lstStyle>
            <a:lvl1pPr algn="l">
              <a:defRPr sz="4000" b="1">
                <a:solidFill>
                  <a:srgbClr val="FFFFFE"/>
                </a:solidFill>
              </a:defRPr>
            </a:lvl1pPr>
          </a:lstStyle>
          <a:p>
            <a:r>
              <a:rPr lang="en-AU"/>
              <a:t>Click to edit Master title style</a:t>
            </a:r>
            <a:endParaRPr lang="en-US"/>
          </a:p>
        </p:txBody>
      </p:sp>
      <p:sp>
        <p:nvSpPr>
          <p:cNvPr id="3" name="Subtitle 2"/>
          <p:cNvSpPr>
            <a:spLocks noGrp="1"/>
          </p:cNvSpPr>
          <p:nvPr>
            <p:ph type="subTitle" idx="1"/>
          </p:nvPr>
        </p:nvSpPr>
        <p:spPr>
          <a:xfrm>
            <a:off x="466777" y="3559372"/>
            <a:ext cx="8534400" cy="1046861"/>
          </a:xfrm>
        </p:spPr>
        <p:txBody>
          <a:bodyPr>
            <a:normAutofit/>
          </a:bodyPr>
          <a:lstStyle>
            <a:lvl1pPr marL="0" indent="0" algn="l">
              <a:buNone/>
              <a:defRPr sz="2400">
                <a:solidFill>
                  <a:srgbClr val="FFFFF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pic>
        <p:nvPicPr>
          <p:cNvPr id="5" name="Picture 6">
            <a:extLst>
              <a:ext uri="{FF2B5EF4-FFF2-40B4-BE49-F238E27FC236}">
                <a16:creationId xmlns:a16="http://schemas.microsoft.com/office/drawing/2014/main" id="{BAB1B9C4-AC38-D06C-9DC2-57CC5453D137}"/>
              </a:ext>
            </a:extLst>
          </p:cNvPr>
          <p:cNvPicPr>
            <a:picLocks/>
          </p:cNvPicPr>
          <p:nvPr userDrawn="1"/>
        </p:nvPicPr>
        <p:blipFill rotWithShape="1">
          <a:blip r:embed="rId2">
            <a:extLst>
              <a:ext uri="{28A0092B-C50C-407E-A947-70E740481C1C}">
                <a14:useLocalDpi xmlns:a14="http://schemas.microsoft.com/office/drawing/2010/main" val="0"/>
              </a:ext>
            </a:extLst>
          </a:blip>
          <a:srcRect l="52121" b="80933"/>
          <a:stretch/>
        </p:blipFill>
        <p:spPr bwMode="auto">
          <a:xfrm>
            <a:off x="7813964" y="0"/>
            <a:ext cx="4378036" cy="130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E09F0FBE-053D-215A-046C-7DFBF167146F}"/>
              </a:ext>
            </a:extLst>
          </p:cNvPr>
          <p:cNvPicPr>
            <a:picLocks/>
          </p:cNvPicPr>
          <p:nvPr userDrawn="1"/>
        </p:nvPicPr>
        <p:blipFill rotWithShape="1">
          <a:blip r:embed="rId2">
            <a:extLst>
              <a:ext uri="{28A0092B-C50C-407E-A947-70E740481C1C}">
                <a14:useLocalDpi xmlns:a14="http://schemas.microsoft.com/office/drawing/2010/main" val="0"/>
              </a:ext>
            </a:extLst>
          </a:blip>
          <a:srcRect t="82020"/>
          <a:stretch/>
        </p:blipFill>
        <p:spPr bwMode="auto">
          <a:xfrm>
            <a:off x="0" y="5624944"/>
            <a:ext cx="9144000" cy="123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56DDED1-29C7-34A5-E348-A6674C12AB6E}"/>
              </a:ext>
            </a:extLst>
          </p:cNvPr>
          <p:cNvPicPr>
            <a:picLocks/>
          </p:cNvPicPr>
          <p:nvPr userDrawn="1"/>
        </p:nvPicPr>
        <p:blipFill rotWithShape="1">
          <a:blip r:embed="rId2">
            <a:extLst>
              <a:ext uri="{28A0092B-C50C-407E-A947-70E740481C1C}">
                <a14:useLocalDpi xmlns:a14="http://schemas.microsoft.com/office/drawing/2010/main" val="0"/>
              </a:ext>
            </a:extLst>
          </a:blip>
          <a:srcRect l="53131" t="82020"/>
          <a:stretch/>
        </p:blipFill>
        <p:spPr bwMode="auto">
          <a:xfrm>
            <a:off x="7906326" y="5624943"/>
            <a:ext cx="4285673" cy="123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B3583CBB-C223-84BE-3645-E836970463BD}"/>
              </a:ext>
            </a:extLst>
          </p:cNvPr>
          <p:cNvPicPr>
            <a:picLocks/>
          </p:cNvPicPr>
          <p:nvPr userDrawn="1"/>
        </p:nvPicPr>
        <p:blipFill rotWithShape="1">
          <a:blip r:embed="rId2">
            <a:extLst>
              <a:ext uri="{28A0092B-C50C-407E-A947-70E740481C1C}">
                <a14:useLocalDpi xmlns:a14="http://schemas.microsoft.com/office/drawing/2010/main" val="0"/>
              </a:ext>
            </a:extLst>
          </a:blip>
          <a:srcRect t="25374" b="27411"/>
          <a:stretch/>
        </p:blipFill>
        <p:spPr bwMode="auto">
          <a:xfrm>
            <a:off x="-1" y="1307605"/>
            <a:ext cx="12192000" cy="431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717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17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Slide Number Placeholder 5">
            <a:extLst>
              <a:ext uri="{FF2B5EF4-FFF2-40B4-BE49-F238E27FC236}">
                <a16:creationId xmlns:a16="http://schemas.microsoft.com/office/drawing/2014/main" id="{031FFEA5-1E5F-B93D-2A40-DE0BBA9A4A9B}"/>
              </a:ext>
            </a:extLst>
          </p:cNvPr>
          <p:cNvSpPr>
            <a:spLocks noGrp="1"/>
          </p:cNvSpPr>
          <p:nvPr>
            <p:ph type="sldNum" sz="quarter" idx="10"/>
          </p:nvPr>
        </p:nvSpPr>
        <p:spPr/>
        <p:txBody>
          <a:bodyPr/>
          <a:lstStyle>
            <a:lvl1pPr>
              <a:defRPr/>
            </a:lvl1pPr>
          </a:lstStyle>
          <a:p>
            <a:fld id="{26F21ABA-D041-4E6A-AE96-0EFBBA1D5CFC}" type="slidenum">
              <a:rPr lang="en-US" altLang="en-US"/>
              <a:pPr/>
              <a:t>‹#›</a:t>
            </a:fld>
            <a:endParaRPr lang="en-US" altLang="en-US"/>
          </a:p>
        </p:txBody>
      </p:sp>
      <p:sp>
        <p:nvSpPr>
          <p:cNvPr id="5" name="Footer Placeholder 4">
            <a:extLst>
              <a:ext uri="{FF2B5EF4-FFF2-40B4-BE49-F238E27FC236}">
                <a16:creationId xmlns:a16="http://schemas.microsoft.com/office/drawing/2014/main" id="{DB38D3CC-CA9E-2471-215B-4772C241697D}"/>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12584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Slide Number Placeholder 5">
            <a:extLst>
              <a:ext uri="{FF2B5EF4-FFF2-40B4-BE49-F238E27FC236}">
                <a16:creationId xmlns:a16="http://schemas.microsoft.com/office/drawing/2014/main" id="{DE4D420D-962C-3ADF-9160-FFD8F7A2D547}"/>
              </a:ext>
            </a:extLst>
          </p:cNvPr>
          <p:cNvSpPr>
            <a:spLocks noGrp="1"/>
          </p:cNvSpPr>
          <p:nvPr>
            <p:ph type="sldNum" sz="quarter" idx="10"/>
          </p:nvPr>
        </p:nvSpPr>
        <p:spPr/>
        <p:txBody>
          <a:bodyPr/>
          <a:lstStyle>
            <a:lvl1pPr>
              <a:defRPr/>
            </a:lvl1pPr>
          </a:lstStyle>
          <a:p>
            <a:fld id="{075ABA14-35FD-4F94-AF84-6783622B0CE7}" type="slidenum">
              <a:rPr lang="en-US" altLang="en-US"/>
              <a:pPr/>
              <a:t>‹#›</a:t>
            </a:fld>
            <a:endParaRPr lang="en-US" altLang="en-US"/>
          </a:p>
        </p:txBody>
      </p:sp>
      <p:sp>
        <p:nvSpPr>
          <p:cNvPr id="5" name="Footer Placeholder 4">
            <a:extLst>
              <a:ext uri="{FF2B5EF4-FFF2-40B4-BE49-F238E27FC236}">
                <a16:creationId xmlns:a16="http://schemas.microsoft.com/office/drawing/2014/main" id="{D9F641AA-01D2-16E6-9776-AA051DCD2DF7}"/>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92140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Slide Number Placeholder 5">
            <a:extLst>
              <a:ext uri="{FF2B5EF4-FFF2-40B4-BE49-F238E27FC236}">
                <a16:creationId xmlns:a16="http://schemas.microsoft.com/office/drawing/2014/main" id="{ABE27034-58AB-4310-4E15-83B20217CA3C}"/>
              </a:ext>
            </a:extLst>
          </p:cNvPr>
          <p:cNvSpPr>
            <a:spLocks noGrp="1"/>
          </p:cNvSpPr>
          <p:nvPr>
            <p:ph type="sldNum" sz="quarter" idx="10"/>
          </p:nvPr>
        </p:nvSpPr>
        <p:spPr/>
        <p:txBody>
          <a:bodyPr/>
          <a:lstStyle>
            <a:lvl1pPr>
              <a:defRPr/>
            </a:lvl1pPr>
          </a:lstStyle>
          <a:p>
            <a:fld id="{EB32930E-5B81-4BB0-A138-4A4915FC0FCB}" type="slidenum">
              <a:rPr lang="en-US" altLang="en-US"/>
              <a:pPr/>
              <a:t>‹#›</a:t>
            </a:fld>
            <a:endParaRPr lang="en-US" altLang="en-US"/>
          </a:p>
        </p:txBody>
      </p:sp>
      <p:sp>
        <p:nvSpPr>
          <p:cNvPr id="6" name="Footer Placeholder 4">
            <a:extLst>
              <a:ext uri="{FF2B5EF4-FFF2-40B4-BE49-F238E27FC236}">
                <a16:creationId xmlns:a16="http://schemas.microsoft.com/office/drawing/2014/main" id="{109AB3B2-76E3-D737-A1F8-6E78C9C3504E}"/>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90178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Slide Number Placeholder 5">
            <a:extLst>
              <a:ext uri="{FF2B5EF4-FFF2-40B4-BE49-F238E27FC236}">
                <a16:creationId xmlns:a16="http://schemas.microsoft.com/office/drawing/2014/main" id="{C199084A-E474-C5CF-64B5-8874DBC72C18}"/>
              </a:ext>
            </a:extLst>
          </p:cNvPr>
          <p:cNvSpPr>
            <a:spLocks noGrp="1"/>
          </p:cNvSpPr>
          <p:nvPr>
            <p:ph type="sldNum" sz="quarter" idx="10"/>
          </p:nvPr>
        </p:nvSpPr>
        <p:spPr/>
        <p:txBody>
          <a:bodyPr/>
          <a:lstStyle>
            <a:lvl1pPr>
              <a:defRPr/>
            </a:lvl1pPr>
          </a:lstStyle>
          <a:p>
            <a:fld id="{AAAAC738-869B-4775-9876-3039BFF9E8A4}" type="slidenum">
              <a:rPr lang="en-US" altLang="en-US"/>
              <a:pPr/>
              <a:t>‹#›</a:t>
            </a:fld>
            <a:endParaRPr lang="en-US" altLang="en-US"/>
          </a:p>
        </p:txBody>
      </p:sp>
      <p:sp>
        <p:nvSpPr>
          <p:cNvPr id="8" name="Footer Placeholder 4">
            <a:extLst>
              <a:ext uri="{FF2B5EF4-FFF2-40B4-BE49-F238E27FC236}">
                <a16:creationId xmlns:a16="http://schemas.microsoft.com/office/drawing/2014/main" id="{E05B3159-B84C-98A4-25D0-44ABD5ED78EC}"/>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20559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Slide Number Placeholder 5">
            <a:extLst>
              <a:ext uri="{FF2B5EF4-FFF2-40B4-BE49-F238E27FC236}">
                <a16:creationId xmlns:a16="http://schemas.microsoft.com/office/drawing/2014/main" id="{8F766019-B396-6B00-577B-BBFA834C6068}"/>
              </a:ext>
            </a:extLst>
          </p:cNvPr>
          <p:cNvSpPr>
            <a:spLocks noGrp="1"/>
          </p:cNvSpPr>
          <p:nvPr>
            <p:ph type="sldNum" sz="quarter" idx="10"/>
          </p:nvPr>
        </p:nvSpPr>
        <p:spPr/>
        <p:txBody>
          <a:bodyPr/>
          <a:lstStyle>
            <a:lvl1pPr>
              <a:defRPr/>
            </a:lvl1pPr>
          </a:lstStyle>
          <a:p>
            <a:fld id="{0410E121-B84B-46A7-9285-48A7D230857D}" type="slidenum">
              <a:rPr lang="en-US" altLang="en-US"/>
              <a:pPr/>
              <a:t>‹#›</a:t>
            </a:fld>
            <a:endParaRPr lang="en-US" altLang="en-US"/>
          </a:p>
        </p:txBody>
      </p:sp>
      <p:sp>
        <p:nvSpPr>
          <p:cNvPr id="4" name="Footer Placeholder 4">
            <a:extLst>
              <a:ext uri="{FF2B5EF4-FFF2-40B4-BE49-F238E27FC236}">
                <a16:creationId xmlns:a16="http://schemas.microsoft.com/office/drawing/2014/main" id="{BFC0C640-B7DF-A4F6-6D51-72F3DF71555B}"/>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780261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B20FE26-3F41-C22B-EDF2-8423953F14A3}"/>
              </a:ext>
            </a:extLst>
          </p:cNvPr>
          <p:cNvSpPr>
            <a:spLocks noGrp="1"/>
          </p:cNvSpPr>
          <p:nvPr>
            <p:ph type="sldNum" sz="quarter" idx="10"/>
          </p:nvPr>
        </p:nvSpPr>
        <p:spPr/>
        <p:txBody>
          <a:bodyPr/>
          <a:lstStyle>
            <a:lvl1pPr>
              <a:defRPr/>
            </a:lvl1pPr>
          </a:lstStyle>
          <a:p>
            <a:fld id="{D47B02C7-9646-4ABF-B73A-96754892778D}" type="slidenum">
              <a:rPr lang="en-US" altLang="en-US"/>
              <a:pPr/>
              <a:t>‹#›</a:t>
            </a:fld>
            <a:endParaRPr lang="en-US" altLang="en-US"/>
          </a:p>
        </p:txBody>
      </p:sp>
      <p:sp>
        <p:nvSpPr>
          <p:cNvPr id="3" name="Footer Placeholder 4">
            <a:extLst>
              <a:ext uri="{FF2B5EF4-FFF2-40B4-BE49-F238E27FC236}">
                <a16:creationId xmlns:a16="http://schemas.microsoft.com/office/drawing/2014/main" id="{BCAB0C60-11DB-0671-7EBA-B4C1258F0426}"/>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754076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Slide Number Placeholder 5">
            <a:extLst>
              <a:ext uri="{FF2B5EF4-FFF2-40B4-BE49-F238E27FC236}">
                <a16:creationId xmlns:a16="http://schemas.microsoft.com/office/drawing/2014/main" id="{8CA65AAB-2F90-EA12-9A08-BEA55CB839B0}"/>
              </a:ext>
            </a:extLst>
          </p:cNvPr>
          <p:cNvSpPr>
            <a:spLocks noGrp="1"/>
          </p:cNvSpPr>
          <p:nvPr>
            <p:ph type="sldNum" sz="quarter" idx="10"/>
          </p:nvPr>
        </p:nvSpPr>
        <p:spPr/>
        <p:txBody>
          <a:bodyPr/>
          <a:lstStyle>
            <a:lvl1pPr>
              <a:defRPr/>
            </a:lvl1pPr>
          </a:lstStyle>
          <a:p>
            <a:fld id="{E0913003-9E0F-4F0B-9DEF-3A37680BD103}" type="slidenum">
              <a:rPr lang="en-US" altLang="en-US"/>
              <a:pPr/>
              <a:t>‹#›</a:t>
            </a:fld>
            <a:endParaRPr lang="en-US" altLang="en-US"/>
          </a:p>
        </p:txBody>
      </p:sp>
      <p:sp>
        <p:nvSpPr>
          <p:cNvPr id="6" name="Footer Placeholder 4">
            <a:extLst>
              <a:ext uri="{FF2B5EF4-FFF2-40B4-BE49-F238E27FC236}">
                <a16:creationId xmlns:a16="http://schemas.microsoft.com/office/drawing/2014/main" id="{AFAD7E46-6CEE-D9BE-5BAA-0C3AB613D2F5}"/>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55299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Slide Number Placeholder 5">
            <a:extLst>
              <a:ext uri="{FF2B5EF4-FFF2-40B4-BE49-F238E27FC236}">
                <a16:creationId xmlns:a16="http://schemas.microsoft.com/office/drawing/2014/main" id="{48BB6931-FC57-80D9-3895-C26623C34A0D}"/>
              </a:ext>
            </a:extLst>
          </p:cNvPr>
          <p:cNvSpPr>
            <a:spLocks noGrp="1"/>
          </p:cNvSpPr>
          <p:nvPr>
            <p:ph type="sldNum" sz="quarter" idx="10"/>
          </p:nvPr>
        </p:nvSpPr>
        <p:spPr/>
        <p:txBody>
          <a:bodyPr/>
          <a:lstStyle>
            <a:lvl1pPr>
              <a:defRPr/>
            </a:lvl1pPr>
          </a:lstStyle>
          <a:p>
            <a:fld id="{6AF00E61-0309-4CC9-8AC4-391B88D05648}" type="slidenum">
              <a:rPr lang="en-US" altLang="en-US"/>
              <a:pPr/>
              <a:t>‹#›</a:t>
            </a:fld>
            <a:endParaRPr lang="en-US" altLang="en-US"/>
          </a:p>
        </p:txBody>
      </p:sp>
      <p:sp>
        <p:nvSpPr>
          <p:cNvPr id="6" name="Footer Placeholder 4">
            <a:extLst>
              <a:ext uri="{FF2B5EF4-FFF2-40B4-BE49-F238E27FC236}">
                <a16:creationId xmlns:a16="http://schemas.microsoft.com/office/drawing/2014/main" id="{1531DED8-AB52-1523-1DFC-127E1BED2428}"/>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84917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7381969-824A-FD35-D50A-DA31DE4A2A8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endParaRPr lang="en-US" altLang="en-US"/>
          </a:p>
        </p:txBody>
      </p:sp>
      <p:sp>
        <p:nvSpPr>
          <p:cNvPr id="1027" name="Text Placeholder 2">
            <a:extLst>
              <a:ext uri="{FF2B5EF4-FFF2-40B4-BE49-F238E27FC236}">
                <a16:creationId xmlns:a16="http://schemas.microsoft.com/office/drawing/2014/main" id="{A8A05766-62E8-0A3F-5BCB-CF8C868F0A10}"/>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6" name="Slide Number Placeholder 5">
            <a:extLst>
              <a:ext uri="{FF2B5EF4-FFF2-40B4-BE49-F238E27FC236}">
                <a16:creationId xmlns:a16="http://schemas.microsoft.com/office/drawing/2014/main" id="{ACD8C319-BA79-469D-8ED2-083987CEE44A}"/>
              </a:ext>
            </a:extLst>
          </p:cNvPr>
          <p:cNvSpPr>
            <a:spLocks noGrp="1"/>
          </p:cNvSpPr>
          <p:nvPr>
            <p:ph type="sldNum" sz="quarter" idx="4"/>
          </p:nvPr>
        </p:nvSpPr>
        <p:spPr>
          <a:xfrm>
            <a:off x="8737600" y="6492876"/>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EBF2DB"/>
                </a:solidFill>
              </a:defRPr>
            </a:lvl1pPr>
          </a:lstStyle>
          <a:p>
            <a:fld id="{FF5CCB91-8865-4D36-AEBE-1058BC20EB23}" type="slidenum">
              <a:rPr lang="en-US" altLang="en-US"/>
              <a:pPr/>
              <a:t>‹#›</a:t>
            </a:fld>
            <a:endParaRPr lang="en-US" altLang="en-US"/>
          </a:p>
        </p:txBody>
      </p:sp>
      <p:sp>
        <p:nvSpPr>
          <p:cNvPr id="5" name="Footer Placeholder 4">
            <a:extLst>
              <a:ext uri="{FF2B5EF4-FFF2-40B4-BE49-F238E27FC236}">
                <a16:creationId xmlns:a16="http://schemas.microsoft.com/office/drawing/2014/main" id="{3B6757FA-90C2-4E7A-9F9E-228AE78F2278}"/>
              </a:ext>
            </a:extLst>
          </p:cNvPr>
          <p:cNvSpPr>
            <a:spLocks noGrp="1"/>
          </p:cNvSpPr>
          <p:nvPr>
            <p:ph type="ftr" sz="quarter" idx="3"/>
          </p:nvPr>
        </p:nvSpPr>
        <p:spPr>
          <a:xfrm>
            <a:off x="609600" y="6492876"/>
            <a:ext cx="5031317" cy="365125"/>
          </a:xfrm>
          <a:prstGeom prst="rect">
            <a:avLst/>
          </a:prstGeom>
        </p:spPr>
        <p:txBody>
          <a:bodyPr vert="horz" lIns="91440" tIns="45720" rIns="91440" bIns="45720" rtlCol="0" anchor="ctr"/>
          <a:lstStyle>
            <a:lvl1pPr algn="l" eaLnBrk="1" fontAlgn="auto" hangingPunct="1">
              <a:spcBef>
                <a:spcPts val="0"/>
              </a:spcBef>
              <a:spcAft>
                <a:spcPts val="0"/>
              </a:spcAft>
              <a:defRPr sz="1000" b="0">
                <a:solidFill>
                  <a:srgbClr val="FFFFFE"/>
                </a:solidFill>
                <a:latin typeface="+mn-lt"/>
                <a:ea typeface="+mn-ea"/>
              </a:defRPr>
            </a:lvl1pPr>
          </a:lstStyle>
          <a:p>
            <a:pPr>
              <a:defRPr/>
            </a:pPr>
            <a:endParaRPr lang="en-US"/>
          </a:p>
        </p:txBody>
      </p:sp>
      <p:pic>
        <p:nvPicPr>
          <p:cNvPr id="1030" name="Picture 3">
            <a:extLst>
              <a:ext uri="{FF2B5EF4-FFF2-40B4-BE49-F238E27FC236}">
                <a16:creationId xmlns:a16="http://schemas.microsoft.com/office/drawing/2014/main" id="{00796605-3962-F786-8FF1-AAC2A58FB3A3}"/>
              </a:ext>
            </a:extLst>
          </p:cNvPr>
          <p:cNvPicPr>
            <a:picLocks/>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6284914"/>
            <a:ext cx="91440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a:extLst>
              <a:ext uri="{FF2B5EF4-FFF2-40B4-BE49-F238E27FC236}">
                <a16:creationId xmlns:a16="http://schemas.microsoft.com/office/drawing/2014/main" id="{53D3FAFF-95F9-C511-E63B-3A06E60F82EE}"/>
              </a:ext>
            </a:extLst>
          </p:cNvPr>
          <p:cNvPicPr>
            <a:picLocks/>
          </p:cNvPicPr>
          <p:nvPr userDrawn="1"/>
        </p:nvPicPr>
        <p:blipFill rotWithShape="1">
          <a:blip r:embed="rId12">
            <a:extLst>
              <a:ext uri="{28A0092B-C50C-407E-A947-70E740481C1C}">
                <a14:useLocalDpi xmlns:a14="http://schemas.microsoft.com/office/drawing/2010/main" val="0"/>
              </a:ext>
            </a:extLst>
          </a:blip>
          <a:srcRect l="93889"/>
          <a:stretch/>
        </p:blipFill>
        <p:spPr bwMode="auto">
          <a:xfrm flipH="1">
            <a:off x="9144000" y="6284914"/>
            <a:ext cx="30480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7"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8" r:id="rId10"/>
  </p:sldLayoutIdLst>
  <p:hf hdr="0" ftr="0" dt="0"/>
  <p:txStyles>
    <p:titleStyle>
      <a:lvl1pPr algn="ctr" defTabSz="457200" rtl="0" eaLnBrk="0" fontAlgn="base" hangingPunct="0">
        <a:spcBef>
          <a:spcPct val="0"/>
        </a:spcBef>
        <a:spcAft>
          <a:spcPct val="0"/>
        </a:spcAft>
        <a:defRPr sz="4400" kern="1200">
          <a:solidFill>
            <a:srgbClr val="183957"/>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rgbClr val="183957"/>
          </a:solidFill>
          <a:latin typeface="Arial" pitchFamily="34" charset="0"/>
          <a:ea typeface="ＭＳ Ｐゴシック" pitchFamily="34" charset="-128"/>
        </a:defRPr>
      </a:lvl2pPr>
      <a:lvl3pPr algn="ctr" defTabSz="457200" rtl="0" eaLnBrk="0" fontAlgn="base" hangingPunct="0">
        <a:spcBef>
          <a:spcPct val="0"/>
        </a:spcBef>
        <a:spcAft>
          <a:spcPct val="0"/>
        </a:spcAft>
        <a:defRPr sz="4400">
          <a:solidFill>
            <a:srgbClr val="183957"/>
          </a:solidFill>
          <a:latin typeface="Arial" pitchFamily="34" charset="0"/>
          <a:ea typeface="ＭＳ Ｐゴシック" pitchFamily="34" charset="-128"/>
        </a:defRPr>
      </a:lvl3pPr>
      <a:lvl4pPr algn="ctr" defTabSz="457200" rtl="0" eaLnBrk="0" fontAlgn="base" hangingPunct="0">
        <a:spcBef>
          <a:spcPct val="0"/>
        </a:spcBef>
        <a:spcAft>
          <a:spcPct val="0"/>
        </a:spcAft>
        <a:defRPr sz="4400">
          <a:solidFill>
            <a:srgbClr val="183957"/>
          </a:solidFill>
          <a:latin typeface="Arial" pitchFamily="34" charset="0"/>
          <a:ea typeface="ＭＳ Ｐゴシック" pitchFamily="34" charset="-128"/>
        </a:defRPr>
      </a:lvl4pPr>
      <a:lvl5pPr algn="ctr" defTabSz="457200" rtl="0" eaLnBrk="0" fontAlgn="base" hangingPunct="0">
        <a:spcBef>
          <a:spcPct val="0"/>
        </a:spcBef>
        <a:spcAft>
          <a:spcPct val="0"/>
        </a:spcAft>
        <a:defRPr sz="4400">
          <a:solidFill>
            <a:srgbClr val="183957"/>
          </a:solidFill>
          <a:latin typeface="Arial"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Arial"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Arial"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Arial"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Arial"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183957"/>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183957"/>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183957"/>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183957"/>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183957"/>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4.jpeg"/><Relationship Id="rId7"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xhere.com/en/photo/1946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cid:f25f85f3-9910-43be-b9a2-8642bd4be609@ausprd01.prod.outlook.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F14AD6A-FE55-911B-5B55-3D03E08495A0}"/>
              </a:ext>
            </a:extLst>
          </p:cNvPr>
          <p:cNvSpPr>
            <a:spLocks noGrp="1"/>
          </p:cNvSpPr>
          <p:nvPr>
            <p:ph type="ctrTitle"/>
          </p:nvPr>
        </p:nvSpPr>
        <p:spPr>
          <a:xfrm>
            <a:off x="1884363" y="2155825"/>
            <a:ext cx="7772400" cy="1073150"/>
          </a:xfrm>
        </p:spPr>
        <p:txBody>
          <a:bodyPr/>
          <a:lstStyle/>
          <a:p>
            <a:pPr eaLnBrk="1" hangingPunct="1"/>
            <a:r>
              <a:rPr lang="en-US" altLang="en-US" sz="4600"/>
              <a:t>Navigating the path to elimination</a:t>
            </a:r>
          </a:p>
        </p:txBody>
      </p:sp>
      <p:sp>
        <p:nvSpPr>
          <p:cNvPr id="3" name="Subtitle 2">
            <a:extLst>
              <a:ext uri="{FF2B5EF4-FFF2-40B4-BE49-F238E27FC236}">
                <a16:creationId xmlns:a16="http://schemas.microsoft.com/office/drawing/2014/main" id="{191DDB4B-3046-D6C1-170C-517E525B29A4}"/>
              </a:ext>
            </a:extLst>
          </p:cNvPr>
          <p:cNvSpPr>
            <a:spLocks noGrp="1"/>
          </p:cNvSpPr>
          <p:nvPr>
            <p:ph type="subTitle" idx="1"/>
          </p:nvPr>
        </p:nvSpPr>
        <p:spPr>
          <a:xfrm>
            <a:off x="1799346" y="3812573"/>
            <a:ext cx="6400800" cy="1046163"/>
          </a:xfrm>
        </p:spPr>
        <p:txBody>
          <a:bodyPr rtlCol="0">
            <a:normAutofit fontScale="77500" lnSpcReduction="20000"/>
          </a:bodyPr>
          <a:lstStyle/>
          <a:p>
            <a:pPr>
              <a:spcAft>
                <a:spcPts val="0"/>
              </a:spcAft>
              <a:defRPr/>
            </a:pPr>
            <a:r>
              <a:rPr lang="en-US" sz="3000">
                <a:ea typeface="+mn-ea"/>
                <a:cs typeface="Arial"/>
              </a:rPr>
              <a:t>Kobie Hatch, Office of the Chief Nurse Officer</a:t>
            </a:r>
          </a:p>
          <a:p>
            <a:pPr>
              <a:spcAft>
                <a:spcPts val="0"/>
              </a:spcAft>
              <a:defRPr/>
            </a:pPr>
            <a:r>
              <a:rPr lang="en-US" sz="3000">
                <a:ea typeface="+mn-ea"/>
                <a:cs typeface="Arial"/>
              </a:rPr>
              <a:t>Jannette Newell, Office of the Chief Psychiatrist</a:t>
            </a:r>
          </a:p>
          <a:p>
            <a:pPr>
              <a:spcAft>
                <a:spcPts val="0"/>
              </a:spcAft>
              <a:defRPr/>
            </a:pPr>
            <a:endParaRPr lang="en-US" sz="3000">
              <a:ea typeface="+mn-ea"/>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5280-093F-F779-5647-9210BECC84ED}"/>
              </a:ext>
            </a:extLst>
          </p:cNvPr>
          <p:cNvSpPr>
            <a:spLocks noGrp="1"/>
          </p:cNvSpPr>
          <p:nvPr>
            <p:ph type="title"/>
          </p:nvPr>
        </p:nvSpPr>
        <p:spPr/>
        <p:txBody>
          <a:bodyPr/>
          <a:lstStyle/>
          <a:p>
            <a:r>
              <a:rPr lang="en-AU" sz="3600">
                <a:ea typeface="ＭＳ Ｐゴシック"/>
                <a:cs typeface="Arial"/>
              </a:rPr>
              <a:t>Least Restrictive Way Project Nurses</a:t>
            </a:r>
            <a:endParaRPr lang="en-US" sz="3600">
              <a:cs typeface="Arial"/>
            </a:endParaRPr>
          </a:p>
        </p:txBody>
      </p:sp>
      <p:pic>
        <p:nvPicPr>
          <p:cNvPr id="7" name="Content Placeholder 6">
            <a:extLst>
              <a:ext uri="{FF2B5EF4-FFF2-40B4-BE49-F238E27FC236}">
                <a16:creationId xmlns:a16="http://schemas.microsoft.com/office/drawing/2014/main" id="{03325DEF-54F4-1CEE-AF86-A90CDEBEE5A4}"/>
              </a:ext>
            </a:extLst>
          </p:cNvPr>
          <p:cNvPicPr>
            <a:picLocks noGrp="1" noChangeAspect="1"/>
          </p:cNvPicPr>
          <p:nvPr>
            <p:ph sz="half" idx="2"/>
          </p:nvPr>
        </p:nvPicPr>
        <p:blipFill>
          <a:blip r:embed="rId3"/>
          <a:stretch>
            <a:fillRect/>
          </a:stretch>
        </p:blipFill>
        <p:spPr>
          <a:xfrm>
            <a:off x="1522397" y="3830170"/>
            <a:ext cx="4579673" cy="2358403"/>
          </a:xfrm>
        </p:spPr>
      </p:pic>
      <p:sp>
        <p:nvSpPr>
          <p:cNvPr id="5" name="Slide Number Placeholder 4">
            <a:extLst>
              <a:ext uri="{FF2B5EF4-FFF2-40B4-BE49-F238E27FC236}">
                <a16:creationId xmlns:a16="http://schemas.microsoft.com/office/drawing/2014/main" id="{396CEBF4-BED4-C297-A650-0D247CB38A2F}"/>
              </a:ext>
            </a:extLst>
          </p:cNvPr>
          <p:cNvSpPr>
            <a:spLocks noGrp="1"/>
          </p:cNvSpPr>
          <p:nvPr>
            <p:ph type="sldNum" sz="quarter" idx="10"/>
          </p:nvPr>
        </p:nvSpPr>
        <p:spPr/>
        <p:txBody>
          <a:bodyPr/>
          <a:lstStyle/>
          <a:p>
            <a:pPr>
              <a:defRPr/>
            </a:pPr>
            <a:fld id="{76DB9FFE-61D6-40E1-A2B3-2BE1EA517942}" type="slidenum">
              <a:rPr lang="en-US" altLang="en-US" smtClean="0"/>
              <a:pPr>
                <a:defRPr/>
              </a:pPr>
              <a:t>10</a:t>
            </a:fld>
            <a:endParaRPr lang="en-US" altLang="en-US"/>
          </a:p>
        </p:txBody>
      </p:sp>
      <p:sp>
        <p:nvSpPr>
          <p:cNvPr id="44" name="Content Placeholder 43">
            <a:extLst>
              <a:ext uri="{FF2B5EF4-FFF2-40B4-BE49-F238E27FC236}">
                <a16:creationId xmlns:a16="http://schemas.microsoft.com/office/drawing/2014/main" id="{F450AB7E-94D8-B42C-5A25-D63E7374431B}"/>
              </a:ext>
            </a:extLst>
          </p:cNvPr>
          <p:cNvSpPr>
            <a:spLocks noGrp="1"/>
          </p:cNvSpPr>
          <p:nvPr>
            <p:ph sz="half" idx="1"/>
          </p:nvPr>
        </p:nvSpPr>
        <p:spPr>
          <a:xfrm>
            <a:off x="1669959" y="1698498"/>
            <a:ext cx="4700168" cy="2103164"/>
          </a:xfrm>
        </p:spPr>
        <p:txBody>
          <a:bodyPr/>
          <a:lstStyle/>
          <a:p>
            <a:pPr>
              <a:spcBef>
                <a:spcPts val="20"/>
              </a:spcBef>
            </a:pPr>
            <a:r>
              <a:rPr lang="en-US" sz="2000">
                <a:ea typeface="ＭＳ Ｐゴシック"/>
                <a:cs typeface="Arial"/>
              </a:rPr>
              <a:t>14 participants</a:t>
            </a:r>
            <a:endParaRPr lang="en-US" sz="2000">
              <a:cs typeface="Arial"/>
            </a:endParaRPr>
          </a:p>
          <a:p>
            <a:pPr>
              <a:spcBef>
                <a:spcPts val="20"/>
              </a:spcBef>
            </a:pPr>
            <a:r>
              <a:rPr lang="en-US" sz="2000">
                <a:ea typeface="ＭＳ Ｐゴシック"/>
                <a:cs typeface="Arial"/>
              </a:rPr>
              <a:t>10 Mental Health Services</a:t>
            </a:r>
          </a:p>
          <a:p>
            <a:pPr>
              <a:spcBef>
                <a:spcPts val="20"/>
              </a:spcBef>
            </a:pPr>
            <a:r>
              <a:rPr lang="en-US" sz="2000">
                <a:ea typeface="ＭＳ Ｐゴシック"/>
                <a:cs typeface="Arial"/>
              </a:rPr>
              <a:t>12-week program</a:t>
            </a:r>
            <a:endParaRPr lang="en-US" sz="2000">
              <a:cs typeface="Arial"/>
            </a:endParaRPr>
          </a:p>
          <a:p>
            <a:pPr>
              <a:spcBef>
                <a:spcPts val="20"/>
              </a:spcBef>
            </a:pPr>
            <a:r>
              <a:rPr lang="en-US" sz="2000">
                <a:ea typeface="ＭＳ Ｐゴシック"/>
                <a:cs typeface="Arial"/>
              </a:rPr>
              <a:t>6 online sessions</a:t>
            </a:r>
            <a:endParaRPr lang="en-US" sz="2000">
              <a:cs typeface="Arial"/>
            </a:endParaRPr>
          </a:p>
          <a:p>
            <a:pPr>
              <a:spcBef>
                <a:spcPts val="20"/>
              </a:spcBef>
            </a:pPr>
            <a:r>
              <a:rPr lang="en-US" sz="2000">
                <a:ea typeface="ＭＳ Ｐゴシック"/>
                <a:cs typeface="Arial"/>
              </a:rPr>
              <a:t>Develop leadership skills </a:t>
            </a:r>
            <a:endParaRPr lang="en-US" sz="2000">
              <a:cs typeface="Arial"/>
            </a:endParaRPr>
          </a:p>
          <a:p>
            <a:endParaRPr lang="en-US" sz="2000">
              <a:cs typeface="Arial"/>
            </a:endParaRPr>
          </a:p>
        </p:txBody>
      </p:sp>
      <p:pic>
        <p:nvPicPr>
          <p:cNvPr id="3" name="Picture 2" descr="A person pointing at a whiteboard&#10;&#10;Description automatically generated">
            <a:extLst>
              <a:ext uri="{FF2B5EF4-FFF2-40B4-BE49-F238E27FC236}">
                <a16:creationId xmlns:a16="http://schemas.microsoft.com/office/drawing/2014/main" id="{3FF83AB5-5CD1-D783-7711-27C099457302}"/>
              </a:ext>
            </a:extLst>
          </p:cNvPr>
          <p:cNvPicPr>
            <a:picLocks noChangeAspect="1"/>
          </p:cNvPicPr>
          <p:nvPr/>
        </p:nvPicPr>
        <p:blipFill>
          <a:blip r:embed="rId4"/>
          <a:stretch>
            <a:fillRect/>
          </a:stretch>
        </p:blipFill>
        <p:spPr>
          <a:xfrm>
            <a:off x="6587624" y="1316234"/>
            <a:ext cx="3743058" cy="2113075"/>
          </a:xfrm>
          <a:prstGeom prst="rect">
            <a:avLst/>
          </a:prstGeom>
        </p:spPr>
      </p:pic>
      <p:sp>
        <p:nvSpPr>
          <p:cNvPr id="6" name="Content Placeholder 43">
            <a:extLst>
              <a:ext uri="{FF2B5EF4-FFF2-40B4-BE49-F238E27FC236}">
                <a16:creationId xmlns:a16="http://schemas.microsoft.com/office/drawing/2014/main" id="{02A5FFDA-1894-CA73-4314-C31DEBBCBC7B}"/>
              </a:ext>
            </a:extLst>
          </p:cNvPr>
          <p:cNvSpPr txBox="1">
            <a:spLocks/>
          </p:cNvSpPr>
          <p:nvPr/>
        </p:nvSpPr>
        <p:spPr bwMode="auto">
          <a:xfrm>
            <a:off x="6362163" y="3557351"/>
            <a:ext cx="4303068" cy="229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rgbClr val="183957"/>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rgbClr val="183957"/>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183957"/>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183957"/>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rgbClr val="183957"/>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Bef>
                <a:spcPts val="20"/>
              </a:spcBef>
              <a:buNone/>
            </a:pPr>
            <a:r>
              <a:rPr lang="en-US">
                <a:ea typeface="ＭＳ Ｐゴシック"/>
                <a:cs typeface="Arial"/>
              </a:rPr>
              <a:t> </a:t>
            </a:r>
            <a:endParaRPr lang="en-US">
              <a:cs typeface="Arial"/>
            </a:endParaRPr>
          </a:p>
          <a:p>
            <a:pPr>
              <a:spcBef>
                <a:spcPts val="20"/>
              </a:spcBef>
            </a:pPr>
            <a:r>
              <a:rPr lang="en-US" sz="2000">
                <a:ea typeface="ＭＳ Ｐゴシック"/>
                <a:cs typeface="Arial"/>
              </a:rPr>
              <a:t>Audit current practices and available resources </a:t>
            </a:r>
          </a:p>
          <a:p>
            <a:pPr>
              <a:spcBef>
                <a:spcPts val="20"/>
              </a:spcBef>
            </a:pPr>
            <a:r>
              <a:rPr lang="en-US" sz="2000">
                <a:ea typeface="ＭＳ Ｐゴシック"/>
                <a:cs typeface="Arial"/>
              </a:rPr>
              <a:t>Identify key priorities  </a:t>
            </a:r>
            <a:endParaRPr lang="en-US" sz="2000">
              <a:cs typeface="Arial"/>
            </a:endParaRPr>
          </a:p>
          <a:p>
            <a:pPr>
              <a:spcBef>
                <a:spcPts val="20"/>
              </a:spcBef>
            </a:pPr>
            <a:r>
              <a:rPr lang="en-US" sz="2000">
                <a:ea typeface="ＭＳ Ｐゴシック"/>
                <a:cs typeface="Arial"/>
              </a:rPr>
              <a:t>Develop a local action plan to reduce restrictive practices</a:t>
            </a:r>
          </a:p>
          <a:p>
            <a:pPr marL="0" indent="0">
              <a:buNone/>
            </a:pPr>
            <a:endParaRPr lang="en-US" sz="2400">
              <a:ea typeface="ＭＳ Ｐゴシック"/>
              <a:cs typeface="Arial"/>
            </a:endParaRPr>
          </a:p>
          <a:p>
            <a:endParaRPr lang="en-US" sz="2400">
              <a:cs typeface="Arial"/>
            </a:endParaRPr>
          </a:p>
        </p:txBody>
      </p:sp>
    </p:spTree>
    <p:extLst>
      <p:ext uri="{BB962C8B-B14F-4D97-AF65-F5344CB8AC3E}">
        <p14:creationId xmlns:p14="http://schemas.microsoft.com/office/powerpoint/2010/main" val="2515306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4E938-F0AE-4EE7-9226-F950C97D4136}"/>
              </a:ext>
            </a:extLst>
          </p:cNvPr>
          <p:cNvSpPr>
            <a:spLocks noGrp="1"/>
          </p:cNvSpPr>
          <p:nvPr>
            <p:ph type="title"/>
          </p:nvPr>
        </p:nvSpPr>
        <p:spPr/>
        <p:txBody>
          <a:bodyPr/>
          <a:lstStyle/>
          <a:p>
            <a:r>
              <a:rPr lang="en-AU">
                <a:ea typeface="ＭＳ Ｐゴシック"/>
              </a:rPr>
              <a:t>Feedback</a:t>
            </a:r>
          </a:p>
        </p:txBody>
      </p:sp>
      <p:sp>
        <p:nvSpPr>
          <p:cNvPr id="5" name="Speech Bubble: Oval 4">
            <a:extLst>
              <a:ext uri="{FF2B5EF4-FFF2-40B4-BE49-F238E27FC236}">
                <a16:creationId xmlns:a16="http://schemas.microsoft.com/office/drawing/2014/main" id="{4795138B-733F-4FE3-A784-77C285972444}"/>
              </a:ext>
            </a:extLst>
          </p:cNvPr>
          <p:cNvSpPr/>
          <p:nvPr/>
        </p:nvSpPr>
        <p:spPr>
          <a:xfrm>
            <a:off x="4452208" y="2799350"/>
            <a:ext cx="6214952" cy="3361394"/>
          </a:xfrm>
          <a:prstGeom prst="wedgeEllipseCallout">
            <a:avLst>
              <a:gd name="adj1" fmla="val -51847"/>
              <a:gd name="adj2" fmla="val 46916"/>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sp>
        <p:nvSpPr>
          <p:cNvPr id="17" name="Speech Bubble: Oval 16">
            <a:extLst>
              <a:ext uri="{FF2B5EF4-FFF2-40B4-BE49-F238E27FC236}">
                <a16:creationId xmlns:a16="http://schemas.microsoft.com/office/drawing/2014/main" id="{D3B678DD-0F8A-40AC-B2D0-43EE81D0102C}"/>
              </a:ext>
            </a:extLst>
          </p:cNvPr>
          <p:cNvSpPr/>
          <p:nvPr/>
        </p:nvSpPr>
        <p:spPr>
          <a:xfrm>
            <a:off x="1979918" y="986308"/>
            <a:ext cx="3355590" cy="2636253"/>
          </a:xfrm>
          <a:prstGeom prst="wedgeEllipseCallout">
            <a:avLst>
              <a:gd name="adj1" fmla="val -65639"/>
              <a:gd name="adj2" fmla="val 14429"/>
            </a:avLst>
          </a:prstGeom>
          <a:solidFill>
            <a:schemeClr val="accent5">
              <a:lumMod val="75000"/>
            </a:scheme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sp>
        <p:nvSpPr>
          <p:cNvPr id="19" name="TextBox 18">
            <a:extLst>
              <a:ext uri="{FF2B5EF4-FFF2-40B4-BE49-F238E27FC236}">
                <a16:creationId xmlns:a16="http://schemas.microsoft.com/office/drawing/2014/main" id="{2BB48F2C-76F9-4FFE-8391-11A3BAF4A9AB}"/>
              </a:ext>
            </a:extLst>
          </p:cNvPr>
          <p:cNvSpPr txBox="1"/>
          <p:nvPr/>
        </p:nvSpPr>
        <p:spPr>
          <a:xfrm>
            <a:off x="8630014" y="1221275"/>
            <a:ext cx="1971500" cy="276999"/>
          </a:xfrm>
          <a:prstGeom prst="rect">
            <a:avLst/>
          </a:prstGeom>
          <a:noFill/>
        </p:spPr>
        <p:txBody>
          <a:bodyPr wrap="square" lIns="91440" tIns="45720" rIns="91440" bIns="45720" rtlCol="0" anchor="t">
            <a:spAutoFit/>
          </a:bodyPr>
          <a:lstStyle/>
          <a:p>
            <a:r>
              <a:rPr lang="en-AU" sz="1200">
                <a:solidFill>
                  <a:schemeClr val="accent5">
                    <a:lumMod val="75000"/>
                  </a:schemeClr>
                </a:solidFill>
                <a:latin typeface="Comic Sans MS"/>
                <a:ea typeface="Times New Roman" panose="02020603050405020304" pitchFamily="18" charset="0"/>
                <a:cs typeface="Arial"/>
              </a:rPr>
              <a:t>  </a:t>
            </a:r>
            <a:endParaRPr lang="en-AU" sz="1200">
              <a:solidFill>
                <a:schemeClr val="accent5">
                  <a:lumMod val="75000"/>
                </a:schemeClr>
              </a:solidFill>
              <a:latin typeface="Comic Sans MS"/>
              <a:ea typeface="MS Minngs"/>
              <a:cs typeface="Arial"/>
            </a:endParaRPr>
          </a:p>
        </p:txBody>
      </p:sp>
      <p:sp>
        <p:nvSpPr>
          <p:cNvPr id="23" name="TextBox 22">
            <a:extLst>
              <a:ext uri="{FF2B5EF4-FFF2-40B4-BE49-F238E27FC236}">
                <a16:creationId xmlns:a16="http://schemas.microsoft.com/office/drawing/2014/main" id="{9366356E-84C6-4626-A6C3-4E6DF07A4533}"/>
              </a:ext>
            </a:extLst>
          </p:cNvPr>
          <p:cNvSpPr txBox="1"/>
          <p:nvPr/>
        </p:nvSpPr>
        <p:spPr>
          <a:xfrm>
            <a:off x="2210549" y="1422635"/>
            <a:ext cx="3246619" cy="1754326"/>
          </a:xfrm>
          <a:prstGeom prst="rect">
            <a:avLst/>
          </a:prstGeom>
          <a:noFill/>
        </p:spPr>
        <p:txBody>
          <a:bodyPr wrap="square" lIns="91440" tIns="45720" rIns="91440" bIns="45720" rtlCol="0" anchor="t">
            <a:spAutoFit/>
          </a:bodyPr>
          <a:lstStyle/>
          <a:p>
            <a:r>
              <a:rPr lang="en-AU">
                <a:solidFill>
                  <a:srgbClr val="FFFFFE"/>
                </a:solidFill>
                <a:latin typeface="Comic Sans MS"/>
                <a:ea typeface="ＭＳ Ｐゴシック"/>
                <a:cs typeface="Arial"/>
              </a:rPr>
              <a:t>Sharing challenges and celebrating wins. Sharing what works in other areas and listening to the passion that was clearly displayed by all participants</a:t>
            </a:r>
            <a:endParaRPr lang="en-AU">
              <a:solidFill>
                <a:srgbClr val="FFFFFE"/>
              </a:solidFill>
              <a:latin typeface="Comic Sans MS" panose="030F0702030302020204" pitchFamily="66" charset="0"/>
              <a:cs typeface="Arial"/>
            </a:endParaRPr>
          </a:p>
        </p:txBody>
      </p:sp>
      <p:sp>
        <p:nvSpPr>
          <p:cNvPr id="20" name="TextBox 19">
            <a:extLst>
              <a:ext uri="{FF2B5EF4-FFF2-40B4-BE49-F238E27FC236}">
                <a16:creationId xmlns:a16="http://schemas.microsoft.com/office/drawing/2014/main" id="{04629040-13EA-4A5D-B7F7-0AA882EE00B5}"/>
              </a:ext>
            </a:extLst>
          </p:cNvPr>
          <p:cNvSpPr txBox="1"/>
          <p:nvPr/>
        </p:nvSpPr>
        <p:spPr>
          <a:xfrm>
            <a:off x="5304672" y="3295180"/>
            <a:ext cx="5367226" cy="2540774"/>
          </a:xfrm>
          <a:prstGeom prst="rect">
            <a:avLst/>
          </a:prstGeom>
          <a:noFill/>
        </p:spPr>
        <p:txBody>
          <a:bodyPr wrap="square" lIns="91440" tIns="45720" rIns="91440" bIns="45720" rtlCol="0" anchor="t">
            <a:spAutoFit/>
          </a:bodyPr>
          <a:lstStyle/>
          <a:p>
            <a:r>
              <a:rPr lang="en-AU" sz="1600">
                <a:solidFill>
                  <a:schemeClr val="accent6">
                    <a:lumMod val="49000"/>
                  </a:schemeClr>
                </a:solidFill>
                <a:latin typeface="Comic Sans MS"/>
                <a:ea typeface="ＭＳ Ｐゴシック"/>
                <a:cs typeface="Arial"/>
              </a:rPr>
              <a:t>T</a:t>
            </a:r>
            <a:r>
              <a:rPr lang="en-AU" sz="1600" b="1">
                <a:solidFill>
                  <a:schemeClr val="accent6">
                    <a:lumMod val="49000"/>
                  </a:schemeClr>
                </a:solidFill>
                <a:latin typeface="Comic Sans MS"/>
                <a:ea typeface="ＭＳ Ｐゴシック"/>
                <a:cs typeface="Arial"/>
              </a:rPr>
              <a:t>he Six Core Strategies Checklist;</a:t>
            </a:r>
          </a:p>
          <a:p>
            <a:pPr marL="171450" indent="-171450">
              <a:buFont typeface="Arial"/>
              <a:buChar char="•"/>
            </a:pPr>
            <a:r>
              <a:rPr lang="en-AU" sz="1600" b="1">
                <a:solidFill>
                  <a:schemeClr val="accent6">
                    <a:lumMod val="49000"/>
                  </a:schemeClr>
                </a:solidFill>
                <a:latin typeface="Comic Sans MS"/>
                <a:ea typeface="ＭＳ Ｐゴシック"/>
                <a:cs typeface="Arial"/>
              </a:rPr>
              <a:t>Prompting to consider things I never would have though of</a:t>
            </a:r>
          </a:p>
          <a:p>
            <a:pPr marL="171450" indent="-171450">
              <a:buFont typeface="Arial"/>
              <a:buChar char="•"/>
            </a:pPr>
            <a:r>
              <a:rPr lang="en-AU" sz="1600" b="1">
                <a:solidFill>
                  <a:schemeClr val="accent6">
                    <a:lumMod val="49000"/>
                  </a:schemeClr>
                </a:solidFill>
                <a:latin typeface="Comic Sans MS"/>
                <a:ea typeface="ＭＳ Ｐゴシック"/>
                <a:cs typeface="Arial"/>
              </a:rPr>
              <a:t>A framework to follow and highlighted the standards to aspire to</a:t>
            </a:r>
          </a:p>
          <a:p>
            <a:pPr marL="171450" indent="-171450">
              <a:buFont typeface="Arial"/>
              <a:buChar char="•"/>
            </a:pPr>
            <a:r>
              <a:rPr lang="en-AU" sz="1600" b="1">
                <a:solidFill>
                  <a:schemeClr val="accent6">
                    <a:lumMod val="49000"/>
                  </a:schemeClr>
                </a:solidFill>
                <a:latin typeface="Comic Sans MS"/>
                <a:ea typeface="ＭＳ Ｐゴシック"/>
                <a:cs typeface="Arial"/>
              </a:rPr>
              <a:t>A good tool for evaluating existing practices and lack thereof</a:t>
            </a:r>
          </a:p>
          <a:p>
            <a:pPr marL="171450" indent="-171450">
              <a:buFont typeface="Arial"/>
              <a:buChar char="•"/>
            </a:pPr>
            <a:r>
              <a:rPr lang="en-AU" sz="1600" b="1">
                <a:solidFill>
                  <a:schemeClr val="accent6">
                    <a:lumMod val="49000"/>
                  </a:schemeClr>
                </a:solidFill>
                <a:latin typeface="Comic Sans MS"/>
                <a:ea typeface="ＭＳ Ｐゴシック"/>
                <a:cs typeface="Arial"/>
              </a:rPr>
              <a:t>It was comprehensive</a:t>
            </a:r>
          </a:p>
          <a:p>
            <a:pPr marL="171450" indent="-171450">
              <a:buFont typeface="Arial"/>
              <a:buChar char="•"/>
            </a:pPr>
            <a:r>
              <a:rPr lang="en-AU" sz="1600" b="1">
                <a:solidFill>
                  <a:schemeClr val="accent6">
                    <a:lumMod val="49000"/>
                  </a:schemeClr>
                </a:solidFill>
                <a:latin typeface="Comic Sans MS"/>
                <a:ea typeface="ＭＳ Ｐゴシック"/>
                <a:cs typeface="Arial"/>
              </a:rPr>
              <a:t>A straight forward way to collate our audit information</a:t>
            </a:r>
            <a:endParaRPr lang="en-AU" sz="1600" b="1">
              <a:solidFill>
                <a:schemeClr val="accent6">
                  <a:lumMod val="49000"/>
                </a:schemeClr>
              </a:solidFill>
              <a:latin typeface="Comic Sans MS" panose="030F0702030302020204" pitchFamily="66" charset="0"/>
              <a:cs typeface="Arial"/>
            </a:endParaRPr>
          </a:p>
        </p:txBody>
      </p:sp>
      <p:sp>
        <p:nvSpPr>
          <p:cNvPr id="9" name="TextBox 12">
            <a:extLst>
              <a:ext uri="{FF2B5EF4-FFF2-40B4-BE49-F238E27FC236}">
                <a16:creationId xmlns:a16="http://schemas.microsoft.com/office/drawing/2014/main" id="{17365850-4A82-73D0-ADB4-2946987825A9}"/>
              </a:ext>
            </a:extLst>
          </p:cNvPr>
          <p:cNvSpPr txBox="1"/>
          <p:nvPr/>
        </p:nvSpPr>
        <p:spPr>
          <a:xfrm>
            <a:off x="8629766" y="280184"/>
            <a:ext cx="1975746" cy="1077218"/>
          </a:xfrm>
          <a:prstGeom prst="rect">
            <a:avLst/>
          </a:prstGeom>
          <a:noFill/>
        </p:spPr>
        <p:txBody>
          <a:bodyPr wrap="square" lIns="91440" tIns="45720" rIns="91440" bIns="45720" rtlCol="0" anchor="t">
            <a:spAutoFit/>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r>
              <a:rPr lang="en-AU" sz="1600" b="1">
                <a:solidFill>
                  <a:srgbClr val="F8F8F8"/>
                </a:solidFill>
                <a:latin typeface="Bradley Hand ITC"/>
                <a:ea typeface="ＭＳ Ｐゴシック"/>
                <a:cs typeface="Arial"/>
              </a:rPr>
              <a:t>Being valued by the organisation for what I am passionate about</a:t>
            </a:r>
            <a:endParaRPr lang="en-US" sz="1600" b="1">
              <a:solidFill>
                <a:srgbClr val="F8F8F8"/>
              </a:solidFill>
              <a:latin typeface="Bradley Hand ITC"/>
            </a:endParaRPr>
          </a:p>
        </p:txBody>
      </p:sp>
      <p:sp>
        <p:nvSpPr>
          <p:cNvPr id="7" name="Speech Bubble: Oval 6">
            <a:extLst>
              <a:ext uri="{FF2B5EF4-FFF2-40B4-BE49-F238E27FC236}">
                <a16:creationId xmlns:a16="http://schemas.microsoft.com/office/drawing/2014/main" id="{925F85C4-2E33-A669-C277-BC0AC32432E3}"/>
              </a:ext>
            </a:extLst>
          </p:cNvPr>
          <p:cNvSpPr/>
          <p:nvPr/>
        </p:nvSpPr>
        <p:spPr>
          <a:xfrm>
            <a:off x="5459775" y="1359977"/>
            <a:ext cx="4839158" cy="1314975"/>
          </a:xfrm>
          <a:prstGeom prst="wedgeEllipseCallou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58AF8DA-44AD-91F1-236C-F5D9829DF949}"/>
              </a:ext>
            </a:extLst>
          </p:cNvPr>
          <p:cNvSpPr txBox="1"/>
          <p:nvPr/>
        </p:nvSpPr>
        <p:spPr>
          <a:xfrm>
            <a:off x="5908952" y="1604696"/>
            <a:ext cx="4299822" cy="830997"/>
          </a:xfrm>
          <a:prstGeom prst="rect">
            <a:avLst/>
          </a:prstGeom>
          <a:noFill/>
        </p:spPr>
        <p:txBody>
          <a:bodyPr wrap="square" lIns="91440" tIns="45720" rIns="91440" bIns="45720" rtlCol="0" anchor="t">
            <a:spAutoFit/>
          </a:bodyPr>
          <a:lstStyle/>
          <a:p>
            <a:r>
              <a:rPr lang="en-US" sz="1600" b="1">
                <a:solidFill>
                  <a:schemeClr val="accent1">
                    <a:lumMod val="76000"/>
                  </a:schemeClr>
                </a:solidFill>
                <a:latin typeface="Comic Sans MS"/>
                <a:ea typeface="MS Minngs"/>
                <a:cs typeface="Arial"/>
              </a:rPr>
              <a:t>Networking and sharing ideas. like a think tank. Assisted with motivation to keep energy levels up for the project</a:t>
            </a:r>
          </a:p>
        </p:txBody>
      </p:sp>
    </p:spTree>
    <p:extLst>
      <p:ext uri="{BB962C8B-B14F-4D97-AF65-F5344CB8AC3E}">
        <p14:creationId xmlns:p14="http://schemas.microsoft.com/office/powerpoint/2010/main" val="3444171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BB3F-9455-C37A-5346-A9283A0C0C10}"/>
              </a:ext>
            </a:extLst>
          </p:cNvPr>
          <p:cNvSpPr>
            <a:spLocks noGrp="1"/>
          </p:cNvSpPr>
          <p:nvPr>
            <p:ph type="title"/>
          </p:nvPr>
        </p:nvSpPr>
        <p:spPr>
          <a:xfrm>
            <a:off x="1981200" y="274638"/>
            <a:ext cx="8229600" cy="1143000"/>
          </a:xfrm>
        </p:spPr>
        <p:txBody>
          <a:bodyPr wrap="square" anchor="ctr">
            <a:normAutofit/>
          </a:bodyPr>
          <a:lstStyle/>
          <a:p>
            <a:r>
              <a:rPr lang="en-AU"/>
              <a:t>QLD SICSAW Snapshot</a:t>
            </a:r>
          </a:p>
        </p:txBody>
      </p:sp>
      <p:pic>
        <p:nvPicPr>
          <p:cNvPr id="5" name="Content Placeholder 4" descr="A diagram of a safe in care&#10;&#10;Description automatically generated">
            <a:extLst>
              <a:ext uri="{FF2B5EF4-FFF2-40B4-BE49-F238E27FC236}">
                <a16:creationId xmlns:a16="http://schemas.microsoft.com/office/drawing/2014/main" id="{424F120F-7909-8880-21D5-64366A31961B}"/>
              </a:ext>
            </a:extLst>
          </p:cNvPr>
          <p:cNvPicPr>
            <a:picLocks noGrp="1" noChangeAspect="1"/>
          </p:cNvPicPr>
          <p:nvPr>
            <p:ph sz="half" idx="1"/>
          </p:nvPr>
        </p:nvPicPr>
        <p:blipFill>
          <a:blip r:embed="rId3"/>
          <a:stretch>
            <a:fillRect/>
          </a:stretch>
        </p:blipFill>
        <p:spPr>
          <a:xfrm>
            <a:off x="4161736" y="1902495"/>
            <a:ext cx="3479508" cy="3394075"/>
          </a:xfrm>
          <a:prstGeom prst="rect">
            <a:avLst/>
          </a:prstGeom>
          <a:noFill/>
        </p:spPr>
      </p:pic>
      <p:sp>
        <p:nvSpPr>
          <p:cNvPr id="4" name="Slide Number Placeholder 3">
            <a:extLst>
              <a:ext uri="{FF2B5EF4-FFF2-40B4-BE49-F238E27FC236}">
                <a16:creationId xmlns:a16="http://schemas.microsoft.com/office/drawing/2014/main" id="{D82F90E5-9833-0A9B-862B-116D41306032}"/>
              </a:ext>
            </a:extLst>
          </p:cNvPr>
          <p:cNvSpPr>
            <a:spLocks noGrp="1"/>
          </p:cNvSpPr>
          <p:nvPr>
            <p:ph type="sldNum" sz="quarter" idx="10"/>
          </p:nvPr>
        </p:nvSpPr>
        <p:spPr>
          <a:xfrm>
            <a:off x="8077200" y="6492876"/>
            <a:ext cx="2133600" cy="365125"/>
          </a:xfrm>
        </p:spPr>
        <p:txBody>
          <a:bodyPr wrap="square" anchor="ctr">
            <a:normAutofit/>
          </a:bodyPr>
          <a:lstStyle/>
          <a:p>
            <a:pPr>
              <a:spcAft>
                <a:spcPts val="600"/>
              </a:spcAft>
            </a:pPr>
            <a:fld id="{26F21ABA-D041-4E6A-AE96-0EFBBA1D5CFC}" type="slidenum">
              <a:rPr lang="en-US" altLang="en-US" smtClean="0"/>
              <a:pPr>
                <a:spcAft>
                  <a:spcPts val="600"/>
                </a:spcAft>
              </a:pPr>
              <a:t>12</a:t>
            </a:fld>
            <a:endParaRPr lang="en-US" altLang="en-US"/>
          </a:p>
        </p:txBody>
      </p:sp>
      <p:sp>
        <p:nvSpPr>
          <p:cNvPr id="7" name="TextBox 6">
            <a:extLst>
              <a:ext uri="{FF2B5EF4-FFF2-40B4-BE49-F238E27FC236}">
                <a16:creationId xmlns:a16="http://schemas.microsoft.com/office/drawing/2014/main" id="{10FFDB15-34E7-8138-445B-40852453720F}"/>
              </a:ext>
            </a:extLst>
          </p:cNvPr>
          <p:cNvSpPr txBox="1"/>
          <p:nvPr/>
        </p:nvSpPr>
        <p:spPr>
          <a:xfrm>
            <a:off x="5381626" y="5436157"/>
            <a:ext cx="5086350" cy="369332"/>
          </a:xfrm>
          <a:prstGeom prst="rect">
            <a:avLst/>
          </a:prstGeom>
          <a:noFill/>
        </p:spPr>
        <p:txBody>
          <a:bodyPr wrap="square">
            <a:spAutoFit/>
          </a:bodyPr>
          <a:lstStyle/>
          <a:p>
            <a:r>
              <a:rPr lang="en-US" b="1">
                <a:ea typeface="ＭＳ Ｐゴシック"/>
              </a:rPr>
              <a:t>consumer and carer engagement  framework</a:t>
            </a:r>
            <a:endParaRPr lang="en-AU"/>
          </a:p>
        </p:txBody>
      </p:sp>
      <p:sp>
        <p:nvSpPr>
          <p:cNvPr id="9" name="TextBox 8">
            <a:extLst>
              <a:ext uri="{FF2B5EF4-FFF2-40B4-BE49-F238E27FC236}">
                <a16:creationId xmlns:a16="http://schemas.microsoft.com/office/drawing/2014/main" id="{96FBE759-FD38-543D-E3E7-D9F6CDC50F02}"/>
              </a:ext>
            </a:extLst>
          </p:cNvPr>
          <p:cNvSpPr txBox="1"/>
          <p:nvPr/>
        </p:nvSpPr>
        <p:spPr>
          <a:xfrm>
            <a:off x="6858000" y="1777523"/>
            <a:ext cx="4572000" cy="369332"/>
          </a:xfrm>
          <a:prstGeom prst="rect">
            <a:avLst/>
          </a:prstGeom>
          <a:noFill/>
        </p:spPr>
        <p:txBody>
          <a:bodyPr wrap="square">
            <a:spAutoFit/>
          </a:bodyPr>
          <a:lstStyle/>
          <a:p>
            <a:r>
              <a:rPr lang="en-US" b="1" i="0" u="none"/>
              <a:t>Safewards implementations</a:t>
            </a:r>
            <a:endParaRPr lang="en-AU" b="1"/>
          </a:p>
        </p:txBody>
      </p:sp>
      <p:sp>
        <p:nvSpPr>
          <p:cNvPr id="12" name="TextBox 11">
            <a:extLst>
              <a:ext uri="{FF2B5EF4-FFF2-40B4-BE49-F238E27FC236}">
                <a16:creationId xmlns:a16="http://schemas.microsoft.com/office/drawing/2014/main" id="{76857E1A-9BD0-0B37-4DAB-E96F66F91965}"/>
              </a:ext>
            </a:extLst>
          </p:cNvPr>
          <p:cNvSpPr txBox="1"/>
          <p:nvPr/>
        </p:nvSpPr>
        <p:spPr>
          <a:xfrm>
            <a:off x="1524000" y="1415387"/>
            <a:ext cx="5653338" cy="369332"/>
          </a:xfrm>
          <a:prstGeom prst="rect">
            <a:avLst/>
          </a:prstGeom>
          <a:noFill/>
        </p:spPr>
        <p:txBody>
          <a:bodyPr wrap="square">
            <a:spAutoFit/>
          </a:bodyPr>
          <a:lstStyle/>
          <a:p>
            <a:r>
              <a:rPr lang="en-US" b="1" i="0" u="none"/>
              <a:t>Trauma Informed Care Frameworks and education</a:t>
            </a:r>
            <a:endParaRPr lang="en-AU" b="1"/>
          </a:p>
        </p:txBody>
      </p:sp>
      <p:sp>
        <p:nvSpPr>
          <p:cNvPr id="14" name="TextBox 13">
            <a:extLst>
              <a:ext uri="{FF2B5EF4-FFF2-40B4-BE49-F238E27FC236}">
                <a16:creationId xmlns:a16="http://schemas.microsoft.com/office/drawing/2014/main" id="{B5549FBD-7DEC-3469-6B85-7BC810A24EB0}"/>
              </a:ext>
            </a:extLst>
          </p:cNvPr>
          <p:cNvSpPr txBox="1"/>
          <p:nvPr/>
        </p:nvSpPr>
        <p:spPr>
          <a:xfrm>
            <a:off x="1861072" y="5087568"/>
            <a:ext cx="4979194" cy="369332"/>
          </a:xfrm>
          <a:prstGeom prst="rect">
            <a:avLst/>
          </a:prstGeom>
          <a:noFill/>
        </p:spPr>
        <p:txBody>
          <a:bodyPr wrap="square">
            <a:spAutoFit/>
          </a:bodyPr>
          <a:lstStyle/>
          <a:p>
            <a:r>
              <a:rPr lang="en-US" b="1">
                <a:ea typeface="ＭＳ Ｐゴシック"/>
                <a:cs typeface="Calibri"/>
              </a:rPr>
              <a:t>Occ violence prevention program </a:t>
            </a:r>
            <a:endParaRPr lang="en-AU" b="1"/>
          </a:p>
        </p:txBody>
      </p:sp>
      <p:sp>
        <p:nvSpPr>
          <p:cNvPr id="16" name="TextBox 15">
            <a:extLst>
              <a:ext uri="{FF2B5EF4-FFF2-40B4-BE49-F238E27FC236}">
                <a16:creationId xmlns:a16="http://schemas.microsoft.com/office/drawing/2014/main" id="{2324D5AC-DBCC-06A9-454D-AE691703769D}"/>
              </a:ext>
            </a:extLst>
          </p:cNvPr>
          <p:cNvSpPr txBox="1"/>
          <p:nvPr/>
        </p:nvSpPr>
        <p:spPr>
          <a:xfrm>
            <a:off x="6281142" y="4928898"/>
            <a:ext cx="4979194" cy="369332"/>
          </a:xfrm>
          <a:prstGeom prst="rect">
            <a:avLst/>
          </a:prstGeom>
          <a:noFill/>
        </p:spPr>
        <p:txBody>
          <a:bodyPr wrap="square">
            <a:spAutoFit/>
          </a:bodyPr>
          <a:lstStyle/>
          <a:p>
            <a:r>
              <a:rPr lang="en-US" b="1" i="0" u="none"/>
              <a:t>First Nations Cultural capability training  </a:t>
            </a:r>
            <a:endParaRPr lang="en-AU" b="1"/>
          </a:p>
        </p:txBody>
      </p:sp>
      <p:sp>
        <p:nvSpPr>
          <p:cNvPr id="18" name="TextBox 17">
            <a:extLst>
              <a:ext uri="{FF2B5EF4-FFF2-40B4-BE49-F238E27FC236}">
                <a16:creationId xmlns:a16="http://schemas.microsoft.com/office/drawing/2014/main" id="{DBDDE3EE-D2E2-05B4-4538-B50B4F57512D}"/>
              </a:ext>
            </a:extLst>
          </p:cNvPr>
          <p:cNvSpPr txBox="1"/>
          <p:nvPr/>
        </p:nvSpPr>
        <p:spPr>
          <a:xfrm>
            <a:off x="1524000" y="2595033"/>
            <a:ext cx="2457450" cy="646331"/>
          </a:xfrm>
          <a:prstGeom prst="rect">
            <a:avLst/>
          </a:prstGeom>
          <a:noFill/>
        </p:spPr>
        <p:txBody>
          <a:bodyPr wrap="square">
            <a:spAutoFit/>
          </a:bodyPr>
          <a:lstStyle/>
          <a:p>
            <a:r>
              <a:rPr lang="en-US">
                <a:latin typeface="Arial"/>
              </a:rPr>
              <a:t>Clinical Supervision Capability for nurses</a:t>
            </a:r>
            <a:endParaRPr lang="en-AU"/>
          </a:p>
        </p:txBody>
      </p:sp>
      <p:sp>
        <p:nvSpPr>
          <p:cNvPr id="20" name="TextBox 19">
            <a:extLst>
              <a:ext uri="{FF2B5EF4-FFF2-40B4-BE49-F238E27FC236}">
                <a16:creationId xmlns:a16="http://schemas.microsoft.com/office/drawing/2014/main" id="{CD2691A0-8364-E9E1-5C33-CED30D4AD0BA}"/>
              </a:ext>
            </a:extLst>
          </p:cNvPr>
          <p:cNvSpPr txBox="1"/>
          <p:nvPr/>
        </p:nvSpPr>
        <p:spPr>
          <a:xfrm>
            <a:off x="8042672" y="2860917"/>
            <a:ext cx="2625328" cy="1200329"/>
          </a:xfrm>
          <a:prstGeom prst="rect">
            <a:avLst/>
          </a:prstGeom>
          <a:noFill/>
        </p:spPr>
        <p:txBody>
          <a:bodyPr wrap="square">
            <a:spAutoFit/>
          </a:bodyPr>
          <a:lstStyle/>
          <a:p>
            <a:r>
              <a:rPr lang="en-US">
                <a:latin typeface="Arial"/>
              </a:rPr>
              <a:t>reviews and consideration of Chief Psychiatrist Policies and processes </a:t>
            </a:r>
            <a:endParaRPr lang="en-AU"/>
          </a:p>
        </p:txBody>
      </p:sp>
      <p:sp>
        <p:nvSpPr>
          <p:cNvPr id="22" name="TextBox 21">
            <a:extLst>
              <a:ext uri="{FF2B5EF4-FFF2-40B4-BE49-F238E27FC236}">
                <a16:creationId xmlns:a16="http://schemas.microsoft.com/office/drawing/2014/main" id="{152F5593-1D61-A7D4-8619-5EABBE9EB847}"/>
              </a:ext>
            </a:extLst>
          </p:cNvPr>
          <p:cNvSpPr txBox="1"/>
          <p:nvPr/>
        </p:nvSpPr>
        <p:spPr>
          <a:xfrm>
            <a:off x="1861072" y="4197430"/>
            <a:ext cx="4979194" cy="369332"/>
          </a:xfrm>
          <a:prstGeom prst="rect">
            <a:avLst/>
          </a:prstGeom>
          <a:noFill/>
        </p:spPr>
        <p:txBody>
          <a:bodyPr wrap="square">
            <a:spAutoFit/>
          </a:bodyPr>
          <a:lstStyle/>
          <a:p>
            <a:r>
              <a:rPr lang="en-US" b="0" i="0" u="none"/>
              <a:t>Pipeline of Capital works</a:t>
            </a:r>
            <a:endParaRPr lang="en-AU"/>
          </a:p>
        </p:txBody>
      </p:sp>
      <p:sp>
        <p:nvSpPr>
          <p:cNvPr id="24" name="TextBox 23">
            <a:extLst>
              <a:ext uri="{FF2B5EF4-FFF2-40B4-BE49-F238E27FC236}">
                <a16:creationId xmlns:a16="http://schemas.microsoft.com/office/drawing/2014/main" id="{0C2237E7-08DE-0209-5DB2-91374DD2221F}"/>
              </a:ext>
            </a:extLst>
          </p:cNvPr>
          <p:cNvSpPr txBox="1"/>
          <p:nvPr/>
        </p:nvSpPr>
        <p:spPr>
          <a:xfrm>
            <a:off x="1924050" y="5644741"/>
            <a:ext cx="4979194" cy="369332"/>
          </a:xfrm>
          <a:prstGeom prst="rect">
            <a:avLst/>
          </a:prstGeom>
          <a:noFill/>
        </p:spPr>
        <p:txBody>
          <a:bodyPr wrap="square">
            <a:spAutoFit/>
          </a:bodyPr>
          <a:lstStyle/>
          <a:p>
            <a:pPr lvl="0" rtl="0"/>
            <a:r>
              <a:rPr lang="en-US">
                <a:latin typeface="Arial"/>
              </a:rPr>
              <a:t>Alternative Models of Care</a:t>
            </a:r>
          </a:p>
        </p:txBody>
      </p:sp>
      <p:sp>
        <p:nvSpPr>
          <p:cNvPr id="3" name="TextBox 2">
            <a:extLst>
              <a:ext uri="{FF2B5EF4-FFF2-40B4-BE49-F238E27FC236}">
                <a16:creationId xmlns:a16="http://schemas.microsoft.com/office/drawing/2014/main" id="{8FF33EEB-EC53-CF1C-75AC-37E2DBAE50E5}"/>
              </a:ext>
            </a:extLst>
          </p:cNvPr>
          <p:cNvSpPr txBox="1"/>
          <p:nvPr/>
        </p:nvSpPr>
        <p:spPr>
          <a:xfrm>
            <a:off x="1668379" y="3465095"/>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Calibri"/>
              </a:rPr>
              <a:t>Statewide Lived Experience (Peer) worker positions</a:t>
            </a:r>
            <a:endParaRPr lang="en-US" b="1"/>
          </a:p>
        </p:txBody>
      </p:sp>
    </p:spTree>
    <p:extLst>
      <p:ext uri="{BB962C8B-B14F-4D97-AF65-F5344CB8AC3E}">
        <p14:creationId xmlns:p14="http://schemas.microsoft.com/office/powerpoint/2010/main" val="4008987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5E8386-18DA-5648-ABB6-46BEBF1B9CBC}"/>
              </a:ext>
            </a:extLst>
          </p:cNvPr>
          <p:cNvSpPr>
            <a:spLocks noGrp="1"/>
          </p:cNvSpPr>
          <p:nvPr>
            <p:ph type="sldNum" sz="quarter" idx="10"/>
          </p:nvPr>
        </p:nvSpPr>
        <p:spPr>
          <a:xfrm>
            <a:off x="8077200" y="6492876"/>
            <a:ext cx="2133600" cy="365125"/>
          </a:xfrm>
        </p:spPr>
        <p:txBody>
          <a:bodyPr wrap="square" anchor="ctr">
            <a:normAutofit/>
          </a:bodyPr>
          <a:lstStyle/>
          <a:p>
            <a:pPr>
              <a:spcAft>
                <a:spcPts val="600"/>
              </a:spcAft>
            </a:pPr>
            <a:fld id="{26F21ABA-D041-4E6A-AE96-0EFBBA1D5CFC}" type="slidenum">
              <a:rPr lang="en-US" altLang="en-US"/>
              <a:pPr>
                <a:spcAft>
                  <a:spcPts val="600"/>
                </a:spcAft>
              </a:pPr>
              <a:t>13</a:t>
            </a:fld>
            <a:endParaRPr lang="en-US" altLang="en-US"/>
          </a:p>
        </p:txBody>
      </p:sp>
      <p:sp>
        <p:nvSpPr>
          <p:cNvPr id="8" name="Content Placeholder 2">
            <a:extLst>
              <a:ext uri="{FF2B5EF4-FFF2-40B4-BE49-F238E27FC236}">
                <a16:creationId xmlns:a16="http://schemas.microsoft.com/office/drawing/2014/main" id="{60B2856A-0A91-FEA0-B8B1-E88D4A7BF3C6}"/>
              </a:ext>
            </a:extLst>
          </p:cNvPr>
          <p:cNvSpPr>
            <a:spLocks noGrp="1"/>
          </p:cNvSpPr>
          <p:nvPr/>
        </p:nvSpPr>
        <p:spPr bwMode="auto">
          <a:xfrm>
            <a:off x="1359569" y="357940"/>
            <a:ext cx="9312442" cy="219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rgbClr val="183957"/>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rgbClr val="183957"/>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183957"/>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183957"/>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rgbClr val="183957"/>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lnSpc>
                <a:spcPct val="90000"/>
              </a:lnSpc>
              <a:buNone/>
            </a:pPr>
            <a:r>
              <a:rPr lang="en-AU" sz="2000">
                <a:solidFill>
                  <a:srgbClr val="162436"/>
                </a:solidFill>
                <a:ea typeface="ＭＳ Ｐゴシック"/>
              </a:rPr>
              <a:t>   </a:t>
            </a:r>
            <a:endParaRPr lang="en-AU" sz="2000">
              <a:solidFill>
                <a:srgbClr val="162436"/>
              </a:solidFill>
              <a:ea typeface="ＭＳ Ｐゴシック"/>
              <a:cs typeface="Arial"/>
            </a:endParaRPr>
          </a:p>
        </p:txBody>
      </p:sp>
      <p:graphicFrame>
        <p:nvGraphicFramePr>
          <p:cNvPr id="12" name="Diagram 11">
            <a:extLst>
              <a:ext uri="{FF2B5EF4-FFF2-40B4-BE49-F238E27FC236}">
                <a16:creationId xmlns:a16="http://schemas.microsoft.com/office/drawing/2014/main" id="{A454059C-683E-6BF6-D5EE-024540AAE6A2}"/>
              </a:ext>
            </a:extLst>
          </p:cNvPr>
          <p:cNvGraphicFramePr/>
          <p:nvPr>
            <p:extLst>
              <p:ext uri="{D42A27DB-BD31-4B8C-83A1-F6EECF244321}">
                <p14:modId xmlns:p14="http://schemas.microsoft.com/office/powerpoint/2010/main" val="877403530"/>
              </p:ext>
            </p:extLst>
          </p:nvPr>
        </p:nvGraphicFramePr>
        <p:xfrm>
          <a:off x="3658887" y="1586157"/>
          <a:ext cx="4987808" cy="4219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E1C4884A-EA0F-B253-64C8-2466EEEAB92B}"/>
              </a:ext>
            </a:extLst>
          </p:cNvPr>
          <p:cNvSpPr txBox="1"/>
          <p:nvPr/>
        </p:nvSpPr>
        <p:spPr>
          <a:xfrm>
            <a:off x="2474496" y="710439"/>
            <a:ext cx="7327231" cy="954107"/>
          </a:xfrm>
          <a:prstGeom prst="rect">
            <a:avLst/>
          </a:prstGeom>
          <a:noFill/>
        </p:spPr>
        <p:txBody>
          <a:bodyPr wrap="square" lIns="91440" tIns="45720" rIns="91440" bIns="45720" rtlCol="0" anchor="t">
            <a:spAutoFit/>
          </a:bodyPr>
          <a:lstStyle/>
          <a:p>
            <a:pPr algn="ctr"/>
            <a:r>
              <a:rPr lang="en-AU" sz="2800" b="1" dirty="0">
                <a:latin typeface="Arial"/>
                <a:ea typeface="ＭＳ Ｐゴシック"/>
                <a:cs typeface="Arial"/>
              </a:rPr>
              <a:t>Shared Strategic priorities</a:t>
            </a:r>
          </a:p>
          <a:p>
            <a:pPr algn="ctr"/>
            <a:r>
              <a:rPr lang="en-AU" sz="2800" b="1" dirty="0">
                <a:latin typeface="Arial"/>
                <a:ea typeface="ＭＳ Ｐゴシック"/>
                <a:cs typeface="Arial"/>
              </a:rPr>
              <a:t>Identified through phase one consultation</a:t>
            </a:r>
          </a:p>
        </p:txBody>
      </p:sp>
      <p:sp>
        <p:nvSpPr>
          <p:cNvPr id="15" name="TextBox 14">
            <a:extLst>
              <a:ext uri="{FF2B5EF4-FFF2-40B4-BE49-F238E27FC236}">
                <a16:creationId xmlns:a16="http://schemas.microsoft.com/office/drawing/2014/main" id="{EC109089-5AB9-C01B-8918-EBF3BD618E4A}"/>
              </a:ext>
            </a:extLst>
          </p:cNvPr>
          <p:cNvSpPr txBox="1"/>
          <p:nvPr/>
        </p:nvSpPr>
        <p:spPr>
          <a:xfrm>
            <a:off x="8077200" y="2036181"/>
            <a:ext cx="2677026" cy="1323439"/>
          </a:xfrm>
          <a:prstGeom prst="rect">
            <a:avLst/>
          </a:prstGeom>
          <a:noFill/>
        </p:spPr>
        <p:txBody>
          <a:bodyPr wrap="square" lIns="91440" tIns="45720" rIns="91440" bIns="45720" anchor="t">
            <a:spAutoFit/>
          </a:bodyPr>
          <a:lstStyle/>
          <a:p>
            <a:r>
              <a:rPr lang="en-US" sz="2000" dirty="0">
                <a:solidFill>
                  <a:srgbClr val="000000"/>
                </a:solidFill>
                <a:latin typeface="Arial"/>
                <a:ea typeface="ＭＳ Ｐゴシック"/>
                <a:cs typeface="Arial"/>
              </a:rPr>
              <a:t>Reviewing how  Data is used to inform practice and monitor progress </a:t>
            </a:r>
            <a:endParaRPr lang="en-AU" sz="2000" dirty="0">
              <a:latin typeface="Arial"/>
              <a:ea typeface="ＭＳ Ｐゴシック"/>
              <a:cs typeface="Arial"/>
            </a:endParaRPr>
          </a:p>
        </p:txBody>
      </p:sp>
      <p:cxnSp>
        <p:nvCxnSpPr>
          <p:cNvPr id="17" name="Straight Arrow Connector 16">
            <a:extLst>
              <a:ext uri="{FF2B5EF4-FFF2-40B4-BE49-F238E27FC236}">
                <a16:creationId xmlns:a16="http://schemas.microsoft.com/office/drawing/2014/main" id="{8762CDE9-15ED-68B3-2096-62F013DFFEEB}"/>
              </a:ext>
            </a:extLst>
          </p:cNvPr>
          <p:cNvCxnSpPr/>
          <p:nvPr/>
        </p:nvCxnSpPr>
        <p:spPr>
          <a:xfrm flipV="1">
            <a:off x="6709612" y="2358190"/>
            <a:ext cx="1367589" cy="4166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0F35FF2-2990-0096-CB94-776F31DDDFCC}"/>
              </a:ext>
            </a:extLst>
          </p:cNvPr>
          <p:cNvSpPr txBox="1"/>
          <p:nvPr/>
        </p:nvSpPr>
        <p:spPr>
          <a:xfrm>
            <a:off x="1863894" y="3833608"/>
            <a:ext cx="2264945" cy="1631216"/>
          </a:xfrm>
          <a:prstGeom prst="rect">
            <a:avLst/>
          </a:prstGeom>
          <a:noFill/>
        </p:spPr>
        <p:txBody>
          <a:bodyPr wrap="square" lIns="91440" tIns="45720" rIns="91440" bIns="45720" anchor="t">
            <a:spAutoFit/>
          </a:bodyPr>
          <a:lstStyle/>
          <a:p>
            <a:r>
              <a:rPr lang="en-US" sz="2000" dirty="0">
                <a:solidFill>
                  <a:srgbClr val="000000"/>
                </a:solidFill>
                <a:latin typeface="Arial"/>
                <a:ea typeface="ＭＳ Ｐゴシック"/>
                <a:cs typeface="Arial"/>
              </a:rPr>
              <a:t>Statewide leadership to promote Debriefing capacity</a:t>
            </a:r>
          </a:p>
        </p:txBody>
      </p:sp>
      <p:cxnSp>
        <p:nvCxnSpPr>
          <p:cNvPr id="21" name="Straight Arrow Connector 20">
            <a:extLst>
              <a:ext uri="{FF2B5EF4-FFF2-40B4-BE49-F238E27FC236}">
                <a16:creationId xmlns:a16="http://schemas.microsoft.com/office/drawing/2014/main" id="{B6068BBF-9A3A-02A6-E0F7-9B2D7000B98C}"/>
              </a:ext>
            </a:extLst>
          </p:cNvPr>
          <p:cNvCxnSpPr/>
          <p:nvPr/>
        </p:nvCxnSpPr>
        <p:spPr>
          <a:xfrm flipH="1">
            <a:off x="3232485" y="4319337"/>
            <a:ext cx="998621" cy="1804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24C76102-EF90-46F1-DC52-0BDC108731E8}"/>
              </a:ext>
            </a:extLst>
          </p:cNvPr>
          <p:cNvSpPr txBox="1"/>
          <p:nvPr/>
        </p:nvSpPr>
        <p:spPr>
          <a:xfrm>
            <a:off x="8320840" y="4412429"/>
            <a:ext cx="2433386" cy="1015663"/>
          </a:xfrm>
          <a:prstGeom prst="rect">
            <a:avLst/>
          </a:prstGeom>
          <a:noFill/>
        </p:spPr>
        <p:txBody>
          <a:bodyPr wrap="square" lIns="91440" tIns="45720" rIns="91440" bIns="45720" anchor="t">
            <a:spAutoFit/>
          </a:bodyPr>
          <a:lstStyle/>
          <a:p>
            <a:r>
              <a:rPr lang="en-US" sz="2000" dirty="0">
                <a:solidFill>
                  <a:srgbClr val="000000"/>
                </a:solidFill>
                <a:latin typeface="Arial"/>
                <a:ea typeface="ＭＳ Ｐゴシック"/>
                <a:cs typeface="Arial"/>
              </a:rPr>
              <a:t> consistency and equity in analysis and accountability</a:t>
            </a:r>
          </a:p>
        </p:txBody>
      </p:sp>
      <p:cxnSp>
        <p:nvCxnSpPr>
          <p:cNvPr id="25" name="Straight Arrow Connector 24">
            <a:extLst>
              <a:ext uri="{FF2B5EF4-FFF2-40B4-BE49-F238E27FC236}">
                <a16:creationId xmlns:a16="http://schemas.microsoft.com/office/drawing/2014/main" id="{45864B63-EC96-EB10-B8F7-AF5A2DD02E6D}"/>
              </a:ext>
            </a:extLst>
          </p:cNvPr>
          <p:cNvCxnSpPr/>
          <p:nvPr/>
        </p:nvCxnSpPr>
        <p:spPr>
          <a:xfrm>
            <a:off x="7636042" y="4824664"/>
            <a:ext cx="684798" cy="4331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7E141F48-7356-7C3C-47AC-8B4E6B722535}"/>
              </a:ext>
            </a:extLst>
          </p:cNvPr>
          <p:cNvSpPr txBox="1"/>
          <p:nvPr/>
        </p:nvSpPr>
        <p:spPr>
          <a:xfrm>
            <a:off x="5357472" y="3596856"/>
            <a:ext cx="211012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ea typeface="ＭＳ Ｐゴシック"/>
                <a:cs typeface="Arial"/>
              </a:rPr>
              <a:t>Governance              partnering</a:t>
            </a:r>
            <a:endParaRPr lang="en-US" sz="2000" b="1" dirty="0"/>
          </a:p>
        </p:txBody>
      </p:sp>
    </p:spTree>
    <p:extLst>
      <p:ext uri="{BB962C8B-B14F-4D97-AF65-F5344CB8AC3E}">
        <p14:creationId xmlns:p14="http://schemas.microsoft.com/office/powerpoint/2010/main" val="3920499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0A72EF-48FF-8E9C-248F-CA74F59E7317}"/>
              </a:ext>
            </a:extLst>
          </p:cNvPr>
          <p:cNvSpPr>
            <a:spLocks noGrp="1"/>
          </p:cNvSpPr>
          <p:nvPr>
            <p:ph type="sldNum" sz="quarter" idx="10"/>
          </p:nvPr>
        </p:nvSpPr>
        <p:spPr>
          <a:xfrm>
            <a:off x="8077200" y="6492876"/>
            <a:ext cx="2133600" cy="365125"/>
          </a:xfrm>
        </p:spPr>
        <p:txBody>
          <a:bodyPr wrap="square" anchor="ctr">
            <a:normAutofit/>
          </a:bodyPr>
          <a:lstStyle/>
          <a:p>
            <a:pPr>
              <a:spcAft>
                <a:spcPts val="600"/>
              </a:spcAft>
            </a:pPr>
            <a:fld id="{26F21ABA-D041-4E6A-AE96-0EFBBA1D5CFC}" type="slidenum">
              <a:rPr lang="en-US" altLang="en-US"/>
              <a:pPr>
                <a:spcAft>
                  <a:spcPts val="600"/>
                </a:spcAft>
              </a:pPr>
              <a:t>14</a:t>
            </a:fld>
            <a:endParaRPr lang="en-US" altLang="en-US"/>
          </a:p>
        </p:txBody>
      </p:sp>
      <p:graphicFrame>
        <p:nvGraphicFramePr>
          <p:cNvPr id="12" name="Content Placeholder 9">
            <a:extLst>
              <a:ext uri="{FF2B5EF4-FFF2-40B4-BE49-F238E27FC236}">
                <a16:creationId xmlns:a16="http://schemas.microsoft.com/office/drawing/2014/main" id="{838E1F87-E6D8-87CB-7947-E5C84B917251}"/>
              </a:ext>
            </a:extLst>
          </p:cNvPr>
          <p:cNvGraphicFramePr>
            <a:graphicFrameLocks noGrp="1"/>
          </p:cNvGraphicFramePr>
          <p:nvPr>
            <p:ph idx="1"/>
            <p:extLst>
              <p:ext uri="{D42A27DB-BD31-4B8C-83A1-F6EECF244321}">
                <p14:modId xmlns:p14="http://schemas.microsoft.com/office/powerpoint/2010/main" val="2851932675"/>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8674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E3C34-6EC9-E873-2A07-CEB35BAD8E4A}"/>
              </a:ext>
            </a:extLst>
          </p:cNvPr>
          <p:cNvSpPr>
            <a:spLocks noGrp="1"/>
          </p:cNvSpPr>
          <p:nvPr>
            <p:ph type="title"/>
          </p:nvPr>
        </p:nvSpPr>
        <p:spPr>
          <a:xfrm>
            <a:off x="1981200" y="274638"/>
            <a:ext cx="8229600" cy="1143000"/>
          </a:xfrm>
        </p:spPr>
        <p:txBody>
          <a:bodyPr vert="horz" wrap="square" lIns="91440" tIns="45720" rIns="91440" bIns="45720" numCol="1" anchor="ctr" anchorCtr="0" compatLnSpc="1">
            <a:prstTxWarp prst="textNoShape">
              <a:avLst/>
            </a:prstTxWarp>
            <a:normAutofit/>
          </a:bodyPr>
          <a:lstStyle/>
          <a:p>
            <a:pPr>
              <a:lnSpc>
                <a:spcPct val="90000"/>
              </a:lnSpc>
            </a:pPr>
            <a:r>
              <a:rPr lang="en-US" sz="3700"/>
              <a:t>Our role in Leading, Supporting and governing for Safe Care </a:t>
            </a:r>
          </a:p>
        </p:txBody>
      </p:sp>
      <p:sp>
        <p:nvSpPr>
          <p:cNvPr id="5" name="Slide Number Placeholder 4">
            <a:extLst>
              <a:ext uri="{FF2B5EF4-FFF2-40B4-BE49-F238E27FC236}">
                <a16:creationId xmlns:a16="http://schemas.microsoft.com/office/drawing/2014/main" id="{224BBDC6-FB92-79C0-278B-8C42EA3E9C12}"/>
              </a:ext>
            </a:extLst>
          </p:cNvPr>
          <p:cNvSpPr>
            <a:spLocks noGrp="1"/>
          </p:cNvSpPr>
          <p:nvPr>
            <p:ph type="sldNum" sz="quarter" idx="10"/>
          </p:nvPr>
        </p:nvSpPr>
        <p:spPr>
          <a:xfrm>
            <a:off x="8077200" y="6492876"/>
            <a:ext cx="2133600" cy="365125"/>
          </a:xfrm>
        </p:spPr>
        <p:txBody>
          <a:bodyPr vert="horz" wrap="square" lIns="91440" tIns="45720" rIns="91440" bIns="45720" numCol="1" anchor="ctr" anchorCtr="0" compatLnSpc="1">
            <a:prstTxWarp prst="textNoShape">
              <a:avLst/>
            </a:prstTxWarp>
            <a:normAutofit/>
          </a:bodyPr>
          <a:lstStyle/>
          <a:p>
            <a:pPr>
              <a:spcAft>
                <a:spcPts val="600"/>
              </a:spcAft>
            </a:pPr>
            <a:fld id="{E0913003-9E0F-4F0B-9DEF-3A37680BD103}" type="slidenum">
              <a:rPr lang="en-US" altLang="en-US" kern="1200"/>
              <a:pPr>
                <a:spcAft>
                  <a:spcPts val="600"/>
                </a:spcAft>
              </a:pPr>
              <a:t>15</a:t>
            </a:fld>
            <a:endParaRPr lang="en-US" altLang="en-US" kern="1200"/>
          </a:p>
        </p:txBody>
      </p:sp>
      <p:graphicFrame>
        <p:nvGraphicFramePr>
          <p:cNvPr id="9" name="TextBox 3">
            <a:extLst>
              <a:ext uri="{FF2B5EF4-FFF2-40B4-BE49-F238E27FC236}">
                <a16:creationId xmlns:a16="http://schemas.microsoft.com/office/drawing/2014/main" id="{F9142C19-E758-1ECA-7430-DCA9C5CB0349}"/>
              </a:ext>
            </a:extLst>
          </p:cNvPr>
          <p:cNvGraphicFramePr/>
          <p:nvPr>
            <p:extLst>
              <p:ext uri="{D42A27DB-BD31-4B8C-83A1-F6EECF244321}">
                <p14:modId xmlns:p14="http://schemas.microsoft.com/office/powerpoint/2010/main" val="556765415"/>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3705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BF7C2-61A2-D1A4-976B-2CEFB64B6123}"/>
              </a:ext>
            </a:extLst>
          </p:cNvPr>
          <p:cNvSpPr>
            <a:spLocks noGrp="1"/>
          </p:cNvSpPr>
          <p:nvPr>
            <p:ph type="title"/>
          </p:nvPr>
        </p:nvSpPr>
        <p:spPr>
          <a:xfrm>
            <a:off x="2396837" y="476575"/>
            <a:ext cx="7577826" cy="1249410"/>
          </a:xfrm>
        </p:spPr>
        <p:txBody>
          <a:bodyPr>
            <a:normAutofit/>
          </a:bodyPr>
          <a:lstStyle/>
          <a:p>
            <a:r>
              <a:rPr lang="en-AU" sz="2000" b="1">
                <a:solidFill>
                  <a:srgbClr val="162436"/>
                </a:solidFill>
                <a:ea typeface="ＭＳ Ｐゴシック"/>
              </a:rPr>
              <a:t>We need Individual change for this organisational change</a:t>
            </a:r>
            <a:r>
              <a:rPr lang="en-AU" sz="2000">
                <a:solidFill>
                  <a:srgbClr val="162436"/>
                </a:solidFill>
                <a:ea typeface="ＭＳ Ｐゴシック"/>
              </a:rPr>
              <a:t> </a:t>
            </a:r>
            <a:br>
              <a:rPr lang="en-AU" sz="2300"/>
            </a:br>
            <a:endParaRPr lang="en-AU" sz="2000">
              <a:solidFill>
                <a:srgbClr val="162436"/>
              </a:solidFill>
              <a:ea typeface="ＭＳ Ｐゴシック"/>
              <a:cs typeface="Arial"/>
            </a:endParaRPr>
          </a:p>
        </p:txBody>
      </p:sp>
      <p:sp>
        <p:nvSpPr>
          <p:cNvPr id="5" name="Rectangle 1">
            <a:extLst>
              <a:ext uri="{FF2B5EF4-FFF2-40B4-BE49-F238E27FC236}">
                <a16:creationId xmlns:a16="http://schemas.microsoft.com/office/drawing/2014/main" id="{25912577-62D5-4EF4-10FB-24855E70DACA}"/>
              </a:ext>
            </a:extLst>
          </p:cNvPr>
          <p:cNvSpPr>
            <a:spLocks noChangeArrowheads="1"/>
          </p:cNvSpPr>
          <p:nvPr/>
        </p:nvSpPr>
        <p:spPr bwMode="auto">
          <a:xfrm>
            <a:off x="1524001" y="623213"/>
            <a:ext cx="138548" cy="4680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spcAft>
                <a:spcPts val="450"/>
              </a:spcAft>
            </a:pPr>
            <a:endParaRPr lang="en-US" altLang="en-US" sz="825">
              <a:solidFill>
                <a:srgbClr val="242424"/>
              </a:solidFill>
              <a:latin typeface="Segoe UI" panose="020B0502040204020203" pitchFamily="34" charset="0"/>
              <a:cs typeface="Segoe UI" panose="020B0502040204020203" pitchFamily="34" charset="0"/>
            </a:endParaRPr>
          </a:p>
          <a:p>
            <a:pPr defTabSz="685800">
              <a:spcAft>
                <a:spcPts val="450"/>
              </a:spcAft>
            </a:pPr>
            <a:endParaRPr lang="en-US" altLang="en-US" sz="1350"/>
          </a:p>
        </p:txBody>
      </p:sp>
      <p:sp>
        <p:nvSpPr>
          <p:cNvPr id="9" name="TextBox 8">
            <a:extLst>
              <a:ext uri="{FF2B5EF4-FFF2-40B4-BE49-F238E27FC236}">
                <a16:creationId xmlns:a16="http://schemas.microsoft.com/office/drawing/2014/main" id="{F0C75EDD-56EB-0FFB-D910-94F38BA45D00}"/>
              </a:ext>
            </a:extLst>
          </p:cNvPr>
          <p:cNvSpPr txBox="1"/>
          <p:nvPr/>
        </p:nvSpPr>
        <p:spPr>
          <a:xfrm>
            <a:off x="2122529" y="1695449"/>
            <a:ext cx="8110427" cy="1731243"/>
          </a:xfrm>
          <a:prstGeom prst="rect">
            <a:avLst/>
          </a:prstGeom>
          <a:noFill/>
        </p:spPr>
        <p:txBody>
          <a:bodyPr wrap="square" lIns="68580" tIns="34290" rIns="68580" bIns="34290" rtlCol="0" anchor="t">
            <a:spAutoFit/>
          </a:bodyPr>
          <a:lstStyle/>
          <a:p>
            <a:pPr marL="171450" indent="-171450">
              <a:buFont typeface="Arial"/>
              <a:buChar char="•"/>
            </a:pPr>
            <a:r>
              <a:rPr lang="en-GB" dirty="0">
                <a:solidFill>
                  <a:srgbClr val="3F484F"/>
                </a:solidFill>
                <a:latin typeface="Open Sans"/>
                <a:ea typeface="ＭＳ Ｐゴシック"/>
                <a:cs typeface="Open Sans"/>
              </a:rPr>
              <a:t>Does everyone know the why?</a:t>
            </a:r>
            <a:endParaRPr lang="en-AU" dirty="0">
              <a:solidFill>
                <a:srgbClr val="46B1E1"/>
              </a:solidFill>
              <a:latin typeface="Aptos" panose="02110004020202020204"/>
              <a:ea typeface="Open Sans"/>
              <a:cs typeface="Open Sans"/>
            </a:endParaRPr>
          </a:p>
          <a:p>
            <a:pPr marL="171450" indent="-171450">
              <a:buFont typeface="Arial"/>
              <a:buChar char="•"/>
            </a:pPr>
            <a:r>
              <a:rPr lang="en-GB" dirty="0">
                <a:solidFill>
                  <a:srgbClr val="3F484F"/>
                </a:solidFill>
                <a:latin typeface="Open Sans"/>
                <a:ea typeface="ＭＳ Ｐゴシック"/>
                <a:cs typeface="Open Sans"/>
              </a:rPr>
              <a:t>Does everyone believe the why?</a:t>
            </a:r>
            <a:endParaRPr lang="en-AU" dirty="0">
              <a:solidFill>
                <a:srgbClr val="46B1E1"/>
              </a:solidFill>
              <a:latin typeface="Aptos" panose="02110004020202020204"/>
              <a:ea typeface="Open Sans"/>
              <a:cs typeface="Open Sans"/>
            </a:endParaRPr>
          </a:p>
          <a:p>
            <a:pPr marL="171450" indent="-171450">
              <a:buFont typeface="Arial"/>
              <a:buChar char="•"/>
            </a:pPr>
            <a:r>
              <a:rPr lang="en-GB" dirty="0">
                <a:solidFill>
                  <a:srgbClr val="3F484F"/>
                </a:solidFill>
                <a:latin typeface="Open Sans"/>
                <a:ea typeface="ＭＳ Ｐゴシック"/>
                <a:cs typeface="Open Sans"/>
              </a:rPr>
              <a:t>What if they don't?</a:t>
            </a:r>
            <a:endParaRPr lang="en-AU" dirty="0">
              <a:solidFill>
                <a:srgbClr val="46B1E1"/>
              </a:solidFill>
              <a:latin typeface="Aptos" panose="02110004020202020204"/>
              <a:ea typeface="Open Sans"/>
              <a:cs typeface="Open Sans"/>
            </a:endParaRPr>
          </a:p>
          <a:p>
            <a:pPr marL="171450" indent="-171450">
              <a:buFont typeface="Arial"/>
              <a:buChar char="•"/>
            </a:pPr>
            <a:endParaRPr lang="en-GB">
              <a:solidFill>
                <a:srgbClr val="3F484F"/>
              </a:solidFill>
              <a:latin typeface="Open Sans"/>
              <a:ea typeface="Open Sans"/>
              <a:cs typeface="Open Sans"/>
            </a:endParaRPr>
          </a:p>
          <a:p>
            <a:r>
              <a:rPr lang="en-GB" dirty="0">
                <a:solidFill>
                  <a:srgbClr val="3F484F"/>
                </a:solidFill>
                <a:latin typeface="Open Sans"/>
                <a:ea typeface="Open Sans"/>
                <a:cs typeface="Open Sans"/>
              </a:rPr>
              <a:t>A very significant barrier to advancing towards elimination is the myth around seclusion being a means of avoiding harm. </a:t>
            </a:r>
          </a:p>
        </p:txBody>
      </p:sp>
      <p:pic>
        <p:nvPicPr>
          <p:cNvPr id="6" name="Picture 2" descr="Diagram of Prosci Methodology">
            <a:extLst>
              <a:ext uri="{FF2B5EF4-FFF2-40B4-BE49-F238E27FC236}">
                <a16:creationId xmlns:a16="http://schemas.microsoft.com/office/drawing/2014/main" id="{5A9B859B-51A3-F8FA-572C-F83ACE79819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516685" y="3651631"/>
            <a:ext cx="1891538" cy="19677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F2E5CFB5-9336-74DD-3F76-B75D5F497B32}"/>
              </a:ext>
            </a:extLst>
          </p:cNvPr>
          <p:cNvGraphicFramePr/>
          <p:nvPr>
            <p:extLst>
              <p:ext uri="{D42A27DB-BD31-4B8C-83A1-F6EECF244321}">
                <p14:modId xmlns:p14="http://schemas.microsoft.com/office/powerpoint/2010/main" val="833981693"/>
              </p:ext>
            </p:extLst>
          </p:nvPr>
        </p:nvGraphicFramePr>
        <p:xfrm>
          <a:off x="2401019" y="3728050"/>
          <a:ext cx="2918604" cy="18891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3601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B5F77-6479-6E16-A79E-39B1809AC904}"/>
              </a:ext>
            </a:extLst>
          </p:cNvPr>
          <p:cNvSpPr>
            <a:spLocks noGrp="1"/>
          </p:cNvSpPr>
          <p:nvPr>
            <p:ph type="title"/>
          </p:nvPr>
        </p:nvSpPr>
        <p:spPr>
          <a:xfrm>
            <a:off x="1981203" y="273050"/>
            <a:ext cx="3008313" cy="1162051"/>
          </a:xfrm>
        </p:spPr>
        <p:txBody>
          <a:bodyPr wrap="square" anchor="b">
            <a:normAutofit/>
          </a:bodyPr>
          <a:lstStyle/>
          <a:p>
            <a:r>
              <a:rPr lang="en-US"/>
              <a:t>Yarning new stories</a:t>
            </a:r>
          </a:p>
        </p:txBody>
      </p:sp>
      <p:sp>
        <p:nvSpPr>
          <p:cNvPr id="4" name="Slide Number Placeholder 3">
            <a:extLst>
              <a:ext uri="{FF2B5EF4-FFF2-40B4-BE49-F238E27FC236}">
                <a16:creationId xmlns:a16="http://schemas.microsoft.com/office/drawing/2014/main" id="{8131287F-2F04-19E7-4832-B35735162F44}"/>
              </a:ext>
            </a:extLst>
          </p:cNvPr>
          <p:cNvSpPr>
            <a:spLocks noGrp="1"/>
          </p:cNvSpPr>
          <p:nvPr>
            <p:ph type="sldNum" sz="quarter" idx="10"/>
          </p:nvPr>
        </p:nvSpPr>
        <p:spPr>
          <a:xfrm>
            <a:off x="8077200" y="6492876"/>
            <a:ext cx="2133600" cy="365125"/>
          </a:xfrm>
        </p:spPr>
        <p:txBody>
          <a:bodyPr wrap="square" anchor="ctr">
            <a:normAutofit/>
          </a:bodyPr>
          <a:lstStyle/>
          <a:p>
            <a:pPr>
              <a:spcAft>
                <a:spcPts val="600"/>
              </a:spcAft>
            </a:pPr>
            <a:fld id="{26F21ABA-D041-4E6A-AE96-0EFBBA1D5CFC}" type="slidenum">
              <a:rPr lang="en-US" altLang="en-US"/>
              <a:pPr>
                <a:spcAft>
                  <a:spcPts val="600"/>
                </a:spcAft>
              </a:pPr>
              <a:t>17</a:t>
            </a:fld>
            <a:endParaRPr lang="en-US" altLang="en-US"/>
          </a:p>
        </p:txBody>
      </p:sp>
      <p:graphicFrame>
        <p:nvGraphicFramePr>
          <p:cNvPr id="6" name="Content Placeholder 2">
            <a:extLst>
              <a:ext uri="{FF2B5EF4-FFF2-40B4-BE49-F238E27FC236}">
                <a16:creationId xmlns:a16="http://schemas.microsoft.com/office/drawing/2014/main" id="{F3A738BB-ABC2-CEFA-8F1F-50FE7791DC0C}"/>
              </a:ext>
            </a:extLst>
          </p:cNvPr>
          <p:cNvGraphicFramePr>
            <a:graphicFrameLocks noGrp="1"/>
          </p:cNvGraphicFramePr>
          <p:nvPr>
            <p:ph idx="1"/>
            <p:extLst>
              <p:ext uri="{D42A27DB-BD31-4B8C-83A1-F6EECF244321}">
                <p14:modId xmlns:p14="http://schemas.microsoft.com/office/powerpoint/2010/main" val="3338833503"/>
              </p:ext>
            </p:extLst>
          </p:nvPr>
        </p:nvGraphicFramePr>
        <p:xfrm>
          <a:off x="5099050" y="273053"/>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4092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DB325BB-EE76-D250-01DA-D1990EC8712B}"/>
              </a:ext>
            </a:extLst>
          </p:cNvPr>
          <p:cNvGraphicFramePr>
            <a:graphicFrameLocks noGrp="1"/>
          </p:cNvGraphicFramePr>
          <p:nvPr>
            <p:ph idx="1"/>
          </p:nvPr>
        </p:nvGraphicFramePr>
        <p:xfrm>
          <a:off x="2007177" y="1499105"/>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a:extLst>
              <a:ext uri="{FF2B5EF4-FFF2-40B4-BE49-F238E27FC236}">
                <a16:creationId xmlns:a16="http://schemas.microsoft.com/office/drawing/2014/main" id="{678B0B0D-CA63-7102-C91C-D49113B6BF9D}"/>
              </a:ext>
            </a:extLst>
          </p:cNvPr>
          <p:cNvSpPr txBox="1"/>
          <p:nvPr/>
        </p:nvSpPr>
        <p:spPr>
          <a:xfrm>
            <a:off x="3805484" y="476845"/>
            <a:ext cx="46520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ＭＳ Ｐゴシック"/>
                <a:cs typeface="Arial"/>
              </a:rPr>
              <a:t>LIVED EXPERIENCE LEADERSHIP</a:t>
            </a:r>
            <a:endParaRPr lang="en-US"/>
          </a:p>
        </p:txBody>
      </p:sp>
      <p:sp>
        <p:nvSpPr>
          <p:cNvPr id="3" name="TextBox 2">
            <a:extLst>
              <a:ext uri="{FF2B5EF4-FFF2-40B4-BE49-F238E27FC236}">
                <a16:creationId xmlns:a16="http://schemas.microsoft.com/office/drawing/2014/main" id="{EAEE50E3-2595-2860-234D-03EA0CECE675}"/>
              </a:ext>
            </a:extLst>
          </p:cNvPr>
          <p:cNvSpPr txBox="1"/>
          <p:nvPr/>
        </p:nvSpPr>
        <p:spPr>
          <a:xfrm>
            <a:off x="4363452" y="5058887"/>
            <a:ext cx="4572000" cy="369332"/>
          </a:xfrm>
          <a:prstGeom prst="rect">
            <a:avLst/>
          </a:prstGeom>
          <a:noFill/>
        </p:spPr>
        <p:txBody>
          <a:bodyPr wrap="square">
            <a:spAutoFit/>
          </a:bodyPr>
          <a:lstStyle/>
          <a:p>
            <a:r>
              <a:rPr lang="en-US">
                <a:latin typeface="Calibri"/>
                <a:ea typeface="ＭＳ Ｐゴシック"/>
              </a:rPr>
              <a:t>Learning our way to elimination</a:t>
            </a:r>
            <a:endParaRPr lang="en-US">
              <a:ea typeface="ＭＳ Ｐゴシック"/>
              <a:cs typeface="Arial" panose="020B0604020202020204" pitchFamily="34" charset="0"/>
            </a:endParaRPr>
          </a:p>
        </p:txBody>
      </p:sp>
      <p:sp>
        <p:nvSpPr>
          <p:cNvPr id="6" name="TextBox 5">
            <a:extLst>
              <a:ext uri="{FF2B5EF4-FFF2-40B4-BE49-F238E27FC236}">
                <a16:creationId xmlns:a16="http://schemas.microsoft.com/office/drawing/2014/main" id="{F7BE61E9-87E7-BE6E-E00D-B9900D1868EF}"/>
              </a:ext>
            </a:extLst>
          </p:cNvPr>
          <p:cNvSpPr txBox="1"/>
          <p:nvPr/>
        </p:nvSpPr>
        <p:spPr>
          <a:xfrm>
            <a:off x="3071973" y="5539831"/>
            <a:ext cx="6821905" cy="369332"/>
          </a:xfrm>
          <a:prstGeom prst="rect">
            <a:avLst/>
          </a:prstGeom>
          <a:noFill/>
        </p:spPr>
        <p:txBody>
          <a:bodyPr wrap="square">
            <a:spAutoFit/>
          </a:bodyPr>
          <a:lstStyle/>
          <a:p>
            <a:r>
              <a:rPr lang="en-US">
                <a:latin typeface="Calibri"/>
                <a:ea typeface="ＭＳ Ｐゴシック"/>
              </a:rPr>
              <a:t>Reducing seclusion and restraint through consumer partnership</a:t>
            </a:r>
            <a:endParaRPr lang="en-US">
              <a:latin typeface="Calibri"/>
              <a:ea typeface="ＭＳ Ｐゴシック"/>
              <a:cs typeface="Calibri"/>
            </a:endParaRPr>
          </a:p>
        </p:txBody>
      </p:sp>
    </p:spTree>
    <p:extLst>
      <p:ext uri="{BB962C8B-B14F-4D97-AF65-F5344CB8AC3E}">
        <p14:creationId xmlns:p14="http://schemas.microsoft.com/office/powerpoint/2010/main" val="4180706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5CBF6-89DF-84AF-CBA6-0664077FF0CB}"/>
              </a:ext>
            </a:extLst>
          </p:cNvPr>
          <p:cNvSpPr>
            <a:spLocks noGrp="1"/>
          </p:cNvSpPr>
          <p:nvPr>
            <p:ph type="title"/>
          </p:nvPr>
        </p:nvSpPr>
        <p:spPr>
          <a:xfrm>
            <a:off x="1981200" y="274638"/>
            <a:ext cx="8229600" cy="1143000"/>
          </a:xfrm>
        </p:spPr>
        <p:txBody>
          <a:bodyPr wrap="square" anchor="ctr">
            <a:normAutofit/>
          </a:bodyPr>
          <a:lstStyle/>
          <a:p>
            <a:pPr>
              <a:lnSpc>
                <a:spcPct val="90000"/>
              </a:lnSpc>
            </a:pPr>
            <a:r>
              <a:rPr lang="en-AU" sz="3700">
                <a:ea typeface="ＭＳ Ｐゴシック"/>
              </a:rPr>
              <a:t>Thank you	</a:t>
            </a:r>
          </a:p>
        </p:txBody>
      </p:sp>
      <p:sp>
        <p:nvSpPr>
          <p:cNvPr id="4" name="Slide Number Placeholder 3">
            <a:extLst>
              <a:ext uri="{FF2B5EF4-FFF2-40B4-BE49-F238E27FC236}">
                <a16:creationId xmlns:a16="http://schemas.microsoft.com/office/drawing/2014/main" id="{A9A6FB40-6AA7-476F-F746-34ACF7D9716E}"/>
              </a:ext>
            </a:extLst>
          </p:cNvPr>
          <p:cNvSpPr>
            <a:spLocks noGrp="1"/>
          </p:cNvSpPr>
          <p:nvPr>
            <p:ph type="sldNum" sz="quarter" idx="10"/>
          </p:nvPr>
        </p:nvSpPr>
        <p:spPr>
          <a:xfrm>
            <a:off x="8077200" y="6492876"/>
            <a:ext cx="2133600" cy="365125"/>
          </a:xfrm>
        </p:spPr>
        <p:txBody>
          <a:bodyPr wrap="square" anchor="ctr">
            <a:normAutofit/>
          </a:bodyPr>
          <a:lstStyle/>
          <a:p>
            <a:pPr>
              <a:spcAft>
                <a:spcPts val="600"/>
              </a:spcAft>
            </a:pPr>
            <a:fld id="{26F21ABA-D041-4E6A-AE96-0EFBBA1D5CFC}" type="slidenum">
              <a:rPr lang="en-US" altLang="en-US" smtClean="0"/>
              <a:pPr>
                <a:spcAft>
                  <a:spcPts val="600"/>
                </a:spcAft>
              </a:pPr>
              <a:t>19</a:t>
            </a:fld>
            <a:endParaRPr lang="en-US" altLang="en-US"/>
          </a:p>
        </p:txBody>
      </p:sp>
      <p:graphicFrame>
        <p:nvGraphicFramePr>
          <p:cNvPr id="6" name="Content Placeholder 2">
            <a:extLst>
              <a:ext uri="{FF2B5EF4-FFF2-40B4-BE49-F238E27FC236}">
                <a16:creationId xmlns:a16="http://schemas.microsoft.com/office/drawing/2014/main" id="{BE904CCD-836E-B052-CADF-28C411912345}"/>
              </a:ext>
            </a:extLst>
          </p:cNvPr>
          <p:cNvGraphicFramePr>
            <a:graphicFrameLocks noGrp="1"/>
          </p:cNvGraphicFramePr>
          <p:nvPr>
            <p:ph idx="1"/>
            <p:extLst>
              <p:ext uri="{D42A27DB-BD31-4B8C-83A1-F6EECF244321}">
                <p14:modId xmlns:p14="http://schemas.microsoft.com/office/powerpoint/2010/main" val="1085539997"/>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196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olorful border with a white background&#10;&#10;Description automatically generated">
            <a:extLst>
              <a:ext uri="{FF2B5EF4-FFF2-40B4-BE49-F238E27FC236}">
                <a16:creationId xmlns:a16="http://schemas.microsoft.com/office/drawing/2014/main" id="{C1119AEE-E429-7A16-0B52-6C4E1B3ACEA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
          <a:stretch/>
        </p:blipFill>
        <p:spPr>
          <a:xfrm>
            <a:off x="1524016" y="0"/>
            <a:ext cx="9143985" cy="6858000"/>
          </a:xfrm>
          <a:prstGeom prst="rect">
            <a:avLst/>
          </a:prstGeom>
        </p:spPr>
      </p:pic>
      <p:sp>
        <p:nvSpPr>
          <p:cNvPr id="2" name="TextBox 1">
            <a:extLst>
              <a:ext uri="{FF2B5EF4-FFF2-40B4-BE49-F238E27FC236}">
                <a16:creationId xmlns:a16="http://schemas.microsoft.com/office/drawing/2014/main" id="{68F1F483-FC6C-09B2-8639-C175B0C97E47}"/>
              </a:ext>
            </a:extLst>
          </p:cNvPr>
          <p:cNvSpPr txBox="1"/>
          <p:nvPr/>
        </p:nvSpPr>
        <p:spPr>
          <a:xfrm>
            <a:off x="2678660" y="742469"/>
            <a:ext cx="7234419" cy="646331"/>
          </a:xfrm>
          <a:prstGeom prst="rect">
            <a:avLst/>
          </a:prstGeom>
          <a:noFill/>
        </p:spPr>
        <p:txBody>
          <a:bodyPr wrap="square" lIns="91440" tIns="45720" rIns="91440" bIns="45720" rtlCol="0" anchor="t">
            <a:spAutoFit/>
          </a:bodyPr>
          <a:lstStyle/>
          <a:p>
            <a:pPr algn="ctr" defTabSz="685800" eaLnBrk="1" fontAlgn="auto" hangingPunct="1">
              <a:spcBef>
                <a:spcPts val="0"/>
              </a:spcBef>
              <a:spcAft>
                <a:spcPts val="0"/>
              </a:spcAft>
              <a:defRPr/>
            </a:pPr>
            <a:r>
              <a:rPr lang="en-AU" sz="3600">
                <a:solidFill>
                  <a:srgbClr val="002060"/>
                </a:solidFill>
                <a:latin typeface="Arial"/>
                <a:ea typeface="ＭＳ Ｐゴシック"/>
                <a:cs typeface="Arial"/>
              </a:rPr>
              <a:t>Acknowledgement of Country </a:t>
            </a:r>
          </a:p>
        </p:txBody>
      </p:sp>
      <p:pic>
        <p:nvPicPr>
          <p:cNvPr id="3" name="Picture 2" descr="A tree on a beach&#10;&#10;Description automatically generated with low confidence">
            <a:extLst>
              <a:ext uri="{FF2B5EF4-FFF2-40B4-BE49-F238E27FC236}">
                <a16:creationId xmlns:a16="http://schemas.microsoft.com/office/drawing/2014/main" id="{0D4F94B7-9F0E-9943-6B7C-A58F214F9FE1}"/>
              </a:ext>
            </a:extLst>
          </p:cNvPr>
          <p:cNvPicPr>
            <a:picLocks noChangeAspect="1"/>
          </p:cNvPicPr>
          <p:nvPr/>
        </p:nvPicPr>
        <p:blipFill>
          <a:blip r:embed="rId4"/>
          <a:stretch>
            <a:fillRect/>
          </a:stretch>
        </p:blipFill>
        <p:spPr>
          <a:xfrm>
            <a:off x="6687839" y="1973198"/>
            <a:ext cx="3803737" cy="2852803"/>
          </a:xfrm>
          <a:prstGeom prst="rect">
            <a:avLst/>
          </a:prstGeom>
          <a:effectLst>
            <a:softEdge rad="647700"/>
          </a:effectLst>
        </p:spPr>
      </p:pic>
      <p:sp>
        <p:nvSpPr>
          <p:cNvPr id="4" name="TextBox 3">
            <a:extLst>
              <a:ext uri="{FF2B5EF4-FFF2-40B4-BE49-F238E27FC236}">
                <a16:creationId xmlns:a16="http://schemas.microsoft.com/office/drawing/2014/main" id="{5BCB0066-D4C9-C552-2F12-BF698B3F2D70}"/>
              </a:ext>
            </a:extLst>
          </p:cNvPr>
          <p:cNvSpPr txBox="1"/>
          <p:nvPr/>
        </p:nvSpPr>
        <p:spPr>
          <a:xfrm>
            <a:off x="1792349" y="1810046"/>
            <a:ext cx="4980137" cy="3438570"/>
          </a:xfrm>
          <a:prstGeom prst="rect">
            <a:avLst/>
          </a:prstGeom>
          <a:noFill/>
        </p:spPr>
        <p:txBody>
          <a:bodyPr wrap="square" lIns="91440" tIns="45720" rIns="91440" bIns="45720" rtlCol="0" anchor="t">
            <a:spAutoFit/>
          </a:bodyPr>
          <a:lstStyle/>
          <a:p>
            <a:pPr defTabSz="685800" eaLnBrk="1" fontAlgn="auto" hangingPunct="1">
              <a:lnSpc>
                <a:spcPct val="107000"/>
              </a:lnSpc>
              <a:spcBef>
                <a:spcPts val="0"/>
              </a:spcBef>
              <a:spcAft>
                <a:spcPts val="600"/>
              </a:spcAft>
              <a:defRPr/>
            </a:pPr>
            <a:r>
              <a:rPr lang="en-AU" sz="2000" kern="100">
                <a:solidFill>
                  <a:srgbClr val="002060"/>
                </a:solidFill>
                <a:latin typeface="Arial"/>
                <a:ea typeface="Calibri"/>
                <a:cs typeface="Arial"/>
              </a:rPr>
              <a:t>We’d like to acknowledge the traditional custodians of the land on which we meet and recognise their continuing connection to land, waters and community.</a:t>
            </a:r>
          </a:p>
          <a:p>
            <a:pPr defTabSz="685800" eaLnBrk="1" fontAlgn="auto" hangingPunct="1">
              <a:lnSpc>
                <a:spcPct val="107000"/>
              </a:lnSpc>
              <a:spcBef>
                <a:spcPts val="0"/>
              </a:spcBef>
              <a:spcAft>
                <a:spcPts val="600"/>
              </a:spcAft>
              <a:defRPr/>
            </a:pPr>
            <a:r>
              <a:rPr lang="en-AU" sz="2000" kern="100">
                <a:solidFill>
                  <a:srgbClr val="002060"/>
                </a:solidFill>
                <a:latin typeface="Arial"/>
                <a:ea typeface="Calibri"/>
                <a:cs typeface="Arial"/>
              </a:rPr>
              <a:t>We pay our respects to Elders both past and present, for they hold the memories, traditions and knowledge of their cultures, and we extend that respect to all Aboriginal and Torres Strait Islander peoples here today. </a:t>
            </a:r>
          </a:p>
        </p:txBody>
      </p:sp>
      <p:sp>
        <p:nvSpPr>
          <p:cNvPr id="7" name="TextBox 6">
            <a:extLst>
              <a:ext uri="{FF2B5EF4-FFF2-40B4-BE49-F238E27FC236}">
                <a16:creationId xmlns:a16="http://schemas.microsoft.com/office/drawing/2014/main" id="{B6EEBCB2-3EC0-267B-E843-F5A4547AB6B9}"/>
              </a:ext>
            </a:extLst>
          </p:cNvPr>
          <p:cNvSpPr txBox="1"/>
          <p:nvPr/>
        </p:nvSpPr>
        <p:spPr>
          <a:xfrm>
            <a:off x="1524000" y="5754717"/>
            <a:ext cx="572823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rial"/>
                <a:ea typeface="ＭＳ Ｐゴシック"/>
                <a:cs typeface="Arial"/>
              </a:rPr>
              <a:t>Artwork- Rachel Saraa is a Goreng </a:t>
            </a:r>
            <a:r>
              <a:rPr lang="en-US" sz="1000" err="1">
                <a:latin typeface="Arial"/>
                <a:ea typeface="ＭＳ Ｐゴシック"/>
                <a:cs typeface="Arial"/>
              </a:rPr>
              <a:t>Goreng</a:t>
            </a:r>
            <a:r>
              <a:rPr lang="en-US" sz="1000">
                <a:latin typeface="Arial"/>
                <a:ea typeface="ＭＳ Ｐゴシック"/>
                <a:cs typeface="Arial"/>
              </a:rPr>
              <a:t> artist. This artwork represents caring and connection </a:t>
            </a:r>
            <a:endParaRPr lang="en-US" sz="1000">
              <a:cs typeface="Arial"/>
            </a:endParaRPr>
          </a:p>
        </p:txBody>
      </p:sp>
    </p:spTree>
    <p:extLst>
      <p:ext uri="{BB962C8B-B14F-4D97-AF65-F5344CB8AC3E}">
        <p14:creationId xmlns:p14="http://schemas.microsoft.com/office/powerpoint/2010/main" val="1769883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posing for a picture&#10;&#10;Description automatically generated">
            <a:extLst>
              <a:ext uri="{FF2B5EF4-FFF2-40B4-BE49-F238E27FC236}">
                <a16:creationId xmlns:a16="http://schemas.microsoft.com/office/drawing/2014/main" id="{BAB579B1-80BE-3D72-1382-87C7E170F3D2}"/>
              </a:ext>
            </a:extLst>
          </p:cNvPr>
          <p:cNvPicPr>
            <a:picLocks noChangeAspect="1"/>
          </p:cNvPicPr>
          <p:nvPr/>
        </p:nvPicPr>
        <p:blipFill>
          <a:blip r:embed="rId3">
            <a:extLst>
              <a:ext uri="{837473B0-CC2E-450A-ABE3-18F120FF3D39}">
                <a1611:picAttrSrcUrl xmlns:a1611="http://schemas.microsoft.com/office/drawing/2016/11/main" r:id="rId4"/>
              </a:ext>
            </a:extLst>
          </a:blip>
          <a:srcRect l="18104" r="11229"/>
          <a:stretch/>
        </p:blipFill>
        <p:spPr>
          <a:xfrm>
            <a:off x="1524020" y="10"/>
            <a:ext cx="9143980" cy="6857990"/>
          </a:xfrm>
          <a:prstGeom prst="rect">
            <a:avLst/>
          </a:prstGeom>
          <a:noFill/>
        </p:spPr>
      </p:pic>
      <p:sp>
        <p:nvSpPr>
          <p:cNvPr id="2" name="Slide Number Placeholder 1" hidden="1">
            <a:extLst>
              <a:ext uri="{FF2B5EF4-FFF2-40B4-BE49-F238E27FC236}">
                <a16:creationId xmlns:a16="http://schemas.microsoft.com/office/drawing/2014/main" id="{1480260F-92C6-F1D6-7CA1-8AAB7BC31E4E}"/>
              </a:ext>
            </a:extLst>
          </p:cNvPr>
          <p:cNvSpPr>
            <a:spLocks noGrp="1"/>
          </p:cNvSpPr>
          <p:nvPr>
            <p:ph type="sldNum" sz="quarter" idx="10"/>
          </p:nvPr>
        </p:nvSpPr>
        <p:spPr>
          <a:xfrm>
            <a:off x="6438900" y="4510089"/>
            <a:ext cx="1600200" cy="204787"/>
          </a:xfrm>
        </p:spPr>
        <p:txBody>
          <a:bodyPr vert="horz" wrap="square" lIns="68580" tIns="34290" rIns="68580" bIns="34290" numCol="1" anchor="ctr" anchorCtr="0" compatLnSpc="1">
            <a:prstTxWarp prst="textNoShape">
              <a:avLst/>
            </a:prstTxWarp>
            <a:normAutofit/>
          </a:bodyPr>
          <a:lstStyle>
            <a:defPPr>
              <a:defRPr lang="en-US"/>
            </a:defPPr>
            <a:lvl1pPr algn="r" defTabSz="342900" rtl="0" eaLnBrk="1" fontAlgn="base" hangingPunct="1">
              <a:spcBef>
                <a:spcPct val="0"/>
              </a:spcBef>
              <a:spcAft>
                <a:spcPct val="0"/>
              </a:spcAft>
              <a:defRPr sz="675" kern="1200">
                <a:solidFill>
                  <a:srgbClr val="EBF2DB"/>
                </a:solidFill>
                <a:latin typeface="Arial" panose="020B0604020202020204" pitchFamily="34" charset="0"/>
                <a:ea typeface="ＭＳ Ｐゴシック" panose="020B0600070205080204" pitchFamily="34" charset="-128"/>
                <a:cs typeface="+mn-cs"/>
              </a:defRPr>
            </a:lvl1pPr>
            <a:lvl2pPr marL="342900" algn="l" defTabSz="3429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685800" algn="l" defTabSz="3429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028700" algn="l" defTabSz="3429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371600" algn="l" defTabSz="3429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1714500" algn="l" defTabSz="6858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057400" algn="l" defTabSz="6858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2400300" algn="l" defTabSz="6858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2743200" algn="l" defTabSz="6858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spcAft>
                <a:spcPts val="600"/>
              </a:spcAft>
              <a:defRPr/>
            </a:pPr>
            <a:fld id="{820C6BDE-6150-4F0F-8BCD-21A979A89689}" type="slidenum">
              <a:rPr lang="en-US" altLang="en-US" smtClean="0"/>
              <a:pPr>
                <a:spcAft>
                  <a:spcPts val="600"/>
                </a:spcAft>
                <a:defRPr/>
              </a:pPr>
              <a:t>3</a:t>
            </a:fld>
            <a:endParaRPr lang="en-US" altLang="en-US"/>
          </a:p>
        </p:txBody>
      </p:sp>
      <p:sp>
        <p:nvSpPr>
          <p:cNvPr id="5" name="TextBox 7">
            <a:extLst>
              <a:ext uri="{FF2B5EF4-FFF2-40B4-BE49-F238E27FC236}">
                <a16:creationId xmlns:a16="http://schemas.microsoft.com/office/drawing/2014/main" id="{8D3C9AE9-A5E0-7EAB-3D0F-F62350E10EFE}"/>
              </a:ext>
            </a:extLst>
          </p:cNvPr>
          <p:cNvSpPr txBox="1">
            <a:spLocks noChangeArrowheads="1"/>
          </p:cNvSpPr>
          <p:nvPr/>
        </p:nvSpPr>
        <p:spPr bwMode="auto">
          <a:xfrm>
            <a:off x="2400300" y="224655"/>
            <a:ext cx="7588431" cy="277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Font typeface="Arial" panose="020B0604020202020204" pitchFamily="34" charset="0"/>
              <a:buChar char="•"/>
              <a:defRPr sz="3200">
                <a:solidFill>
                  <a:srgbClr val="183957"/>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183957"/>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183957"/>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183957"/>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183957"/>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83957"/>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83957"/>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83957"/>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83957"/>
                </a:solidFill>
                <a:latin typeface="Arial" panose="020B0604020202020204" pitchFamily="34" charset="0"/>
                <a:ea typeface="ＭＳ Ｐゴシック" panose="020B0600070205080204" pitchFamily="34" charset="-128"/>
              </a:defRPr>
            </a:lvl9pPr>
          </a:lstStyle>
          <a:p>
            <a:pPr algn="ctr">
              <a:lnSpc>
                <a:spcPct val="90000"/>
              </a:lnSpc>
              <a:buFont typeface="Arial" panose="020B0604020202020204" pitchFamily="34" charset="0"/>
              <a:buNone/>
            </a:pPr>
            <a:r>
              <a:rPr lang="en-AU" altLang="en-US" sz="2400">
                <a:solidFill>
                  <a:schemeClr val="bg2">
                    <a:lumMod val="20000"/>
                    <a:lumOff val="80000"/>
                  </a:schemeClr>
                </a:solidFill>
                <a:latin typeface="Arial"/>
                <a:ea typeface="ＭＳ Ｐゴシック"/>
                <a:cs typeface="Arial"/>
              </a:rPr>
              <a:t>Recognition of lived and living experience</a:t>
            </a:r>
          </a:p>
          <a:p>
            <a:pPr algn="ctr">
              <a:lnSpc>
                <a:spcPct val="90000"/>
              </a:lnSpc>
              <a:buFont typeface="Arial" panose="020B0604020202020204" pitchFamily="34" charset="0"/>
              <a:buNone/>
            </a:pPr>
            <a:endParaRPr lang="en-AU" altLang="en-US" sz="2400">
              <a:solidFill>
                <a:schemeClr val="bg2">
                  <a:lumMod val="20000"/>
                  <a:lumOff val="80000"/>
                </a:schemeClr>
              </a:solidFill>
              <a:cs typeface="Arial"/>
            </a:endParaRPr>
          </a:p>
          <a:p>
            <a:pPr algn="ctr">
              <a:lnSpc>
                <a:spcPct val="90000"/>
              </a:lnSpc>
              <a:buFont typeface="Arial" panose="020B0604020202020204" pitchFamily="34" charset="0"/>
              <a:buNone/>
            </a:pPr>
            <a:r>
              <a:rPr lang="en-AU" altLang="en-US" sz="2400">
                <a:solidFill>
                  <a:schemeClr val="bg2">
                    <a:lumMod val="20000"/>
                    <a:lumOff val="80000"/>
                  </a:schemeClr>
                </a:solidFill>
                <a:latin typeface="Arial"/>
                <a:ea typeface="ＭＳ Ｐゴシック"/>
                <a:cs typeface="Arial"/>
              </a:rPr>
              <a:t>Queensland Health recognises people with a lived and living experience of mental illness, problematic alcohol and other drug use, mental health crisis, trauma and suicidality, their families, carers and support persons. Their contribution to driving and informing reforms to the mental health, alcohol and other drug service system is critical and valued.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Freeform 359">
            <a:extLst>
              <a:ext uri="{FF2B5EF4-FFF2-40B4-BE49-F238E27FC236}">
                <a16:creationId xmlns:a16="http://schemas.microsoft.com/office/drawing/2014/main" id="{6A647363-E742-40F6-B0AC-1FB6719F5550}"/>
              </a:ext>
            </a:extLst>
          </p:cNvPr>
          <p:cNvSpPr>
            <a:spLocks noChangeArrowheads="1"/>
          </p:cNvSpPr>
          <p:nvPr/>
        </p:nvSpPr>
        <p:spPr bwMode="auto">
          <a:xfrm>
            <a:off x="2063822" y="2089748"/>
            <a:ext cx="8039632" cy="3653066"/>
          </a:xfrm>
          <a:custGeom>
            <a:avLst/>
            <a:gdLst>
              <a:gd name="T0" fmla="*/ 16598 w 17205"/>
              <a:gd name="T1" fmla="*/ 932 h 7820"/>
              <a:gd name="T2" fmla="*/ 17204 w 17205"/>
              <a:gd name="T3" fmla="*/ 116 h 7820"/>
              <a:gd name="T4" fmla="*/ 16194 w 17205"/>
              <a:gd name="T5" fmla="*/ 0 h 7820"/>
              <a:gd name="T6" fmla="*/ 16356 w 17205"/>
              <a:gd name="T7" fmla="*/ 373 h 7820"/>
              <a:gd name="T8" fmla="*/ 734 w 17205"/>
              <a:gd name="T9" fmla="*/ 7143 h 7820"/>
              <a:gd name="T10" fmla="*/ 283 w 17205"/>
              <a:gd name="T11" fmla="*/ 7032 h 7820"/>
              <a:gd name="T12" fmla="*/ 84 w 17205"/>
              <a:gd name="T13" fmla="*/ 7536 h 7820"/>
              <a:gd name="T14" fmla="*/ 588 w 17205"/>
              <a:gd name="T15" fmla="*/ 7736 h 7820"/>
              <a:gd name="T16" fmla="*/ 815 w 17205"/>
              <a:gd name="T17" fmla="*/ 7330 h 7820"/>
              <a:gd name="T18" fmla="*/ 16437 w 17205"/>
              <a:gd name="T19" fmla="*/ 559 h 7820"/>
              <a:gd name="T20" fmla="*/ 16598 w 17205"/>
              <a:gd name="T21" fmla="*/ 932 h 7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05" h="7820">
                <a:moveTo>
                  <a:pt x="16598" y="932"/>
                </a:moveTo>
                <a:lnTo>
                  <a:pt x="17204" y="116"/>
                </a:lnTo>
                <a:lnTo>
                  <a:pt x="16194" y="0"/>
                </a:lnTo>
                <a:lnTo>
                  <a:pt x="16356" y="373"/>
                </a:lnTo>
                <a:lnTo>
                  <a:pt x="734" y="7143"/>
                </a:lnTo>
                <a:cubicBezTo>
                  <a:pt x="628" y="7012"/>
                  <a:pt x="445" y="6962"/>
                  <a:pt x="283" y="7032"/>
                </a:cubicBezTo>
                <a:cubicBezTo>
                  <a:pt x="89" y="7116"/>
                  <a:pt x="0" y="7342"/>
                  <a:pt x="84" y="7536"/>
                </a:cubicBezTo>
                <a:cubicBezTo>
                  <a:pt x="168" y="7730"/>
                  <a:pt x="394" y="7819"/>
                  <a:pt x="588" y="7736"/>
                </a:cubicBezTo>
                <a:cubicBezTo>
                  <a:pt x="750" y="7665"/>
                  <a:pt x="839" y="7497"/>
                  <a:pt x="815" y="7330"/>
                </a:cubicBezTo>
                <a:lnTo>
                  <a:pt x="16437" y="559"/>
                </a:lnTo>
                <a:lnTo>
                  <a:pt x="16598" y="932"/>
                </a:lnTo>
              </a:path>
            </a:pathLst>
          </a:custGeom>
          <a:solidFill>
            <a:schemeClr val="accent6"/>
          </a:solidFill>
          <a:ln>
            <a:noFill/>
          </a:ln>
          <a:effectLst/>
        </p:spPr>
        <p:txBody>
          <a:bodyPr wrap="none" anchor="ctr"/>
          <a:lstStyle/>
          <a:p>
            <a:endParaRPr lang="en-US">
              <a:latin typeface="DM Sans" pitchFamily="2" charset="77"/>
            </a:endParaRPr>
          </a:p>
        </p:txBody>
      </p:sp>
      <p:sp>
        <p:nvSpPr>
          <p:cNvPr id="369" name="Freeform 368">
            <a:extLst>
              <a:ext uri="{FF2B5EF4-FFF2-40B4-BE49-F238E27FC236}">
                <a16:creationId xmlns:a16="http://schemas.microsoft.com/office/drawing/2014/main" id="{3732C2D6-C14F-413A-99B6-33C52D488E10}"/>
              </a:ext>
            </a:extLst>
          </p:cNvPr>
          <p:cNvSpPr>
            <a:spLocks noChangeArrowheads="1"/>
          </p:cNvSpPr>
          <p:nvPr/>
        </p:nvSpPr>
        <p:spPr bwMode="auto">
          <a:xfrm>
            <a:off x="2675757" y="4574576"/>
            <a:ext cx="1100247" cy="1100247"/>
          </a:xfrm>
          <a:custGeom>
            <a:avLst/>
            <a:gdLst>
              <a:gd name="T0" fmla="*/ 2353 w 2354"/>
              <a:gd name="T1" fmla="*/ 1176 h 2355"/>
              <a:gd name="T2" fmla="*/ 1177 w 2354"/>
              <a:gd name="T3" fmla="*/ 2354 h 2355"/>
              <a:gd name="T4" fmla="*/ 0 w 2354"/>
              <a:gd name="T5" fmla="*/ 1176 h 2355"/>
              <a:gd name="T6" fmla="*/ 1177 w 2354"/>
              <a:gd name="T7" fmla="*/ 0 h 2355"/>
              <a:gd name="T8" fmla="*/ 2353 w 2354"/>
              <a:gd name="T9" fmla="*/ 1176 h 2355"/>
            </a:gdLst>
            <a:ahLst/>
            <a:cxnLst>
              <a:cxn ang="0">
                <a:pos x="T0" y="T1"/>
              </a:cxn>
              <a:cxn ang="0">
                <a:pos x="T2" y="T3"/>
              </a:cxn>
              <a:cxn ang="0">
                <a:pos x="T4" y="T5"/>
              </a:cxn>
              <a:cxn ang="0">
                <a:pos x="T6" y="T7"/>
              </a:cxn>
              <a:cxn ang="0">
                <a:pos x="T8" y="T9"/>
              </a:cxn>
            </a:cxnLst>
            <a:rect l="0" t="0" r="r" b="b"/>
            <a:pathLst>
              <a:path w="2354" h="2355">
                <a:moveTo>
                  <a:pt x="2353" y="1176"/>
                </a:moveTo>
                <a:cubicBezTo>
                  <a:pt x="2353" y="1826"/>
                  <a:pt x="1826" y="2354"/>
                  <a:pt x="1177" y="2354"/>
                </a:cubicBezTo>
                <a:cubicBezTo>
                  <a:pt x="527" y="2354"/>
                  <a:pt x="0" y="1826"/>
                  <a:pt x="0" y="1176"/>
                </a:cubicBezTo>
                <a:cubicBezTo>
                  <a:pt x="0" y="527"/>
                  <a:pt x="527" y="0"/>
                  <a:pt x="1177" y="0"/>
                </a:cubicBezTo>
                <a:cubicBezTo>
                  <a:pt x="1826" y="0"/>
                  <a:pt x="2353" y="527"/>
                  <a:pt x="2353" y="1176"/>
                </a:cubicBezTo>
              </a:path>
            </a:pathLst>
          </a:custGeom>
          <a:solidFill>
            <a:schemeClr val="accent1"/>
          </a:solidFill>
          <a:ln>
            <a:noFill/>
          </a:ln>
          <a:effectLst/>
        </p:spPr>
        <p:txBody>
          <a:bodyPr wrap="none" anchor="ctr"/>
          <a:lstStyle/>
          <a:p>
            <a:endParaRPr lang="en-US">
              <a:latin typeface="DM Sans" pitchFamily="2" charset="77"/>
            </a:endParaRPr>
          </a:p>
        </p:txBody>
      </p:sp>
      <p:sp>
        <p:nvSpPr>
          <p:cNvPr id="371" name="Freeform 370">
            <a:extLst>
              <a:ext uri="{FF2B5EF4-FFF2-40B4-BE49-F238E27FC236}">
                <a16:creationId xmlns:a16="http://schemas.microsoft.com/office/drawing/2014/main" id="{DB5F342A-E7D3-4FA9-9655-051AABC2AA0F}"/>
              </a:ext>
            </a:extLst>
          </p:cNvPr>
          <p:cNvSpPr>
            <a:spLocks noChangeArrowheads="1"/>
          </p:cNvSpPr>
          <p:nvPr/>
        </p:nvSpPr>
        <p:spPr bwMode="auto">
          <a:xfrm>
            <a:off x="4591918" y="3744239"/>
            <a:ext cx="1100247" cy="1100247"/>
          </a:xfrm>
          <a:custGeom>
            <a:avLst/>
            <a:gdLst>
              <a:gd name="T0" fmla="*/ 2354 w 2355"/>
              <a:gd name="T1" fmla="*/ 1177 h 2355"/>
              <a:gd name="T2" fmla="*/ 1177 w 2355"/>
              <a:gd name="T3" fmla="*/ 2354 h 2355"/>
              <a:gd name="T4" fmla="*/ 0 w 2355"/>
              <a:gd name="T5" fmla="*/ 1177 h 2355"/>
              <a:gd name="T6" fmla="*/ 1177 w 2355"/>
              <a:gd name="T7" fmla="*/ 0 h 2355"/>
              <a:gd name="T8" fmla="*/ 2354 w 2355"/>
              <a:gd name="T9" fmla="*/ 1177 h 2355"/>
            </a:gdLst>
            <a:ahLst/>
            <a:cxnLst>
              <a:cxn ang="0">
                <a:pos x="T0" y="T1"/>
              </a:cxn>
              <a:cxn ang="0">
                <a:pos x="T2" y="T3"/>
              </a:cxn>
              <a:cxn ang="0">
                <a:pos x="T4" y="T5"/>
              </a:cxn>
              <a:cxn ang="0">
                <a:pos x="T6" y="T7"/>
              </a:cxn>
              <a:cxn ang="0">
                <a:pos x="T8" y="T9"/>
              </a:cxn>
            </a:cxnLst>
            <a:rect l="0" t="0" r="r" b="b"/>
            <a:pathLst>
              <a:path w="2355" h="2355">
                <a:moveTo>
                  <a:pt x="2354" y="1177"/>
                </a:moveTo>
                <a:cubicBezTo>
                  <a:pt x="2354" y="1827"/>
                  <a:pt x="1827" y="2354"/>
                  <a:pt x="1177" y="2354"/>
                </a:cubicBezTo>
                <a:cubicBezTo>
                  <a:pt x="527" y="2354"/>
                  <a:pt x="0" y="1827"/>
                  <a:pt x="0" y="1177"/>
                </a:cubicBezTo>
                <a:cubicBezTo>
                  <a:pt x="0" y="527"/>
                  <a:pt x="527" y="0"/>
                  <a:pt x="1177" y="0"/>
                </a:cubicBezTo>
                <a:cubicBezTo>
                  <a:pt x="1827" y="0"/>
                  <a:pt x="2354" y="527"/>
                  <a:pt x="2354" y="1177"/>
                </a:cubicBezTo>
              </a:path>
            </a:pathLst>
          </a:custGeom>
          <a:solidFill>
            <a:schemeClr val="accent2"/>
          </a:solidFill>
          <a:ln>
            <a:noFill/>
          </a:ln>
          <a:effectLst/>
        </p:spPr>
        <p:txBody>
          <a:bodyPr wrap="none" anchor="ctr"/>
          <a:lstStyle/>
          <a:p>
            <a:endParaRPr lang="en-US">
              <a:latin typeface="DM Sans" pitchFamily="2" charset="77"/>
            </a:endParaRPr>
          </a:p>
        </p:txBody>
      </p:sp>
      <p:sp>
        <p:nvSpPr>
          <p:cNvPr id="373" name="Freeform 372">
            <a:extLst>
              <a:ext uri="{FF2B5EF4-FFF2-40B4-BE49-F238E27FC236}">
                <a16:creationId xmlns:a16="http://schemas.microsoft.com/office/drawing/2014/main" id="{0D7E19F0-E74C-4BC6-A5EA-74E3CDCDF798}"/>
              </a:ext>
            </a:extLst>
          </p:cNvPr>
          <p:cNvSpPr>
            <a:spLocks noChangeArrowheads="1"/>
          </p:cNvSpPr>
          <p:nvPr/>
        </p:nvSpPr>
        <p:spPr bwMode="auto">
          <a:xfrm>
            <a:off x="6506018" y="2913904"/>
            <a:ext cx="1100247" cy="1100247"/>
          </a:xfrm>
          <a:custGeom>
            <a:avLst/>
            <a:gdLst>
              <a:gd name="T0" fmla="*/ 2353 w 2354"/>
              <a:gd name="T1" fmla="*/ 1178 h 2355"/>
              <a:gd name="T2" fmla="*/ 1176 w 2354"/>
              <a:gd name="T3" fmla="*/ 2354 h 2355"/>
              <a:gd name="T4" fmla="*/ 0 w 2354"/>
              <a:gd name="T5" fmla="*/ 1178 h 2355"/>
              <a:gd name="T6" fmla="*/ 1176 w 2354"/>
              <a:gd name="T7" fmla="*/ 0 h 2355"/>
              <a:gd name="T8" fmla="*/ 2353 w 2354"/>
              <a:gd name="T9" fmla="*/ 1178 h 2355"/>
            </a:gdLst>
            <a:ahLst/>
            <a:cxnLst>
              <a:cxn ang="0">
                <a:pos x="T0" y="T1"/>
              </a:cxn>
              <a:cxn ang="0">
                <a:pos x="T2" y="T3"/>
              </a:cxn>
              <a:cxn ang="0">
                <a:pos x="T4" y="T5"/>
              </a:cxn>
              <a:cxn ang="0">
                <a:pos x="T6" y="T7"/>
              </a:cxn>
              <a:cxn ang="0">
                <a:pos x="T8" y="T9"/>
              </a:cxn>
            </a:cxnLst>
            <a:rect l="0" t="0" r="r" b="b"/>
            <a:pathLst>
              <a:path w="2354" h="2355">
                <a:moveTo>
                  <a:pt x="2353" y="1178"/>
                </a:moveTo>
                <a:cubicBezTo>
                  <a:pt x="2353" y="1827"/>
                  <a:pt x="1826" y="2354"/>
                  <a:pt x="1176" y="2354"/>
                </a:cubicBezTo>
                <a:cubicBezTo>
                  <a:pt x="526" y="2354"/>
                  <a:pt x="0" y="1827"/>
                  <a:pt x="0" y="1178"/>
                </a:cubicBezTo>
                <a:cubicBezTo>
                  <a:pt x="0" y="527"/>
                  <a:pt x="526" y="0"/>
                  <a:pt x="1176" y="0"/>
                </a:cubicBezTo>
                <a:cubicBezTo>
                  <a:pt x="1826" y="0"/>
                  <a:pt x="2353" y="527"/>
                  <a:pt x="2353" y="1178"/>
                </a:cubicBezTo>
              </a:path>
            </a:pathLst>
          </a:custGeom>
          <a:solidFill>
            <a:schemeClr val="accent3"/>
          </a:solidFill>
          <a:ln>
            <a:noFill/>
          </a:ln>
          <a:effectLst/>
        </p:spPr>
        <p:txBody>
          <a:bodyPr wrap="none" anchor="ctr"/>
          <a:lstStyle/>
          <a:p>
            <a:endParaRPr lang="en-US">
              <a:latin typeface="DM Sans" pitchFamily="2" charset="77"/>
            </a:endParaRPr>
          </a:p>
        </p:txBody>
      </p:sp>
      <p:sp>
        <p:nvSpPr>
          <p:cNvPr id="375" name="Freeform 374">
            <a:extLst>
              <a:ext uri="{FF2B5EF4-FFF2-40B4-BE49-F238E27FC236}">
                <a16:creationId xmlns:a16="http://schemas.microsoft.com/office/drawing/2014/main" id="{4C272169-5879-41EB-BC9D-0150CF028416}"/>
              </a:ext>
            </a:extLst>
          </p:cNvPr>
          <p:cNvSpPr>
            <a:spLocks noChangeArrowheads="1"/>
          </p:cNvSpPr>
          <p:nvPr/>
        </p:nvSpPr>
        <p:spPr bwMode="auto">
          <a:xfrm>
            <a:off x="8420118" y="2083568"/>
            <a:ext cx="1100247" cy="1100247"/>
          </a:xfrm>
          <a:custGeom>
            <a:avLst/>
            <a:gdLst>
              <a:gd name="T0" fmla="*/ 2354 w 2355"/>
              <a:gd name="T1" fmla="*/ 1177 h 2355"/>
              <a:gd name="T2" fmla="*/ 1177 w 2355"/>
              <a:gd name="T3" fmla="*/ 2354 h 2355"/>
              <a:gd name="T4" fmla="*/ 0 w 2355"/>
              <a:gd name="T5" fmla="*/ 1177 h 2355"/>
              <a:gd name="T6" fmla="*/ 1177 w 2355"/>
              <a:gd name="T7" fmla="*/ 0 h 2355"/>
              <a:gd name="T8" fmla="*/ 2354 w 2355"/>
              <a:gd name="T9" fmla="*/ 1177 h 2355"/>
            </a:gdLst>
            <a:ahLst/>
            <a:cxnLst>
              <a:cxn ang="0">
                <a:pos x="T0" y="T1"/>
              </a:cxn>
              <a:cxn ang="0">
                <a:pos x="T2" y="T3"/>
              </a:cxn>
              <a:cxn ang="0">
                <a:pos x="T4" y="T5"/>
              </a:cxn>
              <a:cxn ang="0">
                <a:pos x="T6" y="T7"/>
              </a:cxn>
              <a:cxn ang="0">
                <a:pos x="T8" y="T9"/>
              </a:cxn>
            </a:cxnLst>
            <a:rect l="0" t="0" r="r" b="b"/>
            <a:pathLst>
              <a:path w="2355" h="2355">
                <a:moveTo>
                  <a:pt x="2354" y="1177"/>
                </a:moveTo>
                <a:cubicBezTo>
                  <a:pt x="2354" y="1826"/>
                  <a:pt x="1827" y="2354"/>
                  <a:pt x="1177" y="2354"/>
                </a:cubicBezTo>
                <a:cubicBezTo>
                  <a:pt x="527" y="2354"/>
                  <a:pt x="0" y="1826"/>
                  <a:pt x="0" y="1177"/>
                </a:cubicBezTo>
                <a:cubicBezTo>
                  <a:pt x="0" y="527"/>
                  <a:pt x="527" y="0"/>
                  <a:pt x="1177" y="0"/>
                </a:cubicBezTo>
                <a:cubicBezTo>
                  <a:pt x="1827" y="0"/>
                  <a:pt x="2354" y="527"/>
                  <a:pt x="2354" y="1177"/>
                </a:cubicBezTo>
              </a:path>
            </a:pathLst>
          </a:custGeom>
          <a:solidFill>
            <a:schemeClr val="accent4"/>
          </a:solidFill>
          <a:ln>
            <a:noFill/>
          </a:ln>
          <a:effectLst/>
        </p:spPr>
        <p:txBody>
          <a:bodyPr wrap="none" anchor="ctr"/>
          <a:lstStyle/>
          <a:p>
            <a:endParaRPr lang="en-US">
              <a:latin typeface="DM Sans" pitchFamily="2" charset="77"/>
            </a:endParaRPr>
          </a:p>
        </p:txBody>
      </p:sp>
      <p:sp>
        <p:nvSpPr>
          <p:cNvPr id="370" name="Freeform 369">
            <a:extLst>
              <a:ext uri="{FF2B5EF4-FFF2-40B4-BE49-F238E27FC236}">
                <a16:creationId xmlns:a16="http://schemas.microsoft.com/office/drawing/2014/main" id="{9D5E3117-9007-4EFD-9704-9F99F4355DD5}"/>
              </a:ext>
            </a:extLst>
          </p:cNvPr>
          <p:cNvSpPr>
            <a:spLocks noChangeArrowheads="1"/>
          </p:cNvSpPr>
          <p:nvPr/>
        </p:nvSpPr>
        <p:spPr bwMode="auto">
          <a:xfrm>
            <a:off x="2946298" y="4858910"/>
            <a:ext cx="828276" cy="815913"/>
          </a:xfrm>
          <a:custGeom>
            <a:avLst/>
            <a:gdLst>
              <a:gd name="T0" fmla="*/ 1773 w 1774"/>
              <a:gd name="T1" fmla="*/ 539 h 1746"/>
              <a:gd name="T2" fmla="*/ 1234 w 1774"/>
              <a:gd name="T3" fmla="*/ 0 h 1746"/>
              <a:gd name="T4" fmla="*/ 1450 w 1774"/>
              <a:gd name="T5" fmla="*/ 567 h 1746"/>
              <a:gd name="T6" fmla="*/ 597 w 1774"/>
              <a:gd name="T7" fmla="*/ 1421 h 1746"/>
              <a:gd name="T8" fmla="*/ 0 w 1774"/>
              <a:gd name="T9" fmla="*/ 1177 h 1746"/>
              <a:gd name="T10" fmla="*/ 567 w 1774"/>
              <a:gd name="T11" fmla="*/ 1744 h 1746"/>
              <a:gd name="T12" fmla="*/ 597 w 1774"/>
              <a:gd name="T13" fmla="*/ 1745 h 1746"/>
              <a:gd name="T14" fmla="*/ 1773 w 1774"/>
              <a:gd name="T15" fmla="*/ 567 h 1746"/>
              <a:gd name="T16" fmla="*/ 1773 w 1774"/>
              <a:gd name="T17" fmla="*/ 539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4" h="1746">
                <a:moveTo>
                  <a:pt x="1773" y="539"/>
                </a:moveTo>
                <a:lnTo>
                  <a:pt x="1234" y="0"/>
                </a:lnTo>
                <a:cubicBezTo>
                  <a:pt x="1368" y="151"/>
                  <a:pt x="1450" y="350"/>
                  <a:pt x="1450" y="567"/>
                </a:cubicBezTo>
                <a:cubicBezTo>
                  <a:pt x="1450" y="1039"/>
                  <a:pt x="1068" y="1421"/>
                  <a:pt x="597" y="1421"/>
                </a:cubicBezTo>
                <a:cubicBezTo>
                  <a:pt x="364" y="1421"/>
                  <a:pt x="153" y="1327"/>
                  <a:pt x="0" y="1177"/>
                </a:cubicBezTo>
                <a:lnTo>
                  <a:pt x="567" y="1744"/>
                </a:lnTo>
                <a:cubicBezTo>
                  <a:pt x="576" y="1744"/>
                  <a:pt x="586" y="1745"/>
                  <a:pt x="597" y="1745"/>
                </a:cubicBezTo>
                <a:cubicBezTo>
                  <a:pt x="1246" y="1745"/>
                  <a:pt x="1773" y="1217"/>
                  <a:pt x="1773" y="567"/>
                </a:cubicBezTo>
                <a:cubicBezTo>
                  <a:pt x="1773" y="558"/>
                  <a:pt x="1773" y="549"/>
                  <a:pt x="1773" y="539"/>
                </a:cubicBezTo>
              </a:path>
            </a:pathLst>
          </a:custGeom>
          <a:solidFill>
            <a:schemeClr val="accent1"/>
          </a:solidFill>
          <a:ln>
            <a:noFill/>
          </a:ln>
          <a:effectLst/>
        </p:spPr>
        <p:txBody>
          <a:bodyPr wrap="none" anchor="ctr"/>
          <a:lstStyle/>
          <a:p>
            <a:endParaRPr lang="en-US">
              <a:latin typeface="DM Sans" pitchFamily="2" charset="77"/>
            </a:endParaRPr>
          </a:p>
        </p:txBody>
      </p:sp>
      <p:sp>
        <p:nvSpPr>
          <p:cNvPr id="372" name="Freeform 371">
            <a:extLst>
              <a:ext uri="{FF2B5EF4-FFF2-40B4-BE49-F238E27FC236}">
                <a16:creationId xmlns:a16="http://schemas.microsoft.com/office/drawing/2014/main" id="{2E1AAB86-055F-4A88-8A63-BFCBC476F23E}"/>
              </a:ext>
            </a:extLst>
          </p:cNvPr>
          <p:cNvSpPr>
            <a:spLocks noChangeArrowheads="1"/>
          </p:cNvSpPr>
          <p:nvPr/>
        </p:nvSpPr>
        <p:spPr bwMode="auto">
          <a:xfrm>
            <a:off x="4860400" y="4028573"/>
            <a:ext cx="830335" cy="815913"/>
          </a:xfrm>
          <a:custGeom>
            <a:avLst/>
            <a:gdLst>
              <a:gd name="T0" fmla="*/ 1773 w 1775"/>
              <a:gd name="T1" fmla="*/ 539 h 1745"/>
              <a:gd name="T2" fmla="*/ 1235 w 1775"/>
              <a:gd name="T3" fmla="*/ 0 h 1745"/>
              <a:gd name="T4" fmla="*/ 1450 w 1775"/>
              <a:gd name="T5" fmla="*/ 567 h 1745"/>
              <a:gd name="T6" fmla="*/ 597 w 1775"/>
              <a:gd name="T7" fmla="*/ 1420 h 1745"/>
              <a:gd name="T8" fmla="*/ 0 w 1775"/>
              <a:gd name="T9" fmla="*/ 1176 h 1745"/>
              <a:gd name="T10" fmla="*/ 567 w 1775"/>
              <a:gd name="T11" fmla="*/ 1743 h 1745"/>
              <a:gd name="T12" fmla="*/ 597 w 1775"/>
              <a:gd name="T13" fmla="*/ 1744 h 1745"/>
              <a:gd name="T14" fmla="*/ 1774 w 1775"/>
              <a:gd name="T15" fmla="*/ 567 h 1745"/>
              <a:gd name="T16" fmla="*/ 1773 w 1775"/>
              <a:gd name="T17" fmla="*/ 539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1745">
                <a:moveTo>
                  <a:pt x="1773" y="539"/>
                </a:moveTo>
                <a:lnTo>
                  <a:pt x="1235" y="0"/>
                </a:lnTo>
                <a:cubicBezTo>
                  <a:pt x="1368" y="151"/>
                  <a:pt x="1450" y="350"/>
                  <a:pt x="1450" y="567"/>
                </a:cubicBezTo>
                <a:cubicBezTo>
                  <a:pt x="1450" y="1038"/>
                  <a:pt x="1068" y="1420"/>
                  <a:pt x="597" y="1420"/>
                </a:cubicBezTo>
                <a:cubicBezTo>
                  <a:pt x="364" y="1420"/>
                  <a:pt x="154" y="1327"/>
                  <a:pt x="0" y="1176"/>
                </a:cubicBezTo>
                <a:lnTo>
                  <a:pt x="567" y="1743"/>
                </a:lnTo>
                <a:cubicBezTo>
                  <a:pt x="577" y="1743"/>
                  <a:pt x="587" y="1744"/>
                  <a:pt x="597" y="1744"/>
                </a:cubicBezTo>
                <a:cubicBezTo>
                  <a:pt x="1247" y="1744"/>
                  <a:pt x="1774" y="1217"/>
                  <a:pt x="1774" y="567"/>
                </a:cubicBezTo>
                <a:cubicBezTo>
                  <a:pt x="1774" y="557"/>
                  <a:pt x="1773" y="548"/>
                  <a:pt x="1773" y="539"/>
                </a:cubicBezTo>
              </a:path>
            </a:pathLst>
          </a:custGeom>
          <a:solidFill>
            <a:schemeClr val="accent2"/>
          </a:solidFill>
          <a:ln>
            <a:noFill/>
          </a:ln>
          <a:effectLst/>
        </p:spPr>
        <p:txBody>
          <a:bodyPr wrap="none" anchor="ctr"/>
          <a:lstStyle/>
          <a:p>
            <a:endParaRPr lang="en-US">
              <a:latin typeface="DM Sans" pitchFamily="2" charset="77"/>
            </a:endParaRPr>
          </a:p>
        </p:txBody>
      </p:sp>
      <p:sp>
        <p:nvSpPr>
          <p:cNvPr id="374" name="Freeform 373">
            <a:extLst>
              <a:ext uri="{FF2B5EF4-FFF2-40B4-BE49-F238E27FC236}">
                <a16:creationId xmlns:a16="http://schemas.microsoft.com/office/drawing/2014/main" id="{C654A679-5EF9-47CE-A6CD-B27F7531965B}"/>
              </a:ext>
            </a:extLst>
          </p:cNvPr>
          <p:cNvSpPr>
            <a:spLocks noChangeArrowheads="1"/>
          </p:cNvSpPr>
          <p:nvPr/>
        </p:nvSpPr>
        <p:spPr bwMode="auto">
          <a:xfrm>
            <a:off x="6776559" y="3198237"/>
            <a:ext cx="828276" cy="813852"/>
          </a:xfrm>
          <a:custGeom>
            <a:avLst/>
            <a:gdLst>
              <a:gd name="T0" fmla="*/ 1773 w 1774"/>
              <a:gd name="T1" fmla="*/ 539 h 1744"/>
              <a:gd name="T2" fmla="*/ 1234 w 1774"/>
              <a:gd name="T3" fmla="*/ 0 h 1744"/>
              <a:gd name="T4" fmla="*/ 1449 w 1774"/>
              <a:gd name="T5" fmla="*/ 567 h 1744"/>
              <a:gd name="T6" fmla="*/ 596 w 1774"/>
              <a:gd name="T7" fmla="*/ 1420 h 1744"/>
              <a:gd name="T8" fmla="*/ 0 w 1774"/>
              <a:gd name="T9" fmla="*/ 1176 h 1744"/>
              <a:gd name="T10" fmla="*/ 566 w 1774"/>
              <a:gd name="T11" fmla="*/ 1743 h 1744"/>
              <a:gd name="T12" fmla="*/ 596 w 1774"/>
              <a:gd name="T13" fmla="*/ 1743 h 1744"/>
              <a:gd name="T14" fmla="*/ 1773 w 1774"/>
              <a:gd name="T15" fmla="*/ 567 h 1744"/>
              <a:gd name="T16" fmla="*/ 1773 w 1774"/>
              <a:gd name="T17" fmla="*/ 539 h 1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4" h="1744">
                <a:moveTo>
                  <a:pt x="1773" y="539"/>
                </a:moveTo>
                <a:lnTo>
                  <a:pt x="1234" y="0"/>
                </a:lnTo>
                <a:cubicBezTo>
                  <a:pt x="1368" y="150"/>
                  <a:pt x="1449" y="349"/>
                  <a:pt x="1449" y="567"/>
                </a:cubicBezTo>
                <a:cubicBezTo>
                  <a:pt x="1449" y="1037"/>
                  <a:pt x="1068" y="1420"/>
                  <a:pt x="596" y="1420"/>
                </a:cubicBezTo>
                <a:cubicBezTo>
                  <a:pt x="364" y="1420"/>
                  <a:pt x="153" y="1327"/>
                  <a:pt x="0" y="1176"/>
                </a:cubicBezTo>
                <a:lnTo>
                  <a:pt x="566" y="1743"/>
                </a:lnTo>
                <a:cubicBezTo>
                  <a:pt x="576" y="1743"/>
                  <a:pt x="587" y="1743"/>
                  <a:pt x="596" y="1743"/>
                </a:cubicBezTo>
                <a:cubicBezTo>
                  <a:pt x="1246" y="1743"/>
                  <a:pt x="1773" y="1216"/>
                  <a:pt x="1773" y="567"/>
                </a:cubicBezTo>
                <a:cubicBezTo>
                  <a:pt x="1773" y="557"/>
                  <a:pt x="1773" y="548"/>
                  <a:pt x="1773" y="539"/>
                </a:cubicBezTo>
              </a:path>
            </a:pathLst>
          </a:custGeom>
          <a:solidFill>
            <a:schemeClr val="accent3"/>
          </a:solidFill>
          <a:ln>
            <a:noFill/>
          </a:ln>
          <a:effectLst/>
        </p:spPr>
        <p:txBody>
          <a:bodyPr wrap="none" anchor="ctr"/>
          <a:lstStyle/>
          <a:p>
            <a:endParaRPr lang="en-US">
              <a:latin typeface="DM Sans" pitchFamily="2" charset="77"/>
            </a:endParaRPr>
          </a:p>
        </p:txBody>
      </p:sp>
      <p:sp>
        <p:nvSpPr>
          <p:cNvPr id="376" name="Freeform 375">
            <a:extLst>
              <a:ext uri="{FF2B5EF4-FFF2-40B4-BE49-F238E27FC236}">
                <a16:creationId xmlns:a16="http://schemas.microsoft.com/office/drawing/2014/main" id="{58FA3EF0-C43C-429D-A37B-80E15497103B}"/>
              </a:ext>
            </a:extLst>
          </p:cNvPr>
          <p:cNvSpPr>
            <a:spLocks noChangeArrowheads="1"/>
          </p:cNvSpPr>
          <p:nvPr/>
        </p:nvSpPr>
        <p:spPr bwMode="auto">
          <a:xfrm>
            <a:off x="8690660" y="2367901"/>
            <a:ext cx="830337" cy="815913"/>
          </a:xfrm>
          <a:custGeom>
            <a:avLst/>
            <a:gdLst>
              <a:gd name="T0" fmla="*/ 1773 w 1775"/>
              <a:gd name="T1" fmla="*/ 539 h 1745"/>
              <a:gd name="T2" fmla="*/ 1234 w 1775"/>
              <a:gd name="T3" fmla="*/ 0 h 1745"/>
              <a:gd name="T4" fmla="*/ 1450 w 1775"/>
              <a:gd name="T5" fmla="*/ 567 h 1745"/>
              <a:gd name="T6" fmla="*/ 597 w 1775"/>
              <a:gd name="T7" fmla="*/ 1420 h 1745"/>
              <a:gd name="T8" fmla="*/ 0 w 1775"/>
              <a:gd name="T9" fmla="*/ 1176 h 1745"/>
              <a:gd name="T10" fmla="*/ 566 w 1775"/>
              <a:gd name="T11" fmla="*/ 1743 h 1745"/>
              <a:gd name="T12" fmla="*/ 597 w 1775"/>
              <a:gd name="T13" fmla="*/ 1744 h 1745"/>
              <a:gd name="T14" fmla="*/ 1774 w 1775"/>
              <a:gd name="T15" fmla="*/ 567 h 1745"/>
              <a:gd name="T16" fmla="*/ 1773 w 1775"/>
              <a:gd name="T17" fmla="*/ 539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1745">
                <a:moveTo>
                  <a:pt x="1773" y="539"/>
                </a:moveTo>
                <a:lnTo>
                  <a:pt x="1234" y="0"/>
                </a:lnTo>
                <a:cubicBezTo>
                  <a:pt x="1369" y="151"/>
                  <a:pt x="1450" y="349"/>
                  <a:pt x="1450" y="567"/>
                </a:cubicBezTo>
                <a:cubicBezTo>
                  <a:pt x="1450" y="1038"/>
                  <a:pt x="1068" y="1420"/>
                  <a:pt x="597" y="1420"/>
                </a:cubicBezTo>
                <a:cubicBezTo>
                  <a:pt x="364" y="1420"/>
                  <a:pt x="154" y="1327"/>
                  <a:pt x="0" y="1176"/>
                </a:cubicBezTo>
                <a:lnTo>
                  <a:pt x="566" y="1743"/>
                </a:lnTo>
                <a:cubicBezTo>
                  <a:pt x="577" y="1744"/>
                  <a:pt x="587" y="1744"/>
                  <a:pt x="597" y="1744"/>
                </a:cubicBezTo>
                <a:cubicBezTo>
                  <a:pt x="1247" y="1744"/>
                  <a:pt x="1774" y="1216"/>
                  <a:pt x="1774" y="567"/>
                </a:cubicBezTo>
                <a:cubicBezTo>
                  <a:pt x="1774" y="557"/>
                  <a:pt x="1773" y="548"/>
                  <a:pt x="1773" y="539"/>
                </a:cubicBezTo>
              </a:path>
            </a:pathLst>
          </a:custGeom>
          <a:solidFill>
            <a:schemeClr val="accent4"/>
          </a:solidFill>
          <a:ln>
            <a:noFill/>
          </a:ln>
          <a:effectLst/>
        </p:spPr>
        <p:txBody>
          <a:bodyPr wrap="none" anchor="ctr"/>
          <a:lstStyle/>
          <a:p>
            <a:endParaRPr lang="en-US">
              <a:latin typeface="DM Sans" pitchFamily="2" charset="77"/>
            </a:endParaRPr>
          </a:p>
        </p:txBody>
      </p:sp>
      <p:sp>
        <p:nvSpPr>
          <p:cNvPr id="40" name="Freeform 369">
            <a:extLst>
              <a:ext uri="{FF2B5EF4-FFF2-40B4-BE49-F238E27FC236}">
                <a16:creationId xmlns:a16="http://schemas.microsoft.com/office/drawing/2014/main" id="{AE1A4ECC-EE9D-4367-B19A-C306433DE9F2}"/>
              </a:ext>
            </a:extLst>
          </p:cNvPr>
          <p:cNvSpPr>
            <a:spLocks noChangeArrowheads="1"/>
          </p:cNvSpPr>
          <p:nvPr/>
        </p:nvSpPr>
        <p:spPr bwMode="auto">
          <a:xfrm>
            <a:off x="2945678" y="4860196"/>
            <a:ext cx="828276" cy="815913"/>
          </a:xfrm>
          <a:custGeom>
            <a:avLst/>
            <a:gdLst>
              <a:gd name="T0" fmla="*/ 1773 w 1774"/>
              <a:gd name="T1" fmla="*/ 539 h 1746"/>
              <a:gd name="T2" fmla="*/ 1234 w 1774"/>
              <a:gd name="T3" fmla="*/ 0 h 1746"/>
              <a:gd name="T4" fmla="*/ 1450 w 1774"/>
              <a:gd name="T5" fmla="*/ 567 h 1746"/>
              <a:gd name="T6" fmla="*/ 597 w 1774"/>
              <a:gd name="T7" fmla="*/ 1421 h 1746"/>
              <a:gd name="T8" fmla="*/ 0 w 1774"/>
              <a:gd name="T9" fmla="*/ 1177 h 1746"/>
              <a:gd name="T10" fmla="*/ 567 w 1774"/>
              <a:gd name="T11" fmla="*/ 1744 h 1746"/>
              <a:gd name="T12" fmla="*/ 597 w 1774"/>
              <a:gd name="T13" fmla="*/ 1745 h 1746"/>
              <a:gd name="T14" fmla="*/ 1773 w 1774"/>
              <a:gd name="T15" fmla="*/ 567 h 1746"/>
              <a:gd name="T16" fmla="*/ 1773 w 1774"/>
              <a:gd name="T17" fmla="*/ 539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4" h="1746">
                <a:moveTo>
                  <a:pt x="1773" y="539"/>
                </a:moveTo>
                <a:lnTo>
                  <a:pt x="1234" y="0"/>
                </a:lnTo>
                <a:cubicBezTo>
                  <a:pt x="1368" y="151"/>
                  <a:pt x="1450" y="350"/>
                  <a:pt x="1450" y="567"/>
                </a:cubicBezTo>
                <a:cubicBezTo>
                  <a:pt x="1450" y="1039"/>
                  <a:pt x="1068" y="1421"/>
                  <a:pt x="597" y="1421"/>
                </a:cubicBezTo>
                <a:cubicBezTo>
                  <a:pt x="364" y="1421"/>
                  <a:pt x="153" y="1327"/>
                  <a:pt x="0" y="1177"/>
                </a:cubicBezTo>
                <a:lnTo>
                  <a:pt x="567" y="1744"/>
                </a:lnTo>
                <a:cubicBezTo>
                  <a:pt x="576" y="1744"/>
                  <a:pt x="586" y="1745"/>
                  <a:pt x="597" y="1745"/>
                </a:cubicBezTo>
                <a:cubicBezTo>
                  <a:pt x="1246" y="1745"/>
                  <a:pt x="1773" y="1217"/>
                  <a:pt x="1773" y="567"/>
                </a:cubicBezTo>
                <a:cubicBezTo>
                  <a:pt x="1773" y="558"/>
                  <a:pt x="1773" y="549"/>
                  <a:pt x="1773" y="539"/>
                </a:cubicBezTo>
              </a:path>
            </a:pathLst>
          </a:custGeom>
          <a:solidFill>
            <a:srgbClr val="000000">
              <a:alpha val="25098"/>
            </a:srgbClr>
          </a:solidFill>
          <a:ln>
            <a:noFill/>
          </a:ln>
          <a:effectLst/>
        </p:spPr>
        <p:txBody>
          <a:bodyPr wrap="none" anchor="ctr"/>
          <a:lstStyle/>
          <a:p>
            <a:endParaRPr lang="en-US">
              <a:latin typeface="DM Sans" pitchFamily="2" charset="77"/>
            </a:endParaRPr>
          </a:p>
        </p:txBody>
      </p:sp>
      <p:sp>
        <p:nvSpPr>
          <p:cNvPr id="41" name="Freeform 371">
            <a:extLst>
              <a:ext uri="{FF2B5EF4-FFF2-40B4-BE49-F238E27FC236}">
                <a16:creationId xmlns:a16="http://schemas.microsoft.com/office/drawing/2014/main" id="{1DF8E00C-2EC9-41E4-B178-8075A335D388}"/>
              </a:ext>
            </a:extLst>
          </p:cNvPr>
          <p:cNvSpPr>
            <a:spLocks noChangeArrowheads="1"/>
          </p:cNvSpPr>
          <p:nvPr/>
        </p:nvSpPr>
        <p:spPr bwMode="auto">
          <a:xfrm>
            <a:off x="4859780" y="4029859"/>
            <a:ext cx="830335" cy="815913"/>
          </a:xfrm>
          <a:custGeom>
            <a:avLst/>
            <a:gdLst>
              <a:gd name="T0" fmla="*/ 1773 w 1775"/>
              <a:gd name="T1" fmla="*/ 539 h 1745"/>
              <a:gd name="T2" fmla="*/ 1235 w 1775"/>
              <a:gd name="T3" fmla="*/ 0 h 1745"/>
              <a:gd name="T4" fmla="*/ 1450 w 1775"/>
              <a:gd name="T5" fmla="*/ 567 h 1745"/>
              <a:gd name="T6" fmla="*/ 597 w 1775"/>
              <a:gd name="T7" fmla="*/ 1420 h 1745"/>
              <a:gd name="T8" fmla="*/ 0 w 1775"/>
              <a:gd name="T9" fmla="*/ 1176 h 1745"/>
              <a:gd name="T10" fmla="*/ 567 w 1775"/>
              <a:gd name="T11" fmla="*/ 1743 h 1745"/>
              <a:gd name="T12" fmla="*/ 597 w 1775"/>
              <a:gd name="T13" fmla="*/ 1744 h 1745"/>
              <a:gd name="T14" fmla="*/ 1774 w 1775"/>
              <a:gd name="T15" fmla="*/ 567 h 1745"/>
              <a:gd name="T16" fmla="*/ 1773 w 1775"/>
              <a:gd name="T17" fmla="*/ 539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1745">
                <a:moveTo>
                  <a:pt x="1773" y="539"/>
                </a:moveTo>
                <a:lnTo>
                  <a:pt x="1235" y="0"/>
                </a:lnTo>
                <a:cubicBezTo>
                  <a:pt x="1368" y="151"/>
                  <a:pt x="1450" y="350"/>
                  <a:pt x="1450" y="567"/>
                </a:cubicBezTo>
                <a:cubicBezTo>
                  <a:pt x="1450" y="1038"/>
                  <a:pt x="1068" y="1420"/>
                  <a:pt x="597" y="1420"/>
                </a:cubicBezTo>
                <a:cubicBezTo>
                  <a:pt x="364" y="1420"/>
                  <a:pt x="154" y="1327"/>
                  <a:pt x="0" y="1176"/>
                </a:cubicBezTo>
                <a:lnTo>
                  <a:pt x="567" y="1743"/>
                </a:lnTo>
                <a:cubicBezTo>
                  <a:pt x="577" y="1743"/>
                  <a:pt x="587" y="1744"/>
                  <a:pt x="597" y="1744"/>
                </a:cubicBezTo>
                <a:cubicBezTo>
                  <a:pt x="1247" y="1744"/>
                  <a:pt x="1774" y="1217"/>
                  <a:pt x="1774" y="567"/>
                </a:cubicBezTo>
                <a:cubicBezTo>
                  <a:pt x="1774" y="557"/>
                  <a:pt x="1773" y="548"/>
                  <a:pt x="1773" y="539"/>
                </a:cubicBezTo>
              </a:path>
            </a:pathLst>
          </a:custGeom>
          <a:solidFill>
            <a:srgbClr val="000000">
              <a:alpha val="25098"/>
            </a:srgbClr>
          </a:solidFill>
          <a:ln>
            <a:noFill/>
          </a:ln>
          <a:effectLst/>
        </p:spPr>
        <p:txBody>
          <a:bodyPr wrap="none" anchor="ctr"/>
          <a:lstStyle/>
          <a:p>
            <a:endParaRPr lang="en-US">
              <a:latin typeface="DM Sans" pitchFamily="2" charset="77"/>
            </a:endParaRPr>
          </a:p>
        </p:txBody>
      </p:sp>
      <p:sp>
        <p:nvSpPr>
          <p:cNvPr id="44" name="Freeform 373">
            <a:extLst>
              <a:ext uri="{FF2B5EF4-FFF2-40B4-BE49-F238E27FC236}">
                <a16:creationId xmlns:a16="http://schemas.microsoft.com/office/drawing/2014/main" id="{A0D74F55-3011-42F6-89C6-9E3D0699A5E1}"/>
              </a:ext>
            </a:extLst>
          </p:cNvPr>
          <p:cNvSpPr>
            <a:spLocks noChangeArrowheads="1"/>
          </p:cNvSpPr>
          <p:nvPr/>
        </p:nvSpPr>
        <p:spPr bwMode="auto">
          <a:xfrm>
            <a:off x="6775939" y="3199523"/>
            <a:ext cx="828276" cy="813852"/>
          </a:xfrm>
          <a:custGeom>
            <a:avLst/>
            <a:gdLst>
              <a:gd name="T0" fmla="*/ 1773 w 1774"/>
              <a:gd name="T1" fmla="*/ 539 h 1744"/>
              <a:gd name="T2" fmla="*/ 1234 w 1774"/>
              <a:gd name="T3" fmla="*/ 0 h 1744"/>
              <a:gd name="T4" fmla="*/ 1449 w 1774"/>
              <a:gd name="T5" fmla="*/ 567 h 1744"/>
              <a:gd name="T6" fmla="*/ 596 w 1774"/>
              <a:gd name="T7" fmla="*/ 1420 h 1744"/>
              <a:gd name="T8" fmla="*/ 0 w 1774"/>
              <a:gd name="T9" fmla="*/ 1176 h 1744"/>
              <a:gd name="T10" fmla="*/ 566 w 1774"/>
              <a:gd name="T11" fmla="*/ 1743 h 1744"/>
              <a:gd name="T12" fmla="*/ 596 w 1774"/>
              <a:gd name="T13" fmla="*/ 1743 h 1744"/>
              <a:gd name="T14" fmla="*/ 1773 w 1774"/>
              <a:gd name="T15" fmla="*/ 567 h 1744"/>
              <a:gd name="T16" fmla="*/ 1773 w 1774"/>
              <a:gd name="T17" fmla="*/ 539 h 1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4" h="1744">
                <a:moveTo>
                  <a:pt x="1773" y="539"/>
                </a:moveTo>
                <a:lnTo>
                  <a:pt x="1234" y="0"/>
                </a:lnTo>
                <a:cubicBezTo>
                  <a:pt x="1368" y="150"/>
                  <a:pt x="1449" y="349"/>
                  <a:pt x="1449" y="567"/>
                </a:cubicBezTo>
                <a:cubicBezTo>
                  <a:pt x="1449" y="1037"/>
                  <a:pt x="1068" y="1420"/>
                  <a:pt x="596" y="1420"/>
                </a:cubicBezTo>
                <a:cubicBezTo>
                  <a:pt x="364" y="1420"/>
                  <a:pt x="153" y="1327"/>
                  <a:pt x="0" y="1176"/>
                </a:cubicBezTo>
                <a:lnTo>
                  <a:pt x="566" y="1743"/>
                </a:lnTo>
                <a:cubicBezTo>
                  <a:pt x="576" y="1743"/>
                  <a:pt x="587" y="1743"/>
                  <a:pt x="596" y="1743"/>
                </a:cubicBezTo>
                <a:cubicBezTo>
                  <a:pt x="1246" y="1743"/>
                  <a:pt x="1773" y="1216"/>
                  <a:pt x="1773" y="567"/>
                </a:cubicBezTo>
                <a:cubicBezTo>
                  <a:pt x="1773" y="557"/>
                  <a:pt x="1773" y="548"/>
                  <a:pt x="1773" y="539"/>
                </a:cubicBezTo>
              </a:path>
            </a:pathLst>
          </a:custGeom>
          <a:solidFill>
            <a:srgbClr val="000000">
              <a:alpha val="25098"/>
            </a:srgbClr>
          </a:solidFill>
          <a:ln>
            <a:noFill/>
          </a:ln>
          <a:effectLst/>
        </p:spPr>
        <p:txBody>
          <a:bodyPr wrap="none" anchor="ctr"/>
          <a:lstStyle/>
          <a:p>
            <a:endParaRPr lang="en-US">
              <a:latin typeface="DM Sans" pitchFamily="2" charset="77"/>
            </a:endParaRPr>
          </a:p>
        </p:txBody>
      </p:sp>
      <p:sp>
        <p:nvSpPr>
          <p:cNvPr id="45" name="Freeform 375">
            <a:extLst>
              <a:ext uri="{FF2B5EF4-FFF2-40B4-BE49-F238E27FC236}">
                <a16:creationId xmlns:a16="http://schemas.microsoft.com/office/drawing/2014/main" id="{71D704D1-83F8-4F29-A883-2A93E1272F7E}"/>
              </a:ext>
            </a:extLst>
          </p:cNvPr>
          <p:cNvSpPr>
            <a:spLocks noChangeArrowheads="1"/>
          </p:cNvSpPr>
          <p:nvPr/>
        </p:nvSpPr>
        <p:spPr bwMode="auto">
          <a:xfrm>
            <a:off x="8690040" y="2369187"/>
            <a:ext cx="830337" cy="815913"/>
          </a:xfrm>
          <a:custGeom>
            <a:avLst/>
            <a:gdLst>
              <a:gd name="T0" fmla="*/ 1773 w 1775"/>
              <a:gd name="T1" fmla="*/ 539 h 1745"/>
              <a:gd name="T2" fmla="*/ 1234 w 1775"/>
              <a:gd name="T3" fmla="*/ 0 h 1745"/>
              <a:gd name="T4" fmla="*/ 1450 w 1775"/>
              <a:gd name="T5" fmla="*/ 567 h 1745"/>
              <a:gd name="T6" fmla="*/ 597 w 1775"/>
              <a:gd name="T7" fmla="*/ 1420 h 1745"/>
              <a:gd name="T8" fmla="*/ 0 w 1775"/>
              <a:gd name="T9" fmla="*/ 1176 h 1745"/>
              <a:gd name="T10" fmla="*/ 566 w 1775"/>
              <a:gd name="T11" fmla="*/ 1743 h 1745"/>
              <a:gd name="T12" fmla="*/ 597 w 1775"/>
              <a:gd name="T13" fmla="*/ 1744 h 1745"/>
              <a:gd name="T14" fmla="*/ 1774 w 1775"/>
              <a:gd name="T15" fmla="*/ 567 h 1745"/>
              <a:gd name="T16" fmla="*/ 1773 w 1775"/>
              <a:gd name="T17" fmla="*/ 539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1745">
                <a:moveTo>
                  <a:pt x="1773" y="539"/>
                </a:moveTo>
                <a:lnTo>
                  <a:pt x="1234" y="0"/>
                </a:lnTo>
                <a:cubicBezTo>
                  <a:pt x="1369" y="151"/>
                  <a:pt x="1450" y="349"/>
                  <a:pt x="1450" y="567"/>
                </a:cubicBezTo>
                <a:cubicBezTo>
                  <a:pt x="1450" y="1038"/>
                  <a:pt x="1068" y="1420"/>
                  <a:pt x="597" y="1420"/>
                </a:cubicBezTo>
                <a:cubicBezTo>
                  <a:pt x="364" y="1420"/>
                  <a:pt x="154" y="1327"/>
                  <a:pt x="0" y="1176"/>
                </a:cubicBezTo>
                <a:lnTo>
                  <a:pt x="566" y="1743"/>
                </a:lnTo>
                <a:cubicBezTo>
                  <a:pt x="577" y="1744"/>
                  <a:pt x="587" y="1744"/>
                  <a:pt x="597" y="1744"/>
                </a:cubicBezTo>
                <a:cubicBezTo>
                  <a:pt x="1247" y="1744"/>
                  <a:pt x="1774" y="1216"/>
                  <a:pt x="1774" y="567"/>
                </a:cubicBezTo>
                <a:cubicBezTo>
                  <a:pt x="1774" y="557"/>
                  <a:pt x="1773" y="548"/>
                  <a:pt x="1773" y="539"/>
                </a:cubicBezTo>
              </a:path>
            </a:pathLst>
          </a:custGeom>
          <a:solidFill>
            <a:srgbClr val="000000">
              <a:alpha val="25098"/>
            </a:srgbClr>
          </a:solidFill>
          <a:ln>
            <a:noFill/>
          </a:ln>
          <a:effectLst/>
        </p:spPr>
        <p:txBody>
          <a:bodyPr wrap="none" anchor="ctr"/>
          <a:lstStyle/>
          <a:p>
            <a:endParaRPr lang="en-US">
              <a:latin typeface="DM Sans" pitchFamily="2" charset="77"/>
            </a:endParaRPr>
          </a:p>
        </p:txBody>
      </p:sp>
      <p:sp>
        <p:nvSpPr>
          <p:cNvPr id="377" name="Freeform 376">
            <a:extLst>
              <a:ext uri="{FF2B5EF4-FFF2-40B4-BE49-F238E27FC236}">
                <a16:creationId xmlns:a16="http://schemas.microsoft.com/office/drawing/2014/main" id="{81547255-953D-4DFA-BE32-B0E4838DB3C1}"/>
              </a:ext>
            </a:extLst>
          </p:cNvPr>
          <p:cNvSpPr>
            <a:spLocks noChangeArrowheads="1"/>
          </p:cNvSpPr>
          <p:nvPr/>
        </p:nvSpPr>
        <p:spPr bwMode="auto">
          <a:xfrm>
            <a:off x="6868646" y="3276531"/>
            <a:ext cx="372930" cy="372930"/>
          </a:xfrm>
          <a:custGeom>
            <a:avLst/>
            <a:gdLst>
              <a:gd name="T0" fmla="*/ 291 w 800"/>
              <a:gd name="T1" fmla="*/ 599 h 799"/>
              <a:gd name="T2" fmla="*/ 278 w 800"/>
              <a:gd name="T3" fmla="*/ 604 h 799"/>
              <a:gd name="T4" fmla="*/ 223 w 800"/>
              <a:gd name="T5" fmla="*/ 659 h 799"/>
              <a:gd name="T6" fmla="*/ 218 w 800"/>
              <a:gd name="T7" fmla="*/ 672 h 799"/>
              <a:gd name="T8" fmla="*/ 236 w 800"/>
              <a:gd name="T9" fmla="*/ 690 h 799"/>
              <a:gd name="T10" fmla="*/ 249 w 800"/>
              <a:gd name="T11" fmla="*/ 685 h 799"/>
              <a:gd name="T12" fmla="*/ 303 w 800"/>
              <a:gd name="T13" fmla="*/ 630 h 799"/>
              <a:gd name="T14" fmla="*/ 309 w 800"/>
              <a:gd name="T15" fmla="*/ 617 h 799"/>
              <a:gd name="T16" fmla="*/ 291 w 800"/>
              <a:gd name="T17" fmla="*/ 599 h 799"/>
              <a:gd name="T18" fmla="*/ 454 w 800"/>
              <a:gd name="T19" fmla="*/ 734 h 799"/>
              <a:gd name="T20" fmla="*/ 348 w 800"/>
              <a:gd name="T21" fmla="*/ 476 h 799"/>
              <a:gd name="T22" fmla="*/ 727 w 800"/>
              <a:gd name="T23" fmla="*/ 98 h 799"/>
              <a:gd name="T24" fmla="*/ 454 w 800"/>
              <a:gd name="T25" fmla="*/ 734 h 799"/>
              <a:gd name="T26" fmla="*/ 65 w 800"/>
              <a:gd name="T27" fmla="*/ 345 h 799"/>
              <a:gd name="T28" fmla="*/ 701 w 800"/>
              <a:gd name="T29" fmla="*/ 72 h 799"/>
              <a:gd name="T30" fmla="*/ 322 w 800"/>
              <a:gd name="T31" fmla="*/ 450 h 799"/>
              <a:gd name="T32" fmla="*/ 65 w 800"/>
              <a:gd name="T33" fmla="*/ 345 h 799"/>
              <a:gd name="T34" fmla="*/ 799 w 800"/>
              <a:gd name="T35" fmla="*/ 19 h 799"/>
              <a:gd name="T36" fmla="*/ 780 w 800"/>
              <a:gd name="T37" fmla="*/ 0 h 799"/>
              <a:gd name="T38" fmla="*/ 773 w 800"/>
              <a:gd name="T39" fmla="*/ 2 h 799"/>
              <a:gd name="T40" fmla="*/ 12 w 800"/>
              <a:gd name="T41" fmla="*/ 328 h 799"/>
              <a:gd name="T42" fmla="*/ 11 w 800"/>
              <a:gd name="T43" fmla="*/ 328 h 799"/>
              <a:gd name="T44" fmla="*/ 10 w 800"/>
              <a:gd name="T45" fmla="*/ 329 h 799"/>
              <a:gd name="T46" fmla="*/ 0 w 800"/>
              <a:gd name="T47" fmla="*/ 345 h 799"/>
              <a:gd name="T48" fmla="*/ 14 w 800"/>
              <a:gd name="T49" fmla="*/ 362 h 799"/>
              <a:gd name="T50" fmla="*/ 313 w 800"/>
              <a:gd name="T51" fmla="*/ 486 h 799"/>
              <a:gd name="T52" fmla="*/ 437 w 800"/>
              <a:gd name="T53" fmla="*/ 786 h 799"/>
              <a:gd name="T54" fmla="*/ 454 w 800"/>
              <a:gd name="T55" fmla="*/ 798 h 799"/>
              <a:gd name="T56" fmla="*/ 470 w 800"/>
              <a:gd name="T57" fmla="*/ 788 h 799"/>
              <a:gd name="T58" fmla="*/ 470 w 800"/>
              <a:gd name="T59" fmla="*/ 787 h 799"/>
              <a:gd name="T60" fmla="*/ 797 w 800"/>
              <a:gd name="T61" fmla="*/ 26 h 799"/>
              <a:gd name="T62" fmla="*/ 799 w 800"/>
              <a:gd name="T63" fmla="*/ 19 h 799"/>
              <a:gd name="T64" fmla="*/ 176 w 800"/>
              <a:gd name="T65" fmla="*/ 539 h 799"/>
              <a:gd name="T66" fmla="*/ 194 w 800"/>
              <a:gd name="T67" fmla="*/ 521 h 799"/>
              <a:gd name="T68" fmla="*/ 200 w 800"/>
              <a:gd name="T69" fmla="*/ 508 h 799"/>
              <a:gd name="T70" fmla="*/ 182 w 800"/>
              <a:gd name="T71" fmla="*/ 490 h 799"/>
              <a:gd name="T72" fmla="*/ 169 w 800"/>
              <a:gd name="T73" fmla="*/ 496 h 799"/>
              <a:gd name="T74" fmla="*/ 150 w 800"/>
              <a:gd name="T75" fmla="*/ 513 h 799"/>
              <a:gd name="T76" fmla="*/ 146 w 800"/>
              <a:gd name="T77" fmla="*/ 526 h 799"/>
              <a:gd name="T78" fmla="*/ 163 w 800"/>
              <a:gd name="T79" fmla="*/ 545 h 799"/>
              <a:gd name="T80" fmla="*/ 176 w 800"/>
              <a:gd name="T81" fmla="*/ 539 h 799"/>
              <a:gd name="T82" fmla="*/ 291 w 800"/>
              <a:gd name="T83" fmla="*/ 526 h 799"/>
              <a:gd name="T84" fmla="*/ 272 w 800"/>
              <a:gd name="T85" fmla="*/ 508 h 799"/>
              <a:gd name="T86" fmla="*/ 259 w 800"/>
              <a:gd name="T87" fmla="*/ 513 h 799"/>
              <a:gd name="T88" fmla="*/ 78 w 800"/>
              <a:gd name="T89" fmla="*/ 695 h 799"/>
              <a:gd name="T90" fmla="*/ 73 w 800"/>
              <a:gd name="T91" fmla="*/ 708 h 799"/>
              <a:gd name="T92" fmla="*/ 91 w 800"/>
              <a:gd name="T93" fmla="*/ 726 h 799"/>
              <a:gd name="T94" fmla="*/ 104 w 800"/>
              <a:gd name="T95" fmla="*/ 721 h 799"/>
              <a:gd name="T96" fmla="*/ 285 w 800"/>
              <a:gd name="T97" fmla="*/ 539 h 799"/>
              <a:gd name="T98" fmla="*/ 291 w 800"/>
              <a:gd name="T99" fmla="*/ 526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0" h="799">
                <a:moveTo>
                  <a:pt x="291" y="599"/>
                </a:moveTo>
                <a:cubicBezTo>
                  <a:pt x="286" y="599"/>
                  <a:pt x="281" y="601"/>
                  <a:pt x="278" y="604"/>
                </a:cubicBezTo>
                <a:lnTo>
                  <a:pt x="223" y="659"/>
                </a:lnTo>
                <a:cubicBezTo>
                  <a:pt x="220" y="662"/>
                  <a:pt x="218" y="666"/>
                  <a:pt x="218" y="672"/>
                </a:cubicBezTo>
                <a:cubicBezTo>
                  <a:pt x="218" y="682"/>
                  <a:pt x="226" y="690"/>
                  <a:pt x="236" y="690"/>
                </a:cubicBezTo>
                <a:cubicBezTo>
                  <a:pt x="241" y="690"/>
                  <a:pt x="246" y="688"/>
                  <a:pt x="249" y="685"/>
                </a:cubicBezTo>
                <a:lnTo>
                  <a:pt x="303" y="630"/>
                </a:lnTo>
                <a:cubicBezTo>
                  <a:pt x="306" y="627"/>
                  <a:pt x="309" y="622"/>
                  <a:pt x="309" y="617"/>
                </a:cubicBezTo>
                <a:cubicBezTo>
                  <a:pt x="309" y="607"/>
                  <a:pt x="300" y="599"/>
                  <a:pt x="291" y="599"/>
                </a:cubicBezTo>
                <a:close/>
                <a:moveTo>
                  <a:pt x="454" y="734"/>
                </a:moveTo>
                <a:lnTo>
                  <a:pt x="348" y="476"/>
                </a:lnTo>
                <a:lnTo>
                  <a:pt x="727" y="98"/>
                </a:lnTo>
                <a:lnTo>
                  <a:pt x="454" y="734"/>
                </a:lnTo>
                <a:close/>
                <a:moveTo>
                  <a:pt x="65" y="345"/>
                </a:moveTo>
                <a:lnTo>
                  <a:pt x="701" y="72"/>
                </a:lnTo>
                <a:lnTo>
                  <a:pt x="322" y="450"/>
                </a:lnTo>
                <a:lnTo>
                  <a:pt x="65" y="345"/>
                </a:lnTo>
                <a:close/>
                <a:moveTo>
                  <a:pt x="799" y="19"/>
                </a:moveTo>
                <a:cubicBezTo>
                  <a:pt x="799" y="8"/>
                  <a:pt x="791" y="0"/>
                  <a:pt x="780" y="0"/>
                </a:cubicBezTo>
                <a:cubicBezTo>
                  <a:pt x="778" y="0"/>
                  <a:pt x="775" y="1"/>
                  <a:pt x="773" y="2"/>
                </a:cubicBezTo>
                <a:lnTo>
                  <a:pt x="12" y="328"/>
                </a:lnTo>
                <a:lnTo>
                  <a:pt x="11" y="328"/>
                </a:lnTo>
                <a:lnTo>
                  <a:pt x="10" y="329"/>
                </a:lnTo>
                <a:cubicBezTo>
                  <a:pt x="4" y="332"/>
                  <a:pt x="0" y="338"/>
                  <a:pt x="0" y="345"/>
                </a:cubicBezTo>
                <a:cubicBezTo>
                  <a:pt x="0" y="353"/>
                  <a:pt x="6" y="360"/>
                  <a:pt x="14" y="362"/>
                </a:cubicBezTo>
                <a:lnTo>
                  <a:pt x="313" y="486"/>
                </a:lnTo>
                <a:lnTo>
                  <a:pt x="437" y="786"/>
                </a:lnTo>
                <a:cubicBezTo>
                  <a:pt x="439" y="793"/>
                  <a:pt x="446" y="798"/>
                  <a:pt x="454" y="798"/>
                </a:cubicBezTo>
                <a:cubicBezTo>
                  <a:pt x="461" y="798"/>
                  <a:pt x="467" y="794"/>
                  <a:pt x="470" y="788"/>
                </a:cubicBezTo>
                <a:lnTo>
                  <a:pt x="470" y="787"/>
                </a:lnTo>
                <a:lnTo>
                  <a:pt x="797" y="26"/>
                </a:lnTo>
                <a:cubicBezTo>
                  <a:pt x="798" y="24"/>
                  <a:pt x="799" y="21"/>
                  <a:pt x="799" y="19"/>
                </a:cubicBezTo>
                <a:close/>
                <a:moveTo>
                  <a:pt x="176" y="539"/>
                </a:moveTo>
                <a:lnTo>
                  <a:pt x="194" y="521"/>
                </a:lnTo>
                <a:cubicBezTo>
                  <a:pt x="198" y="518"/>
                  <a:pt x="200" y="513"/>
                  <a:pt x="200" y="508"/>
                </a:cubicBezTo>
                <a:cubicBezTo>
                  <a:pt x="200" y="498"/>
                  <a:pt x="191" y="490"/>
                  <a:pt x="182" y="490"/>
                </a:cubicBezTo>
                <a:cubicBezTo>
                  <a:pt x="177" y="490"/>
                  <a:pt x="172" y="492"/>
                  <a:pt x="169" y="496"/>
                </a:cubicBezTo>
                <a:lnTo>
                  <a:pt x="150" y="513"/>
                </a:lnTo>
                <a:cubicBezTo>
                  <a:pt x="147" y="517"/>
                  <a:pt x="146" y="521"/>
                  <a:pt x="146" y="526"/>
                </a:cubicBezTo>
                <a:cubicBezTo>
                  <a:pt x="146" y="537"/>
                  <a:pt x="154" y="545"/>
                  <a:pt x="163" y="545"/>
                </a:cubicBezTo>
                <a:cubicBezTo>
                  <a:pt x="169" y="545"/>
                  <a:pt x="173" y="543"/>
                  <a:pt x="176" y="539"/>
                </a:cubicBezTo>
                <a:close/>
                <a:moveTo>
                  <a:pt x="291" y="526"/>
                </a:moveTo>
                <a:cubicBezTo>
                  <a:pt x="291" y="517"/>
                  <a:pt x="283" y="508"/>
                  <a:pt x="272" y="508"/>
                </a:cubicBezTo>
                <a:cubicBezTo>
                  <a:pt x="267" y="508"/>
                  <a:pt x="263" y="510"/>
                  <a:pt x="259" y="513"/>
                </a:cubicBezTo>
                <a:lnTo>
                  <a:pt x="78" y="695"/>
                </a:lnTo>
                <a:cubicBezTo>
                  <a:pt x="75" y="698"/>
                  <a:pt x="73" y="703"/>
                  <a:pt x="73" y="708"/>
                </a:cubicBezTo>
                <a:cubicBezTo>
                  <a:pt x="73" y="718"/>
                  <a:pt x="81" y="726"/>
                  <a:pt x="91" y="726"/>
                </a:cubicBezTo>
                <a:cubicBezTo>
                  <a:pt x="96" y="726"/>
                  <a:pt x="100" y="724"/>
                  <a:pt x="104" y="721"/>
                </a:cubicBezTo>
                <a:lnTo>
                  <a:pt x="285" y="539"/>
                </a:lnTo>
                <a:cubicBezTo>
                  <a:pt x="289" y="536"/>
                  <a:pt x="291" y="531"/>
                  <a:pt x="291" y="526"/>
                </a:cubicBezTo>
                <a:close/>
              </a:path>
            </a:pathLst>
          </a:custGeom>
          <a:solidFill>
            <a:schemeClr val="bg1"/>
          </a:solidFill>
          <a:ln>
            <a:noFill/>
          </a:ln>
          <a:effectLst/>
        </p:spPr>
        <p:txBody>
          <a:bodyPr wrap="none" anchor="ctr"/>
          <a:lstStyle/>
          <a:p>
            <a:endParaRPr lang="en-US">
              <a:latin typeface="DM Sans" pitchFamily="2" charset="77"/>
            </a:endParaRPr>
          </a:p>
        </p:txBody>
      </p:sp>
      <p:sp>
        <p:nvSpPr>
          <p:cNvPr id="32" name="TextBox 31">
            <a:extLst>
              <a:ext uri="{FF2B5EF4-FFF2-40B4-BE49-F238E27FC236}">
                <a16:creationId xmlns:a16="http://schemas.microsoft.com/office/drawing/2014/main" id="{9023AC4F-1DFC-4675-BA4A-602E0ABDB041}"/>
              </a:ext>
            </a:extLst>
          </p:cNvPr>
          <p:cNvSpPr txBox="1"/>
          <p:nvPr/>
        </p:nvSpPr>
        <p:spPr>
          <a:xfrm>
            <a:off x="2300575" y="3159006"/>
            <a:ext cx="1545674" cy="980910"/>
          </a:xfrm>
          <a:prstGeom prst="rect">
            <a:avLst/>
          </a:prstGeom>
          <a:noFill/>
        </p:spPr>
        <p:txBody>
          <a:bodyPr wrap="square" rtlCol="0" anchor="t">
            <a:spAutoFit/>
          </a:bodyPr>
          <a:lstStyle/>
          <a:p>
            <a:pPr algn="ctr">
              <a:lnSpc>
                <a:spcPts val="1350"/>
              </a:lnSpc>
            </a:pPr>
            <a:r>
              <a:rPr lang="en-AU" sz="975" spc="-11">
                <a:latin typeface="DM Sans" pitchFamily="2" charset="77"/>
              </a:rPr>
              <a:t>An inquiry into the opportunities to improve mental health outcomes for Queenslanders.</a:t>
            </a:r>
            <a:endParaRPr lang="en-US" sz="975" spc="-11">
              <a:latin typeface="DM Sans" pitchFamily="2" charset="77"/>
            </a:endParaRPr>
          </a:p>
        </p:txBody>
      </p:sp>
      <p:sp>
        <p:nvSpPr>
          <p:cNvPr id="33" name="TextBox 32">
            <a:extLst>
              <a:ext uri="{FF2B5EF4-FFF2-40B4-BE49-F238E27FC236}">
                <a16:creationId xmlns:a16="http://schemas.microsoft.com/office/drawing/2014/main" id="{412FBA2A-1473-496E-9F63-5A0DFE16F4D4}"/>
              </a:ext>
            </a:extLst>
          </p:cNvPr>
          <p:cNvSpPr txBox="1"/>
          <p:nvPr/>
        </p:nvSpPr>
        <p:spPr>
          <a:xfrm>
            <a:off x="1969924" y="2396655"/>
            <a:ext cx="2252604" cy="722570"/>
          </a:xfrm>
          <a:prstGeom prst="rect">
            <a:avLst/>
          </a:prstGeom>
          <a:noFill/>
        </p:spPr>
        <p:txBody>
          <a:bodyPr wrap="none" rtlCol="0" anchor="b">
            <a:spAutoFit/>
          </a:bodyPr>
          <a:lstStyle/>
          <a:p>
            <a:pPr algn="ctr">
              <a:lnSpc>
                <a:spcPts val="1620"/>
              </a:lnSpc>
            </a:pPr>
            <a:r>
              <a:rPr lang="en-US" b="1" spc="-11">
                <a:solidFill>
                  <a:schemeClr val="tx2"/>
                </a:solidFill>
                <a:latin typeface="DM Sans" pitchFamily="2" charset="77"/>
              </a:rPr>
              <a:t>Mental Health </a:t>
            </a:r>
          </a:p>
          <a:p>
            <a:pPr algn="ctr">
              <a:lnSpc>
                <a:spcPts val="1620"/>
              </a:lnSpc>
            </a:pPr>
            <a:r>
              <a:rPr lang="en-US" b="1" spc="-11">
                <a:solidFill>
                  <a:schemeClr val="tx2"/>
                </a:solidFill>
                <a:latin typeface="DM Sans" pitchFamily="2" charset="77"/>
              </a:rPr>
              <a:t>Select Committee </a:t>
            </a:r>
          </a:p>
          <a:p>
            <a:pPr algn="ctr">
              <a:lnSpc>
                <a:spcPts val="1620"/>
              </a:lnSpc>
            </a:pPr>
            <a:r>
              <a:rPr lang="en-US" b="1" spc="-11">
                <a:solidFill>
                  <a:schemeClr val="tx2"/>
                </a:solidFill>
                <a:latin typeface="DM Sans" pitchFamily="2" charset="77"/>
              </a:rPr>
              <a:t>2022</a:t>
            </a:r>
          </a:p>
        </p:txBody>
      </p:sp>
      <p:sp>
        <p:nvSpPr>
          <p:cNvPr id="34" name="TextBox 33">
            <a:extLst>
              <a:ext uri="{FF2B5EF4-FFF2-40B4-BE49-F238E27FC236}">
                <a16:creationId xmlns:a16="http://schemas.microsoft.com/office/drawing/2014/main" id="{509ED1A8-53BE-4B21-8CFC-11CE9C7DF27C}"/>
              </a:ext>
            </a:extLst>
          </p:cNvPr>
          <p:cNvSpPr txBox="1"/>
          <p:nvPr/>
        </p:nvSpPr>
        <p:spPr>
          <a:xfrm>
            <a:off x="4377253" y="2607134"/>
            <a:ext cx="1545674" cy="980910"/>
          </a:xfrm>
          <a:prstGeom prst="rect">
            <a:avLst/>
          </a:prstGeom>
          <a:noFill/>
        </p:spPr>
        <p:txBody>
          <a:bodyPr wrap="square" lIns="91440" tIns="45720" rIns="91440" bIns="45720" rtlCol="0" anchor="t">
            <a:spAutoFit/>
          </a:bodyPr>
          <a:lstStyle/>
          <a:p>
            <a:pPr algn="ctr">
              <a:lnSpc>
                <a:spcPts val="1350"/>
              </a:lnSpc>
            </a:pPr>
            <a:r>
              <a:rPr lang="en-US" sz="950" spc="-11">
                <a:latin typeface="DM Sans"/>
                <a:ea typeface="ＭＳ Ｐゴシック"/>
              </a:rPr>
              <a:t>$1.948 billion dollar investment into the Mental Health of Queenslanders - 6 key Domains.</a:t>
            </a:r>
          </a:p>
        </p:txBody>
      </p:sp>
      <p:sp>
        <p:nvSpPr>
          <p:cNvPr id="35" name="TextBox 34">
            <a:extLst>
              <a:ext uri="{FF2B5EF4-FFF2-40B4-BE49-F238E27FC236}">
                <a16:creationId xmlns:a16="http://schemas.microsoft.com/office/drawing/2014/main" id="{A537525C-5DC3-4B77-A924-B48FAB9AA224}"/>
              </a:ext>
            </a:extLst>
          </p:cNvPr>
          <p:cNvSpPr txBox="1"/>
          <p:nvPr/>
        </p:nvSpPr>
        <p:spPr>
          <a:xfrm>
            <a:off x="3910450" y="1976831"/>
            <a:ext cx="2456377" cy="517386"/>
          </a:xfrm>
          <a:prstGeom prst="rect">
            <a:avLst/>
          </a:prstGeom>
          <a:noFill/>
        </p:spPr>
        <p:txBody>
          <a:bodyPr wrap="none" rtlCol="0" anchor="b">
            <a:spAutoFit/>
          </a:bodyPr>
          <a:lstStyle/>
          <a:p>
            <a:pPr algn="ctr">
              <a:lnSpc>
                <a:spcPts val="1620"/>
              </a:lnSpc>
            </a:pPr>
            <a:r>
              <a:rPr lang="en-US" b="1" spc="-11">
                <a:solidFill>
                  <a:schemeClr val="tx2"/>
                </a:solidFill>
                <a:latin typeface="DM Sans" pitchFamily="2" charset="77"/>
              </a:rPr>
              <a:t>Better Care </a:t>
            </a:r>
          </a:p>
          <a:p>
            <a:pPr algn="ctr">
              <a:lnSpc>
                <a:spcPts val="1620"/>
              </a:lnSpc>
            </a:pPr>
            <a:r>
              <a:rPr lang="en-US" b="1" spc="-11">
                <a:solidFill>
                  <a:schemeClr val="tx2"/>
                </a:solidFill>
                <a:latin typeface="DM Sans" pitchFamily="2" charset="77"/>
              </a:rPr>
              <a:t>Together 2022-2027</a:t>
            </a:r>
          </a:p>
        </p:txBody>
      </p:sp>
      <p:sp>
        <p:nvSpPr>
          <p:cNvPr id="36" name="TextBox 35">
            <a:extLst>
              <a:ext uri="{FF2B5EF4-FFF2-40B4-BE49-F238E27FC236}">
                <a16:creationId xmlns:a16="http://schemas.microsoft.com/office/drawing/2014/main" id="{7B12AC42-B745-47F3-9FED-DA1C390CEBFF}"/>
              </a:ext>
            </a:extLst>
          </p:cNvPr>
          <p:cNvSpPr txBox="1"/>
          <p:nvPr/>
        </p:nvSpPr>
        <p:spPr>
          <a:xfrm>
            <a:off x="6335048" y="4885297"/>
            <a:ext cx="1534942" cy="1159485"/>
          </a:xfrm>
          <a:prstGeom prst="rect">
            <a:avLst/>
          </a:prstGeom>
          <a:noFill/>
        </p:spPr>
        <p:txBody>
          <a:bodyPr wrap="square" lIns="91440" tIns="45720" rIns="91440" bIns="45720" rtlCol="0" anchor="t">
            <a:spAutoFit/>
          </a:bodyPr>
          <a:lstStyle/>
          <a:p>
            <a:pPr algn="ctr">
              <a:lnSpc>
                <a:spcPts val="1350"/>
              </a:lnSpc>
            </a:pPr>
            <a:r>
              <a:rPr lang="en-US" sz="950" spc="-11">
                <a:latin typeface="DM Sans"/>
                <a:ea typeface="ＭＳ Ｐゴシック"/>
              </a:rPr>
              <a:t>Chief Psychiatrist Review into the use of seclusion, mechanical restraint and physical restraint under the Qld MHA 2016 </a:t>
            </a:r>
          </a:p>
        </p:txBody>
      </p:sp>
      <p:sp>
        <p:nvSpPr>
          <p:cNvPr id="37" name="TextBox 36">
            <a:extLst>
              <a:ext uri="{FF2B5EF4-FFF2-40B4-BE49-F238E27FC236}">
                <a16:creationId xmlns:a16="http://schemas.microsoft.com/office/drawing/2014/main" id="{C00E5F5C-4B26-4CBC-94B9-D5B293AF3AA2}"/>
              </a:ext>
            </a:extLst>
          </p:cNvPr>
          <p:cNvSpPr txBox="1"/>
          <p:nvPr/>
        </p:nvSpPr>
        <p:spPr>
          <a:xfrm>
            <a:off x="6165198" y="4565793"/>
            <a:ext cx="1772345" cy="312201"/>
          </a:xfrm>
          <a:prstGeom prst="rect">
            <a:avLst/>
          </a:prstGeom>
          <a:noFill/>
        </p:spPr>
        <p:txBody>
          <a:bodyPr wrap="none" rtlCol="0" anchor="b">
            <a:spAutoFit/>
          </a:bodyPr>
          <a:lstStyle/>
          <a:p>
            <a:pPr algn="ctr">
              <a:lnSpc>
                <a:spcPts val="1620"/>
              </a:lnSpc>
            </a:pPr>
            <a:r>
              <a:rPr lang="en-US" b="1" spc="-11">
                <a:solidFill>
                  <a:schemeClr val="tx2"/>
                </a:solidFill>
                <a:latin typeface="DM Sans" pitchFamily="2" charset="77"/>
              </a:rPr>
              <a:t>SECREST 2022</a:t>
            </a:r>
          </a:p>
        </p:txBody>
      </p:sp>
      <p:sp>
        <p:nvSpPr>
          <p:cNvPr id="38" name="TextBox 37">
            <a:extLst>
              <a:ext uri="{FF2B5EF4-FFF2-40B4-BE49-F238E27FC236}">
                <a16:creationId xmlns:a16="http://schemas.microsoft.com/office/drawing/2014/main" id="{45889F1E-D413-4CBF-9A43-3CB0BF16BB6E}"/>
              </a:ext>
            </a:extLst>
          </p:cNvPr>
          <p:cNvSpPr txBox="1"/>
          <p:nvPr/>
        </p:nvSpPr>
        <p:spPr>
          <a:xfrm>
            <a:off x="8193553" y="4062159"/>
            <a:ext cx="1545674" cy="621837"/>
          </a:xfrm>
          <a:prstGeom prst="rect">
            <a:avLst/>
          </a:prstGeom>
          <a:noFill/>
        </p:spPr>
        <p:txBody>
          <a:bodyPr wrap="square" rtlCol="0" anchor="t">
            <a:spAutoFit/>
          </a:bodyPr>
          <a:lstStyle/>
          <a:p>
            <a:pPr algn="ctr">
              <a:lnSpc>
                <a:spcPts val="1350"/>
              </a:lnSpc>
            </a:pPr>
            <a:r>
              <a:rPr lang="en-US" sz="975" spc="-11">
                <a:latin typeface="DM Sans" pitchFamily="2" charset="77"/>
              </a:rPr>
              <a:t>Office of the Chief Psychiatrist Statewide Project</a:t>
            </a:r>
          </a:p>
        </p:txBody>
      </p:sp>
      <p:sp>
        <p:nvSpPr>
          <p:cNvPr id="39" name="TextBox 38">
            <a:extLst>
              <a:ext uri="{FF2B5EF4-FFF2-40B4-BE49-F238E27FC236}">
                <a16:creationId xmlns:a16="http://schemas.microsoft.com/office/drawing/2014/main" id="{D80AD867-9867-450F-A362-4CE12FB97AC4}"/>
              </a:ext>
            </a:extLst>
          </p:cNvPr>
          <p:cNvSpPr txBox="1"/>
          <p:nvPr/>
        </p:nvSpPr>
        <p:spPr>
          <a:xfrm>
            <a:off x="7640666" y="3532453"/>
            <a:ext cx="2654316" cy="517386"/>
          </a:xfrm>
          <a:prstGeom prst="rect">
            <a:avLst/>
          </a:prstGeom>
          <a:noFill/>
        </p:spPr>
        <p:txBody>
          <a:bodyPr wrap="none" lIns="91440" tIns="45720" rIns="91440" bIns="45720" rtlCol="0" anchor="b">
            <a:spAutoFit/>
          </a:bodyPr>
          <a:lstStyle/>
          <a:p>
            <a:pPr algn="ctr">
              <a:lnSpc>
                <a:spcPts val="1620"/>
              </a:lnSpc>
            </a:pPr>
            <a:r>
              <a:rPr lang="en-US" b="1" spc="-11">
                <a:solidFill>
                  <a:schemeClr val="tx2"/>
                </a:solidFill>
                <a:latin typeface="DM Sans"/>
                <a:ea typeface="ＭＳ Ｐゴシック"/>
              </a:rPr>
              <a:t>Least Restrictive Way </a:t>
            </a:r>
          </a:p>
          <a:p>
            <a:pPr algn="ctr">
              <a:lnSpc>
                <a:spcPts val="1620"/>
              </a:lnSpc>
            </a:pPr>
            <a:r>
              <a:rPr lang="en-US" b="1" spc="-11">
                <a:solidFill>
                  <a:schemeClr val="tx2"/>
                </a:solidFill>
                <a:latin typeface="DM Sans"/>
                <a:ea typeface="ＭＳ Ｐゴシック"/>
              </a:rPr>
              <a:t>Project 2023</a:t>
            </a:r>
            <a:endParaRPr lang="en-US" b="1" spc="-11">
              <a:solidFill>
                <a:schemeClr val="tx2"/>
              </a:solidFill>
              <a:latin typeface="DM Sans" pitchFamily="2" charset="77"/>
            </a:endParaRPr>
          </a:p>
        </p:txBody>
      </p:sp>
      <p:sp>
        <p:nvSpPr>
          <p:cNvPr id="42" name="TextBox 41">
            <a:extLst>
              <a:ext uri="{FF2B5EF4-FFF2-40B4-BE49-F238E27FC236}">
                <a16:creationId xmlns:a16="http://schemas.microsoft.com/office/drawing/2014/main" id="{63302AAA-5E5A-4FEB-9273-630A38AAD6CB}"/>
              </a:ext>
            </a:extLst>
          </p:cNvPr>
          <p:cNvSpPr txBox="1"/>
          <p:nvPr/>
        </p:nvSpPr>
        <p:spPr>
          <a:xfrm>
            <a:off x="3948059" y="672886"/>
            <a:ext cx="4250850" cy="515526"/>
          </a:xfrm>
          <a:prstGeom prst="rect">
            <a:avLst/>
          </a:prstGeom>
          <a:noFill/>
        </p:spPr>
        <p:txBody>
          <a:bodyPr wrap="square" lIns="91440" tIns="45720" rIns="91440" bIns="45720" rtlCol="0" anchor="b">
            <a:spAutoFit/>
          </a:bodyPr>
          <a:lstStyle/>
          <a:p>
            <a:pPr algn="ctr">
              <a:lnSpc>
                <a:spcPts val="3331"/>
              </a:lnSpc>
            </a:pPr>
            <a:r>
              <a:rPr lang="en-US" sz="3600" spc="-109">
                <a:solidFill>
                  <a:srgbClr val="183957"/>
                </a:solidFill>
                <a:latin typeface="Arial"/>
                <a:ea typeface="ＭＳ Ｐゴシック"/>
                <a:cs typeface="Arial"/>
              </a:rPr>
              <a:t>Queensland Context</a:t>
            </a:r>
          </a:p>
        </p:txBody>
      </p:sp>
      <p:pic>
        <p:nvPicPr>
          <p:cNvPr id="3" name="Picture 2">
            <a:extLst>
              <a:ext uri="{FF2B5EF4-FFF2-40B4-BE49-F238E27FC236}">
                <a16:creationId xmlns:a16="http://schemas.microsoft.com/office/drawing/2014/main" id="{EBFD935C-3031-586A-964D-6289D52DEBCC}"/>
              </a:ext>
            </a:extLst>
          </p:cNvPr>
          <p:cNvPicPr>
            <a:picLocks noChangeAspect="1"/>
          </p:cNvPicPr>
          <p:nvPr/>
        </p:nvPicPr>
        <p:blipFill>
          <a:blip r:embed="rId3"/>
          <a:stretch>
            <a:fillRect/>
          </a:stretch>
        </p:blipFill>
        <p:spPr>
          <a:xfrm>
            <a:off x="2983442" y="4790918"/>
            <a:ext cx="484875" cy="680527"/>
          </a:xfrm>
          <a:prstGeom prst="rect">
            <a:avLst/>
          </a:prstGeom>
        </p:spPr>
      </p:pic>
      <p:pic>
        <p:nvPicPr>
          <p:cNvPr id="4" name="Picture 3">
            <a:extLst>
              <a:ext uri="{FF2B5EF4-FFF2-40B4-BE49-F238E27FC236}">
                <a16:creationId xmlns:a16="http://schemas.microsoft.com/office/drawing/2014/main" id="{F22FB5F1-2DEB-162A-7BBC-1E878D7DC1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820179" y="3994716"/>
            <a:ext cx="598744" cy="599290"/>
          </a:xfrm>
          <a:prstGeom prst="rect">
            <a:avLst/>
          </a:prstGeom>
          <a:noFill/>
        </p:spPr>
      </p:pic>
      <p:pic>
        <p:nvPicPr>
          <p:cNvPr id="5" name="Picture 4" descr="A cover of a report&#10;&#10;Description automatically generated">
            <a:extLst>
              <a:ext uri="{FF2B5EF4-FFF2-40B4-BE49-F238E27FC236}">
                <a16:creationId xmlns:a16="http://schemas.microsoft.com/office/drawing/2014/main" id="{33AF264D-6C3B-2FD0-099B-7D1388634D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2187" y="3058139"/>
            <a:ext cx="525687" cy="74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group of people with icons and symbols&#10;&#10;Description automatically generated">
            <a:extLst>
              <a:ext uri="{FF2B5EF4-FFF2-40B4-BE49-F238E27FC236}">
                <a16:creationId xmlns:a16="http://schemas.microsoft.com/office/drawing/2014/main" id="{D391FC86-6315-44B0-7544-1B5E8F3A243A}"/>
              </a:ext>
            </a:extLst>
          </p:cNvPr>
          <p:cNvPicPr>
            <a:picLocks noChangeAspect="1"/>
          </p:cNvPicPr>
          <p:nvPr/>
        </p:nvPicPr>
        <p:blipFill rotWithShape="1">
          <a:blip r:embed="rId6"/>
          <a:srcRect l="23596" r="26837" b="-1"/>
          <a:stretch/>
        </p:blipFill>
        <p:spPr>
          <a:xfrm>
            <a:off x="8710640" y="2338116"/>
            <a:ext cx="539820" cy="734816"/>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Tree>
    <p:extLst>
      <p:ext uri="{BB962C8B-B14F-4D97-AF65-F5344CB8AC3E}">
        <p14:creationId xmlns:p14="http://schemas.microsoft.com/office/powerpoint/2010/main" val="1911512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41C2D68-892C-6DBA-4045-91E08A9F3806}"/>
              </a:ext>
            </a:extLst>
          </p:cNvPr>
          <p:cNvSpPr>
            <a:spLocks noGrp="1"/>
          </p:cNvSpPr>
          <p:nvPr>
            <p:ph type="title"/>
          </p:nvPr>
        </p:nvSpPr>
        <p:spPr>
          <a:xfrm>
            <a:off x="1981200" y="274638"/>
            <a:ext cx="8229600" cy="1143000"/>
          </a:xfrm>
        </p:spPr>
        <p:txBody>
          <a:bodyPr vert="horz" wrap="square" lIns="91440" tIns="45720" rIns="91440" bIns="45720" numCol="1" anchor="ctr" anchorCtr="0" compatLnSpc="1">
            <a:prstTxWarp prst="textNoShape">
              <a:avLst/>
            </a:prstTxWarp>
            <a:normAutofit/>
          </a:bodyPr>
          <a:lstStyle/>
          <a:p>
            <a:r>
              <a:rPr lang="en-AU" altLang="en-US" sz="4100"/>
              <a:t>The Least Restrictive Way Project </a:t>
            </a:r>
          </a:p>
        </p:txBody>
      </p:sp>
      <p:sp>
        <p:nvSpPr>
          <p:cNvPr id="19" name="TextBox 18">
            <a:extLst>
              <a:ext uri="{FF2B5EF4-FFF2-40B4-BE49-F238E27FC236}">
                <a16:creationId xmlns:a16="http://schemas.microsoft.com/office/drawing/2014/main" id="{F596C800-771C-4232-3B0A-5BAE9532AA60}"/>
              </a:ext>
            </a:extLst>
          </p:cNvPr>
          <p:cNvSpPr txBox="1"/>
          <p:nvPr/>
        </p:nvSpPr>
        <p:spPr bwMode="auto">
          <a:xfrm>
            <a:off x="1981200" y="1600201"/>
            <a:ext cx="8229600" cy="45259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spcBef>
                <a:spcPct val="20000"/>
              </a:spcBef>
            </a:pPr>
            <a:r>
              <a:rPr lang="en-US" sz="3200" b="1">
                <a:solidFill>
                  <a:srgbClr val="183957"/>
                </a:solidFill>
                <a:latin typeface="+mn-lt"/>
                <a:ea typeface="ＭＳ Ｐゴシック"/>
              </a:rPr>
              <a:t>AIM</a:t>
            </a:r>
            <a:endParaRPr lang="en-US">
              <a:ea typeface="ＭＳ Ｐゴシック"/>
            </a:endParaRPr>
          </a:p>
          <a:p>
            <a:pPr marL="342900" indent="-342900">
              <a:spcBef>
                <a:spcPct val="20000"/>
              </a:spcBef>
              <a:buFont typeface="Arial" panose="020B0604020202020204" pitchFamily="34" charset="0"/>
              <a:buChar char="•"/>
            </a:pPr>
            <a:endParaRPr lang="en-US" sz="3200">
              <a:solidFill>
                <a:srgbClr val="183957"/>
              </a:solidFill>
              <a:latin typeface="+mn-lt"/>
            </a:endParaRPr>
          </a:p>
          <a:p>
            <a:pPr marL="342900" indent="-342900">
              <a:spcBef>
                <a:spcPct val="20000"/>
              </a:spcBef>
              <a:buFont typeface="Arial" panose="020B0604020202020204" pitchFamily="34" charset="0"/>
              <a:buChar char="•"/>
            </a:pPr>
            <a:r>
              <a:rPr lang="en-US" sz="2800">
                <a:solidFill>
                  <a:srgbClr val="183957"/>
                </a:solidFill>
                <a:latin typeface="+mn-lt"/>
                <a:ea typeface="ＭＳ Ｐゴシック"/>
              </a:rPr>
              <a:t>To support Hospital and Health Services to identify, implement and evaluate strategies and resources to reduce the use and associated harm of restrictive practices within </a:t>
            </a:r>
            <a:r>
              <a:rPr lang="en-US" sz="2800" err="1">
                <a:solidFill>
                  <a:srgbClr val="183957"/>
                </a:solidFill>
                <a:latin typeface="+mn-lt"/>
                <a:ea typeface="ＭＳ Ｐゴシック"/>
              </a:rPr>
              <a:t>authorised</a:t>
            </a:r>
            <a:r>
              <a:rPr lang="en-US" sz="2800">
                <a:solidFill>
                  <a:srgbClr val="183957"/>
                </a:solidFill>
                <a:latin typeface="+mn-lt"/>
                <a:ea typeface="ＭＳ Ｐゴシック"/>
              </a:rPr>
              <a:t> mental health services (AMHS) in Queensland.</a:t>
            </a:r>
            <a:endParaRPr lang="en-US" sz="2800">
              <a:solidFill>
                <a:srgbClr val="183957"/>
              </a:solidFill>
              <a:latin typeface="+mn-lt"/>
              <a:ea typeface="ＭＳ Ｐゴシック"/>
              <a:cs typeface="Arial"/>
            </a:endParaRPr>
          </a:p>
        </p:txBody>
      </p:sp>
      <p:sp>
        <p:nvSpPr>
          <p:cNvPr id="24580" name="Slide Number Placeholder 4">
            <a:extLst>
              <a:ext uri="{FF2B5EF4-FFF2-40B4-BE49-F238E27FC236}">
                <a16:creationId xmlns:a16="http://schemas.microsoft.com/office/drawing/2014/main" id="{D075BDF2-F1EB-7407-96EA-646064EBD1E9}"/>
              </a:ext>
            </a:extLst>
          </p:cNvPr>
          <p:cNvSpPr>
            <a:spLocks noGrp="1" noChangeArrowheads="1"/>
          </p:cNvSpPr>
          <p:nvPr>
            <p:ph type="sldNum" sz="quarter" idx="10"/>
          </p:nvPr>
        </p:nvSpPr>
        <p:spPr bwMode="auto">
          <a:xfrm>
            <a:off x="8077200" y="6492876"/>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spcBef>
                <a:spcPct val="20000"/>
              </a:spcBef>
              <a:buFont typeface="Arial" panose="020B0604020202020204" pitchFamily="34" charset="0"/>
              <a:buChar char="•"/>
              <a:defRPr sz="3200">
                <a:solidFill>
                  <a:srgbClr val="183957"/>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183957"/>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183957"/>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183957"/>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183957"/>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83957"/>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83957"/>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83957"/>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83957"/>
                </a:solidFill>
                <a:latin typeface="Arial" panose="020B0604020202020204" pitchFamily="34" charset="0"/>
                <a:ea typeface="ＭＳ Ｐゴシック" panose="020B0600070205080204" pitchFamily="34" charset="-128"/>
              </a:defRPr>
            </a:lvl9pPr>
          </a:lstStyle>
          <a:p>
            <a:pPr>
              <a:spcBef>
                <a:spcPct val="0"/>
              </a:spcBef>
              <a:spcAft>
                <a:spcPts val="600"/>
              </a:spcAft>
              <a:buNone/>
            </a:pPr>
            <a:fld id="{A9F1E2F7-94D8-421D-82DB-238152DD979A}" type="slidenum">
              <a:rPr lang="en-US" altLang="en-US" sz="900">
                <a:solidFill>
                  <a:srgbClr val="EBF2DB"/>
                </a:solidFill>
              </a:rPr>
              <a:pPr>
                <a:spcBef>
                  <a:spcPct val="0"/>
                </a:spcBef>
                <a:spcAft>
                  <a:spcPts val="600"/>
                </a:spcAft>
                <a:buNone/>
              </a:pPr>
              <a:t>5</a:t>
            </a:fld>
            <a:endParaRPr lang="en-US" altLang="en-US" sz="900">
              <a:solidFill>
                <a:srgbClr val="EBF2DB"/>
              </a:solidFill>
            </a:endParaRPr>
          </a:p>
        </p:txBody>
      </p:sp>
    </p:spTree>
    <p:extLst>
      <p:ext uri="{BB962C8B-B14F-4D97-AF65-F5344CB8AC3E}">
        <p14:creationId xmlns:p14="http://schemas.microsoft.com/office/powerpoint/2010/main" val="1804019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reeform 65">
            <a:extLst>
              <a:ext uri="{FF2B5EF4-FFF2-40B4-BE49-F238E27FC236}">
                <a16:creationId xmlns:a16="http://schemas.microsoft.com/office/drawing/2014/main" id="{5A3DA327-5E34-DCC9-3E97-A8029B84D651}"/>
              </a:ext>
            </a:extLst>
          </p:cNvPr>
          <p:cNvSpPr>
            <a:spLocks/>
          </p:cNvSpPr>
          <p:nvPr/>
        </p:nvSpPr>
        <p:spPr bwMode="auto">
          <a:xfrm>
            <a:off x="5438775" y="3340101"/>
            <a:ext cx="1314450" cy="1139825"/>
          </a:xfrm>
          <a:custGeom>
            <a:avLst/>
            <a:gdLst>
              <a:gd name="T0" fmla="*/ 2147483646 w 2814"/>
              <a:gd name="T1" fmla="*/ 0 h 2437"/>
              <a:gd name="T2" fmla="*/ 2147483646 w 2814"/>
              <a:gd name="T3" fmla="*/ 0 h 2437"/>
              <a:gd name="T4" fmla="*/ 0 w 2814"/>
              <a:gd name="T5" fmla="*/ 2147483646 h 2437"/>
              <a:gd name="T6" fmla="*/ 2147483646 w 2814"/>
              <a:gd name="T7" fmla="*/ 2147483646 h 2437"/>
              <a:gd name="T8" fmla="*/ 2147483646 w 2814"/>
              <a:gd name="T9" fmla="*/ 2147483646 h 2437"/>
              <a:gd name="T10" fmla="*/ 2147483646 w 2814"/>
              <a:gd name="T11" fmla="*/ 2147483646 h 2437"/>
              <a:gd name="T12" fmla="*/ 2147483646 w 2814"/>
              <a:gd name="T13" fmla="*/ 0 h 24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4" h="2437">
                <a:moveTo>
                  <a:pt x="2109" y="0"/>
                </a:moveTo>
                <a:lnTo>
                  <a:pt x="703" y="0"/>
                </a:lnTo>
                <a:lnTo>
                  <a:pt x="0" y="1218"/>
                </a:lnTo>
                <a:lnTo>
                  <a:pt x="703" y="2436"/>
                </a:lnTo>
                <a:lnTo>
                  <a:pt x="2109" y="2436"/>
                </a:lnTo>
                <a:lnTo>
                  <a:pt x="2813" y="1218"/>
                </a:lnTo>
                <a:lnTo>
                  <a:pt x="2109" y="0"/>
                </a:lnTo>
              </a:path>
            </a:pathLst>
          </a:custGeom>
          <a:solidFill>
            <a:srgbClr val="5EB94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75" name="Freeform 66">
            <a:extLst>
              <a:ext uri="{FF2B5EF4-FFF2-40B4-BE49-F238E27FC236}">
                <a16:creationId xmlns:a16="http://schemas.microsoft.com/office/drawing/2014/main" id="{8C37E5A4-C04D-6BCA-7421-300F8747671B}"/>
              </a:ext>
            </a:extLst>
          </p:cNvPr>
          <p:cNvSpPr>
            <a:spLocks/>
          </p:cNvSpPr>
          <p:nvPr/>
        </p:nvSpPr>
        <p:spPr bwMode="auto">
          <a:xfrm>
            <a:off x="4376738" y="2713039"/>
            <a:ext cx="1312862" cy="1139825"/>
          </a:xfrm>
          <a:custGeom>
            <a:avLst/>
            <a:gdLst>
              <a:gd name="T0" fmla="*/ 2147483646 w 2815"/>
              <a:gd name="T1" fmla="*/ 0 h 2437"/>
              <a:gd name="T2" fmla="*/ 2147483646 w 2815"/>
              <a:gd name="T3" fmla="*/ 0 h 2437"/>
              <a:gd name="T4" fmla="*/ 0 w 2815"/>
              <a:gd name="T5" fmla="*/ 2147483646 h 2437"/>
              <a:gd name="T6" fmla="*/ 2147483646 w 2815"/>
              <a:gd name="T7" fmla="*/ 2147483646 h 2437"/>
              <a:gd name="T8" fmla="*/ 2147483646 w 2815"/>
              <a:gd name="T9" fmla="*/ 2147483646 h 2437"/>
              <a:gd name="T10" fmla="*/ 2147483646 w 2815"/>
              <a:gd name="T11" fmla="*/ 2147483646 h 2437"/>
              <a:gd name="T12" fmla="*/ 2147483646 w 2815"/>
              <a:gd name="T13" fmla="*/ 0 h 24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5" h="2437">
                <a:moveTo>
                  <a:pt x="2110" y="0"/>
                </a:moveTo>
                <a:lnTo>
                  <a:pt x="703" y="0"/>
                </a:lnTo>
                <a:lnTo>
                  <a:pt x="0" y="1218"/>
                </a:lnTo>
                <a:lnTo>
                  <a:pt x="703" y="2436"/>
                </a:lnTo>
                <a:lnTo>
                  <a:pt x="2110" y="2436"/>
                </a:lnTo>
                <a:lnTo>
                  <a:pt x="2814" y="1218"/>
                </a:lnTo>
                <a:lnTo>
                  <a:pt x="2110" y="0"/>
                </a:lnTo>
              </a:path>
            </a:pathLst>
          </a:custGeom>
          <a:solidFill>
            <a:srgbClr val="02BC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accent5">
                  <a:lumMod val="20000"/>
                  <a:lumOff val="80000"/>
                </a:schemeClr>
              </a:solidFill>
            </a:endParaRPr>
          </a:p>
        </p:txBody>
      </p:sp>
      <p:sp>
        <p:nvSpPr>
          <p:cNvPr id="28676" name="Freeform 67">
            <a:extLst>
              <a:ext uri="{FF2B5EF4-FFF2-40B4-BE49-F238E27FC236}">
                <a16:creationId xmlns:a16="http://schemas.microsoft.com/office/drawing/2014/main" id="{EDDE25EA-2FC1-AC4E-DDAF-14A062C1FAF2}"/>
              </a:ext>
            </a:extLst>
          </p:cNvPr>
          <p:cNvSpPr>
            <a:spLocks/>
          </p:cNvSpPr>
          <p:nvPr/>
        </p:nvSpPr>
        <p:spPr bwMode="auto">
          <a:xfrm>
            <a:off x="6499225" y="2735264"/>
            <a:ext cx="1314450" cy="1138237"/>
          </a:xfrm>
          <a:custGeom>
            <a:avLst/>
            <a:gdLst>
              <a:gd name="T0" fmla="*/ 2147483646 w 2814"/>
              <a:gd name="T1" fmla="*/ 0 h 2437"/>
              <a:gd name="T2" fmla="*/ 2147483646 w 2814"/>
              <a:gd name="T3" fmla="*/ 0 h 2437"/>
              <a:gd name="T4" fmla="*/ 0 w 2814"/>
              <a:gd name="T5" fmla="*/ 2147483646 h 2437"/>
              <a:gd name="T6" fmla="*/ 2147483646 w 2814"/>
              <a:gd name="T7" fmla="*/ 2147483646 h 2437"/>
              <a:gd name="T8" fmla="*/ 2147483646 w 2814"/>
              <a:gd name="T9" fmla="*/ 2147483646 h 2437"/>
              <a:gd name="T10" fmla="*/ 2147483646 w 2814"/>
              <a:gd name="T11" fmla="*/ 2147483646 h 2437"/>
              <a:gd name="T12" fmla="*/ 2147483646 w 2814"/>
              <a:gd name="T13" fmla="*/ 0 h 24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4" h="2437">
                <a:moveTo>
                  <a:pt x="2110" y="0"/>
                </a:moveTo>
                <a:lnTo>
                  <a:pt x="703" y="0"/>
                </a:lnTo>
                <a:lnTo>
                  <a:pt x="0" y="1218"/>
                </a:lnTo>
                <a:lnTo>
                  <a:pt x="703" y="2436"/>
                </a:lnTo>
                <a:lnTo>
                  <a:pt x="2110" y="2436"/>
                </a:lnTo>
                <a:lnTo>
                  <a:pt x="2813" y="1218"/>
                </a:lnTo>
                <a:lnTo>
                  <a:pt x="2110" y="0"/>
                </a:lnTo>
              </a:path>
            </a:pathLst>
          </a:custGeom>
          <a:solidFill>
            <a:srgbClr val="E1A91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68">
            <a:extLst>
              <a:ext uri="{FF2B5EF4-FFF2-40B4-BE49-F238E27FC236}">
                <a16:creationId xmlns:a16="http://schemas.microsoft.com/office/drawing/2014/main" id="{E1C250DA-E0A9-BA38-B920-956732D55097}"/>
              </a:ext>
            </a:extLst>
          </p:cNvPr>
          <p:cNvSpPr>
            <a:spLocks noChangeArrowheads="1"/>
          </p:cNvSpPr>
          <p:nvPr/>
        </p:nvSpPr>
        <p:spPr bwMode="auto">
          <a:xfrm>
            <a:off x="5438775" y="2120901"/>
            <a:ext cx="1314450" cy="1139825"/>
          </a:xfrm>
          <a:custGeom>
            <a:avLst/>
            <a:gdLst>
              <a:gd name="T0" fmla="*/ 2109 w 2814"/>
              <a:gd name="T1" fmla="*/ 0 h 2438"/>
              <a:gd name="T2" fmla="*/ 703 w 2814"/>
              <a:gd name="T3" fmla="*/ 0 h 2438"/>
              <a:gd name="T4" fmla="*/ 0 w 2814"/>
              <a:gd name="T5" fmla="*/ 1219 h 2438"/>
              <a:gd name="T6" fmla="*/ 703 w 2814"/>
              <a:gd name="T7" fmla="*/ 2437 h 2438"/>
              <a:gd name="T8" fmla="*/ 2109 w 2814"/>
              <a:gd name="T9" fmla="*/ 2437 h 2438"/>
              <a:gd name="T10" fmla="*/ 2813 w 2814"/>
              <a:gd name="T11" fmla="*/ 1219 h 2438"/>
              <a:gd name="T12" fmla="*/ 2109 w 2814"/>
              <a:gd name="T13" fmla="*/ 0 h 2438"/>
            </a:gdLst>
            <a:ahLst/>
            <a:cxnLst>
              <a:cxn ang="0">
                <a:pos x="T0" y="T1"/>
              </a:cxn>
              <a:cxn ang="0">
                <a:pos x="T2" y="T3"/>
              </a:cxn>
              <a:cxn ang="0">
                <a:pos x="T4" y="T5"/>
              </a:cxn>
              <a:cxn ang="0">
                <a:pos x="T6" y="T7"/>
              </a:cxn>
              <a:cxn ang="0">
                <a:pos x="T8" y="T9"/>
              </a:cxn>
              <a:cxn ang="0">
                <a:pos x="T10" y="T11"/>
              </a:cxn>
              <a:cxn ang="0">
                <a:pos x="T12" y="T13"/>
              </a:cxn>
            </a:cxnLst>
            <a:rect l="0" t="0" r="r" b="b"/>
            <a:pathLst>
              <a:path w="2814" h="2438">
                <a:moveTo>
                  <a:pt x="2109" y="0"/>
                </a:moveTo>
                <a:lnTo>
                  <a:pt x="703" y="0"/>
                </a:lnTo>
                <a:lnTo>
                  <a:pt x="0" y="1219"/>
                </a:lnTo>
                <a:lnTo>
                  <a:pt x="703" y="2437"/>
                </a:lnTo>
                <a:lnTo>
                  <a:pt x="2109" y="2437"/>
                </a:lnTo>
                <a:lnTo>
                  <a:pt x="2813" y="1219"/>
                </a:lnTo>
                <a:lnTo>
                  <a:pt x="2109" y="0"/>
                </a:lnTo>
              </a:path>
            </a:pathLst>
          </a:custGeom>
          <a:solidFill>
            <a:schemeClr val="accent4"/>
          </a:solidFill>
          <a:ln>
            <a:noFill/>
          </a:ln>
          <a:effectLst/>
        </p:spPr>
        <p:txBody>
          <a:bodyPr wrap="none" anchor="ctr"/>
          <a:lstStyle/>
          <a:p>
            <a:pPr>
              <a:defRPr/>
            </a:pPr>
            <a:endParaRPr lang="en-US">
              <a:latin typeface="Poppins" pitchFamily="2" charset="77"/>
            </a:endParaRPr>
          </a:p>
        </p:txBody>
      </p:sp>
      <p:sp>
        <p:nvSpPr>
          <p:cNvPr id="28678" name="Freeform 69">
            <a:extLst>
              <a:ext uri="{FF2B5EF4-FFF2-40B4-BE49-F238E27FC236}">
                <a16:creationId xmlns:a16="http://schemas.microsoft.com/office/drawing/2014/main" id="{F4E00375-94B9-0374-8A03-C04CC76AA69D}"/>
              </a:ext>
            </a:extLst>
          </p:cNvPr>
          <p:cNvSpPr>
            <a:spLocks/>
          </p:cNvSpPr>
          <p:nvPr/>
        </p:nvSpPr>
        <p:spPr bwMode="auto">
          <a:xfrm>
            <a:off x="5438775" y="4551364"/>
            <a:ext cx="1314450" cy="1139825"/>
          </a:xfrm>
          <a:custGeom>
            <a:avLst/>
            <a:gdLst>
              <a:gd name="T0" fmla="*/ 2147483646 w 2814"/>
              <a:gd name="T1" fmla="*/ 0 h 2438"/>
              <a:gd name="T2" fmla="*/ 2147483646 w 2814"/>
              <a:gd name="T3" fmla="*/ 0 h 2438"/>
              <a:gd name="T4" fmla="*/ 0 w 2814"/>
              <a:gd name="T5" fmla="*/ 2147483646 h 2438"/>
              <a:gd name="T6" fmla="*/ 2147483646 w 2814"/>
              <a:gd name="T7" fmla="*/ 2147483646 h 2438"/>
              <a:gd name="T8" fmla="*/ 2147483646 w 2814"/>
              <a:gd name="T9" fmla="*/ 2147483646 h 2438"/>
              <a:gd name="T10" fmla="*/ 2147483646 w 2814"/>
              <a:gd name="T11" fmla="*/ 2147483646 h 2438"/>
              <a:gd name="T12" fmla="*/ 2147483646 w 2814"/>
              <a:gd name="T13" fmla="*/ 0 h 2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4" h="2438">
                <a:moveTo>
                  <a:pt x="2109" y="0"/>
                </a:moveTo>
                <a:lnTo>
                  <a:pt x="703" y="0"/>
                </a:lnTo>
                <a:lnTo>
                  <a:pt x="0" y="1218"/>
                </a:lnTo>
                <a:lnTo>
                  <a:pt x="703" y="2437"/>
                </a:lnTo>
                <a:lnTo>
                  <a:pt x="2109" y="2437"/>
                </a:lnTo>
                <a:lnTo>
                  <a:pt x="2813" y="1218"/>
                </a:lnTo>
                <a:lnTo>
                  <a:pt x="2109" y="0"/>
                </a:lnTo>
              </a:path>
            </a:pathLst>
          </a:custGeom>
          <a:solidFill>
            <a:srgbClr val="DD767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79" name="Freeform 70">
            <a:extLst>
              <a:ext uri="{FF2B5EF4-FFF2-40B4-BE49-F238E27FC236}">
                <a16:creationId xmlns:a16="http://schemas.microsoft.com/office/drawing/2014/main" id="{F6C8E504-F89C-1D51-5B30-FD60B040039C}"/>
              </a:ext>
            </a:extLst>
          </p:cNvPr>
          <p:cNvSpPr>
            <a:spLocks/>
          </p:cNvSpPr>
          <p:nvPr/>
        </p:nvSpPr>
        <p:spPr bwMode="auto">
          <a:xfrm>
            <a:off x="6538913" y="3960814"/>
            <a:ext cx="1314450" cy="1139825"/>
          </a:xfrm>
          <a:custGeom>
            <a:avLst/>
            <a:gdLst>
              <a:gd name="T0" fmla="*/ 2147483646 w 2815"/>
              <a:gd name="T1" fmla="*/ 0 h 2438"/>
              <a:gd name="T2" fmla="*/ 2147483646 w 2815"/>
              <a:gd name="T3" fmla="*/ 0 h 2438"/>
              <a:gd name="T4" fmla="*/ 0 w 2815"/>
              <a:gd name="T5" fmla="*/ 2147483646 h 2438"/>
              <a:gd name="T6" fmla="*/ 2147483646 w 2815"/>
              <a:gd name="T7" fmla="*/ 2147483646 h 2438"/>
              <a:gd name="T8" fmla="*/ 2147483646 w 2815"/>
              <a:gd name="T9" fmla="*/ 2147483646 h 2438"/>
              <a:gd name="T10" fmla="*/ 2147483646 w 2815"/>
              <a:gd name="T11" fmla="*/ 2147483646 h 2438"/>
              <a:gd name="T12" fmla="*/ 2147483646 w 2815"/>
              <a:gd name="T13" fmla="*/ 0 h 2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5" h="2438">
                <a:moveTo>
                  <a:pt x="2111" y="0"/>
                </a:moveTo>
                <a:lnTo>
                  <a:pt x="704" y="0"/>
                </a:lnTo>
                <a:lnTo>
                  <a:pt x="0" y="1219"/>
                </a:lnTo>
                <a:lnTo>
                  <a:pt x="704" y="2437"/>
                </a:lnTo>
                <a:lnTo>
                  <a:pt x="2111" y="2437"/>
                </a:lnTo>
                <a:lnTo>
                  <a:pt x="2814" y="1219"/>
                </a:lnTo>
                <a:lnTo>
                  <a:pt x="2111" y="0"/>
                </a:lnTo>
              </a:path>
            </a:pathLst>
          </a:custGeom>
          <a:solidFill>
            <a:srgbClr val="F78F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FFFE"/>
              </a:solidFill>
            </a:endParaRPr>
          </a:p>
        </p:txBody>
      </p:sp>
      <p:sp>
        <p:nvSpPr>
          <p:cNvPr id="28680" name="Freeform 71">
            <a:extLst>
              <a:ext uri="{FF2B5EF4-FFF2-40B4-BE49-F238E27FC236}">
                <a16:creationId xmlns:a16="http://schemas.microsoft.com/office/drawing/2014/main" id="{CAB64A32-1D7F-64F8-ABC4-4DEE7532195E}"/>
              </a:ext>
            </a:extLst>
          </p:cNvPr>
          <p:cNvSpPr>
            <a:spLocks/>
          </p:cNvSpPr>
          <p:nvPr/>
        </p:nvSpPr>
        <p:spPr bwMode="auto">
          <a:xfrm>
            <a:off x="4364038" y="3941764"/>
            <a:ext cx="1314450" cy="1139825"/>
          </a:xfrm>
          <a:custGeom>
            <a:avLst/>
            <a:gdLst>
              <a:gd name="T0" fmla="*/ 2147483646 w 2815"/>
              <a:gd name="T1" fmla="*/ 0 h 2438"/>
              <a:gd name="T2" fmla="*/ 2147483646 w 2815"/>
              <a:gd name="T3" fmla="*/ 0 h 2438"/>
              <a:gd name="T4" fmla="*/ 0 w 2815"/>
              <a:gd name="T5" fmla="*/ 2147483646 h 2438"/>
              <a:gd name="T6" fmla="*/ 2147483646 w 2815"/>
              <a:gd name="T7" fmla="*/ 2147483646 h 2438"/>
              <a:gd name="T8" fmla="*/ 2147483646 w 2815"/>
              <a:gd name="T9" fmla="*/ 2147483646 h 2438"/>
              <a:gd name="T10" fmla="*/ 2147483646 w 2815"/>
              <a:gd name="T11" fmla="*/ 2147483646 h 2438"/>
              <a:gd name="T12" fmla="*/ 2147483646 w 2815"/>
              <a:gd name="T13" fmla="*/ 0 h 2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5" h="2438">
                <a:moveTo>
                  <a:pt x="2111" y="0"/>
                </a:moveTo>
                <a:lnTo>
                  <a:pt x="704" y="0"/>
                </a:lnTo>
                <a:lnTo>
                  <a:pt x="0" y="1219"/>
                </a:lnTo>
                <a:lnTo>
                  <a:pt x="704" y="2437"/>
                </a:lnTo>
                <a:lnTo>
                  <a:pt x="2111" y="2437"/>
                </a:lnTo>
                <a:lnTo>
                  <a:pt x="2814" y="1219"/>
                </a:lnTo>
                <a:lnTo>
                  <a:pt x="2111" y="0"/>
                </a:lnTo>
              </a:path>
            </a:pathLst>
          </a:custGeom>
          <a:solidFill>
            <a:srgbClr val="8080A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Freeform 29">
            <a:extLst>
              <a:ext uri="{FF2B5EF4-FFF2-40B4-BE49-F238E27FC236}">
                <a16:creationId xmlns:a16="http://schemas.microsoft.com/office/drawing/2014/main" id="{22DAE7B1-7F0F-DBC6-74C6-09C4908B8A69}"/>
              </a:ext>
            </a:extLst>
          </p:cNvPr>
          <p:cNvSpPr>
            <a:spLocks noChangeArrowheads="1"/>
          </p:cNvSpPr>
          <p:nvPr/>
        </p:nvSpPr>
        <p:spPr bwMode="auto">
          <a:xfrm>
            <a:off x="4881564" y="2959101"/>
            <a:ext cx="581025" cy="568325"/>
          </a:xfrm>
          <a:custGeom>
            <a:avLst/>
            <a:gdLst>
              <a:gd name="connsiteX0" fmla="*/ 663615 w 1551054"/>
              <a:gd name="connsiteY0" fmla="*/ 1235934 h 1514833"/>
              <a:gd name="connsiteX1" fmla="*/ 760880 w 1551054"/>
              <a:gd name="connsiteY1" fmla="*/ 1235934 h 1514833"/>
              <a:gd name="connsiteX2" fmla="*/ 784273 w 1551054"/>
              <a:gd name="connsiteY2" fmla="*/ 1257312 h 1514833"/>
              <a:gd name="connsiteX3" fmla="*/ 760880 w 1551054"/>
              <a:gd name="connsiteY3" fmla="*/ 1278691 h 1514833"/>
              <a:gd name="connsiteX4" fmla="*/ 663615 w 1551054"/>
              <a:gd name="connsiteY4" fmla="*/ 1278691 h 1514833"/>
              <a:gd name="connsiteX5" fmla="*/ 642685 w 1551054"/>
              <a:gd name="connsiteY5" fmla="*/ 1257312 h 1514833"/>
              <a:gd name="connsiteX6" fmla="*/ 663615 w 1551054"/>
              <a:gd name="connsiteY6" fmla="*/ 1235934 h 1514833"/>
              <a:gd name="connsiteX7" fmla="*/ 191518 w 1551054"/>
              <a:gd name="connsiteY7" fmla="*/ 1235934 h 1514833"/>
              <a:gd name="connsiteX8" fmla="*/ 520073 w 1551054"/>
              <a:gd name="connsiteY8" fmla="*/ 1235934 h 1514833"/>
              <a:gd name="connsiteX9" fmla="*/ 542560 w 1551054"/>
              <a:gd name="connsiteY9" fmla="*/ 1257312 h 1514833"/>
              <a:gd name="connsiteX10" fmla="*/ 520073 w 1551054"/>
              <a:gd name="connsiteY10" fmla="*/ 1278691 h 1514833"/>
              <a:gd name="connsiteX11" fmla="*/ 191518 w 1551054"/>
              <a:gd name="connsiteY11" fmla="*/ 1278691 h 1514833"/>
              <a:gd name="connsiteX12" fmla="*/ 170281 w 1551054"/>
              <a:gd name="connsiteY12" fmla="*/ 1257312 h 1514833"/>
              <a:gd name="connsiteX13" fmla="*/ 191518 w 1551054"/>
              <a:gd name="connsiteY13" fmla="*/ 1235934 h 1514833"/>
              <a:gd name="connsiteX14" fmla="*/ 191345 w 1551054"/>
              <a:gd name="connsiteY14" fmla="*/ 1093114 h 1514833"/>
              <a:gd name="connsiteX15" fmla="*/ 476322 w 1551054"/>
              <a:gd name="connsiteY15" fmla="*/ 1093114 h 1514833"/>
              <a:gd name="connsiteX16" fmla="*/ 498625 w 1551054"/>
              <a:gd name="connsiteY16" fmla="*/ 1115086 h 1514833"/>
              <a:gd name="connsiteX17" fmla="*/ 476322 w 1551054"/>
              <a:gd name="connsiteY17" fmla="*/ 1135838 h 1514833"/>
              <a:gd name="connsiteX18" fmla="*/ 191345 w 1551054"/>
              <a:gd name="connsiteY18" fmla="*/ 1135838 h 1514833"/>
              <a:gd name="connsiteX19" fmla="*/ 170281 w 1551054"/>
              <a:gd name="connsiteY19" fmla="*/ 1115086 h 1514833"/>
              <a:gd name="connsiteX20" fmla="*/ 191345 w 1551054"/>
              <a:gd name="connsiteY20" fmla="*/ 1093114 h 1514833"/>
              <a:gd name="connsiteX21" fmla="*/ 216342 w 1551054"/>
              <a:gd name="connsiteY21" fmla="*/ 952138 h 1514833"/>
              <a:gd name="connsiteX22" fmla="*/ 231553 w 1551054"/>
              <a:gd name="connsiteY22" fmla="*/ 957668 h 1514833"/>
              <a:gd name="connsiteX23" fmla="*/ 240426 w 1551054"/>
              <a:gd name="connsiteY23" fmla="*/ 966269 h 1514833"/>
              <a:gd name="connsiteX24" fmla="*/ 249300 w 1551054"/>
              <a:gd name="connsiteY24" fmla="*/ 957668 h 1514833"/>
              <a:gd name="connsiteX25" fmla="*/ 280990 w 1551054"/>
              <a:gd name="connsiteY25" fmla="*/ 957668 h 1514833"/>
              <a:gd name="connsiteX26" fmla="*/ 280990 w 1551054"/>
              <a:gd name="connsiteY26" fmla="*/ 989614 h 1514833"/>
              <a:gd name="connsiteX27" fmla="*/ 272117 w 1551054"/>
              <a:gd name="connsiteY27" fmla="*/ 996987 h 1514833"/>
              <a:gd name="connsiteX28" fmla="*/ 280990 w 1551054"/>
              <a:gd name="connsiteY28" fmla="*/ 1005588 h 1514833"/>
              <a:gd name="connsiteX29" fmla="*/ 280990 w 1551054"/>
              <a:gd name="connsiteY29" fmla="*/ 1036306 h 1514833"/>
              <a:gd name="connsiteX30" fmla="*/ 264511 w 1551054"/>
              <a:gd name="connsiteY30" fmla="*/ 1042450 h 1514833"/>
              <a:gd name="connsiteX31" fmla="*/ 249300 w 1551054"/>
              <a:gd name="connsiteY31" fmla="*/ 1036306 h 1514833"/>
              <a:gd name="connsiteX32" fmla="*/ 240426 w 1551054"/>
              <a:gd name="connsiteY32" fmla="*/ 1027705 h 1514833"/>
              <a:gd name="connsiteX33" fmla="*/ 231553 w 1551054"/>
              <a:gd name="connsiteY33" fmla="*/ 1036306 h 1514833"/>
              <a:gd name="connsiteX34" fmla="*/ 216342 w 1551054"/>
              <a:gd name="connsiteY34" fmla="*/ 1042450 h 1514833"/>
              <a:gd name="connsiteX35" fmla="*/ 201130 w 1551054"/>
              <a:gd name="connsiteY35" fmla="*/ 1036306 h 1514833"/>
              <a:gd name="connsiteX36" fmla="*/ 201130 w 1551054"/>
              <a:gd name="connsiteY36" fmla="*/ 1005588 h 1514833"/>
              <a:gd name="connsiteX37" fmla="*/ 208736 w 1551054"/>
              <a:gd name="connsiteY37" fmla="*/ 996987 h 1514833"/>
              <a:gd name="connsiteX38" fmla="*/ 201130 w 1551054"/>
              <a:gd name="connsiteY38" fmla="*/ 989614 h 1514833"/>
              <a:gd name="connsiteX39" fmla="*/ 201130 w 1551054"/>
              <a:gd name="connsiteY39" fmla="*/ 957668 h 1514833"/>
              <a:gd name="connsiteX40" fmla="*/ 216342 w 1551054"/>
              <a:gd name="connsiteY40" fmla="*/ 952138 h 1514833"/>
              <a:gd name="connsiteX41" fmla="*/ 379598 w 1551054"/>
              <a:gd name="connsiteY41" fmla="*/ 950297 h 1514833"/>
              <a:gd name="connsiteX42" fmla="*/ 476064 w 1551054"/>
              <a:gd name="connsiteY42" fmla="*/ 950297 h 1514833"/>
              <a:gd name="connsiteX43" fmla="*/ 498614 w 1551054"/>
              <a:gd name="connsiteY43" fmla="*/ 971675 h 1514833"/>
              <a:gd name="connsiteX44" fmla="*/ 476064 w 1551054"/>
              <a:gd name="connsiteY44" fmla="*/ 993054 h 1514833"/>
              <a:gd name="connsiteX45" fmla="*/ 379598 w 1551054"/>
              <a:gd name="connsiteY45" fmla="*/ 993054 h 1514833"/>
              <a:gd name="connsiteX46" fmla="*/ 357048 w 1551054"/>
              <a:gd name="connsiteY46" fmla="*/ 971675 h 1514833"/>
              <a:gd name="connsiteX47" fmla="*/ 379598 w 1551054"/>
              <a:gd name="connsiteY47" fmla="*/ 950297 h 1514833"/>
              <a:gd name="connsiteX48" fmla="*/ 1230071 w 1551054"/>
              <a:gd name="connsiteY48" fmla="*/ 942057 h 1514833"/>
              <a:gd name="connsiteX49" fmla="*/ 1166330 w 1551054"/>
              <a:gd name="connsiteY49" fmla="*/ 1183002 h 1514833"/>
              <a:gd name="connsiteX50" fmla="*/ 1266316 w 1551054"/>
              <a:gd name="connsiteY50" fmla="*/ 1209219 h 1514833"/>
              <a:gd name="connsiteX51" fmla="*/ 1330057 w 1551054"/>
              <a:gd name="connsiteY51" fmla="*/ 968274 h 1514833"/>
              <a:gd name="connsiteX52" fmla="*/ 191513 w 1551054"/>
              <a:gd name="connsiteY52" fmla="*/ 807477 h 1514833"/>
              <a:gd name="connsiteX53" fmla="*/ 767267 w 1551054"/>
              <a:gd name="connsiteY53" fmla="*/ 807477 h 1514833"/>
              <a:gd name="connsiteX54" fmla="*/ 789748 w 1551054"/>
              <a:gd name="connsiteY54" fmla="*/ 827668 h 1514833"/>
              <a:gd name="connsiteX55" fmla="*/ 767267 w 1551054"/>
              <a:gd name="connsiteY55" fmla="*/ 850234 h 1514833"/>
              <a:gd name="connsiteX56" fmla="*/ 191513 w 1551054"/>
              <a:gd name="connsiteY56" fmla="*/ 850234 h 1514833"/>
              <a:gd name="connsiteX57" fmla="*/ 170281 w 1551054"/>
              <a:gd name="connsiteY57" fmla="*/ 827668 h 1514833"/>
              <a:gd name="connsiteX58" fmla="*/ 191513 w 1551054"/>
              <a:gd name="connsiteY58" fmla="*/ 807477 h 1514833"/>
              <a:gd name="connsiteX59" fmla="*/ 191513 w 1551054"/>
              <a:gd name="connsiteY59" fmla="*/ 714096 h 1514833"/>
              <a:gd name="connsiteX60" fmla="*/ 767267 w 1551054"/>
              <a:gd name="connsiteY60" fmla="*/ 714096 h 1514833"/>
              <a:gd name="connsiteX61" fmla="*/ 789748 w 1551054"/>
              <a:gd name="connsiteY61" fmla="*/ 735474 h 1514833"/>
              <a:gd name="connsiteX62" fmla="*/ 767267 w 1551054"/>
              <a:gd name="connsiteY62" fmla="*/ 756853 h 1514833"/>
              <a:gd name="connsiteX63" fmla="*/ 191513 w 1551054"/>
              <a:gd name="connsiteY63" fmla="*/ 756853 h 1514833"/>
              <a:gd name="connsiteX64" fmla="*/ 170281 w 1551054"/>
              <a:gd name="connsiteY64" fmla="*/ 735474 h 1514833"/>
              <a:gd name="connsiteX65" fmla="*/ 191513 w 1551054"/>
              <a:gd name="connsiteY65" fmla="*/ 714096 h 1514833"/>
              <a:gd name="connsiteX66" fmla="*/ 191513 w 1551054"/>
              <a:gd name="connsiteY66" fmla="*/ 615222 h 1514833"/>
              <a:gd name="connsiteX67" fmla="*/ 767267 w 1551054"/>
              <a:gd name="connsiteY67" fmla="*/ 615222 h 1514833"/>
              <a:gd name="connsiteX68" fmla="*/ 789748 w 1551054"/>
              <a:gd name="connsiteY68" fmla="*/ 636600 h 1514833"/>
              <a:gd name="connsiteX69" fmla="*/ 767267 w 1551054"/>
              <a:gd name="connsiteY69" fmla="*/ 657979 h 1514833"/>
              <a:gd name="connsiteX70" fmla="*/ 191513 w 1551054"/>
              <a:gd name="connsiteY70" fmla="*/ 657979 h 1514833"/>
              <a:gd name="connsiteX71" fmla="*/ 170281 w 1551054"/>
              <a:gd name="connsiteY71" fmla="*/ 636600 h 1514833"/>
              <a:gd name="connsiteX72" fmla="*/ 191513 w 1551054"/>
              <a:gd name="connsiteY72" fmla="*/ 615222 h 1514833"/>
              <a:gd name="connsiteX73" fmla="*/ 191513 w 1551054"/>
              <a:gd name="connsiteY73" fmla="*/ 521838 h 1514833"/>
              <a:gd name="connsiteX74" fmla="*/ 767267 w 1551054"/>
              <a:gd name="connsiteY74" fmla="*/ 521838 h 1514833"/>
              <a:gd name="connsiteX75" fmla="*/ 789748 w 1551054"/>
              <a:gd name="connsiteY75" fmla="*/ 542590 h 1514833"/>
              <a:gd name="connsiteX76" fmla="*/ 767267 w 1551054"/>
              <a:gd name="connsiteY76" fmla="*/ 564562 h 1514833"/>
              <a:gd name="connsiteX77" fmla="*/ 191513 w 1551054"/>
              <a:gd name="connsiteY77" fmla="*/ 564562 h 1514833"/>
              <a:gd name="connsiteX78" fmla="*/ 170281 w 1551054"/>
              <a:gd name="connsiteY78" fmla="*/ 542590 h 1514833"/>
              <a:gd name="connsiteX79" fmla="*/ 191513 w 1551054"/>
              <a:gd name="connsiteY79" fmla="*/ 521838 h 1514833"/>
              <a:gd name="connsiteX80" fmla="*/ 1353804 w 1551054"/>
              <a:gd name="connsiteY80" fmla="*/ 480142 h 1514833"/>
              <a:gd name="connsiteX81" fmla="*/ 1241319 w 1551054"/>
              <a:gd name="connsiteY81" fmla="*/ 899611 h 1514833"/>
              <a:gd name="connsiteX82" fmla="*/ 1342555 w 1551054"/>
              <a:gd name="connsiteY82" fmla="*/ 925828 h 1514833"/>
              <a:gd name="connsiteX83" fmla="*/ 1453790 w 1551054"/>
              <a:gd name="connsiteY83" fmla="*/ 506359 h 1514833"/>
              <a:gd name="connsiteX84" fmla="*/ 1378800 w 1551054"/>
              <a:gd name="connsiteY84" fmla="*/ 387759 h 1514833"/>
              <a:gd name="connsiteX85" fmla="*/ 1366302 w 1551054"/>
              <a:gd name="connsiteY85" fmla="*/ 437696 h 1514833"/>
              <a:gd name="connsiteX86" fmla="*/ 1466288 w 1551054"/>
              <a:gd name="connsiteY86" fmla="*/ 463912 h 1514833"/>
              <a:gd name="connsiteX87" fmla="*/ 1480036 w 1551054"/>
              <a:gd name="connsiteY87" fmla="*/ 413976 h 1514833"/>
              <a:gd name="connsiteX88" fmla="*/ 571564 w 1551054"/>
              <a:gd name="connsiteY88" fmla="*/ 280145 h 1514833"/>
              <a:gd name="connsiteX89" fmla="*/ 762007 w 1551054"/>
              <a:gd name="connsiteY89" fmla="*/ 280145 h 1514833"/>
              <a:gd name="connsiteX90" fmla="*/ 784266 w 1551054"/>
              <a:gd name="connsiteY90" fmla="*/ 301523 h 1514833"/>
              <a:gd name="connsiteX91" fmla="*/ 762007 w 1551054"/>
              <a:gd name="connsiteY91" fmla="*/ 322902 h 1514833"/>
              <a:gd name="connsiteX92" fmla="*/ 571564 w 1551054"/>
              <a:gd name="connsiteY92" fmla="*/ 322902 h 1514833"/>
              <a:gd name="connsiteX93" fmla="*/ 549304 w 1551054"/>
              <a:gd name="connsiteY93" fmla="*/ 301523 h 1514833"/>
              <a:gd name="connsiteX94" fmla="*/ 571564 w 1551054"/>
              <a:gd name="connsiteY94" fmla="*/ 280145 h 1514833"/>
              <a:gd name="connsiteX95" fmla="*/ 1445041 w 1551054"/>
              <a:gd name="connsiteY95" fmla="*/ 267910 h 1514833"/>
              <a:gd name="connsiteX96" fmla="*/ 1405047 w 1551054"/>
              <a:gd name="connsiteY96" fmla="*/ 292879 h 1514833"/>
              <a:gd name="connsiteX97" fmla="*/ 1391298 w 1551054"/>
              <a:gd name="connsiteY97" fmla="*/ 344064 h 1514833"/>
              <a:gd name="connsiteX98" fmla="*/ 1491285 w 1551054"/>
              <a:gd name="connsiteY98" fmla="*/ 371529 h 1514833"/>
              <a:gd name="connsiteX99" fmla="*/ 1505033 w 1551054"/>
              <a:gd name="connsiteY99" fmla="*/ 319096 h 1514833"/>
              <a:gd name="connsiteX100" fmla="*/ 1481286 w 1551054"/>
              <a:gd name="connsiteY100" fmla="*/ 277898 h 1514833"/>
              <a:gd name="connsiteX101" fmla="*/ 409566 w 1551054"/>
              <a:gd name="connsiteY101" fmla="*/ 245584 h 1514833"/>
              <a:gd name="connsiteX102" fmla="*/ 348179 w 1551054"/>
              <a:gd name="connsiteY102" fmla="*/ 307266 h 1514833"/>
              <a:gd name="connsiteX103" fmla="*/ 316859 w 1551054"/>
              <a:gd name="connsiteY103" fmla="*/ 307266 h 1514833"/>
              <a:gd name="connsiteX104" fmla="*/ 295561 w 1551054"/>
              <a:gd name="connsiteY104" fmla="*/ 285866 h 1514833"/>
              <a:gd name="connsiteX105" fmla="*/ 249208 w 1551054"/>
              <a:gd name="connsiteY105" fmla="*/ 332442 h 1514833"/>
              <a:gd name="connsiteX106" fmla="*/ 394533 w 1551054"/>
              <a:gd name="connsiteY106" fmla="*/ 332442 h 1514833"/>
              <a:gd name="connsiteX107" fmla="*/ 409566 w 1551054"/>
              <a:gd name="connsiteY107" fmla="*/ 317336 h 1514833"/>
              <a:gd name="connsiteX108" fmla="*/ 1426157 w 1551054"/>
              <a:gd name="connsiteY108" fmla="*/ 223514 h 1514833"/>
              <a:gd name="connsiteX109" fmla="*/ 1457539 w 1551054"/>
              <a:gd name="connsiteY109" fmla="*/ 225464 h 1514833"/>
              <a:gd name="connsiteX110" fmla="*/ 1493784 w 1551054"/>
              <a:gd name="connsiteY110" fmla="*/ 235451 h 1514833"/>
              <a:gd name="connsiteX111" fmla="*/ 1548777 w 1551054"/>
              <a:gd name="connsiteY111" fmla="*/ 330331 h 1514833"/>
              <a:gd name="connsiteX112" fmla="*/ 1306310 w 1551054"/>
              <a:gd name="connsiteY112" fmla="*/ 1232939 h 1514833"/>
              <a:gd name="connsiteX113" fmla="*/ 1303811 w 1551054"/>
              <a:gd name="connsiteY113" fmla="*/ 1239181 h 1514833"/>
              <a:gd name="connsiteX114" fmla="*/ 1298811 w 1551054"/>
              <a:gd name="connsiteY114" fmla="*/ 1251666 h 1514833"/>
              <a:gd name="connsiteX115" fmla="*/ 1208824 w 1551054"/>
              <a:gd name="connsiteY115" fmla="*/ 1352788 h 1514833"/>
              <a:gd name="connsiteX116" fmla="*/ 1191326 w 1551054"/>
              <a:gd name="connsiteY116" fmla="*/ 1365272 h 1514833"/>
              <a:gd name="connsiteX117" fmla="*/ 1165080 w 1551054"/>
              <a:gd name="connsiteY117" fmla="*/ 1416457 h 1514833"/>
              <a:gd name="connsiteX118" fmla="*/ 1155081 w 1551054"/>
              <a:gd name="connsiteY118" fmla="*/ 1418954 h 1514833"/>
              <a:gd name="connsiteX119" fmla="*/ 1150082 w 1551054"/>
              <a:gd name="connsiteY119" fmla="*/ 1412712 h 1514833"/>
              <a:gd name="connsiteX120" fmla="*/ 1152582 w 1551054"/>
              <a:gd name="connsiteY120" fmla="*/ 1355284 h 1514833"/>
              <a:gd name="connsiteX121" fmla="*/ 1142583 w 1551054"/>
              <a:gd name="connsiteY121" fmla="*/ 1335310 h 1514833"/>
              <a:gd name="connsiteX122" fmla="*/ 1117587 w 1551054"/>
              <a:gd name="connsiteY122" fmla="*/ 1202977 h 1514833"/>
              <a:gd name="connsiteX123" fmla="*/ 1118836 w 1551054"/>
              <a:gd name="connsiteY123" fmla="*/ 1189245 h 1514833"/>
              <a:gd name="connsiteX124" fmla="*/ 1120086 w 1551054"/>
              <a:gd name="connsiteY124" fmla="*/ 1183002 h 1514833"/>
              <a:gd name="connsiteX125" fmla="*/ 1361303 w 1551054"/>
              <a:gd name="connsiteY125" fmla="*/ 280395 h 1514833"/>
              <a:gd name="connsiteX126" fmla="*/ 1426157 w 1551054"/>
              <a:gd name="connsiteY126" fmla="*/ 223514 h 1514833"/>
              <a:gd name="connsiteX127" fmla="*/ 229163 w 1551054"/>
              <a:gd name="connsiteY127" fmla="*/ 183902 h 1514833"/>
              <a:gd name="connsiteX128" fmla="*/ 214129 w 1551054"/>
              <a:gd name="connsiteY128" fmla="*/ 197748 h 1514833"/>
              <a:gd name="connsiteX129" fmla="*/ 214129 w 1551054"/>
              <a:gd name="connsiteY129" fmla="*/ 304748 h 1514833"/>
              <a:gd name="connsiteX130" fmla="*/ 280528 w 1551054"/>
              <a:gd name="connsiteY130" fmla="*/ 238031 h 1514833"/>
              <a:gd name="connsiteX131" fmla="*/ 311848 w 1551054"/>
              <a:gd name="connsiteY131" fmla="*/ 238031 h 1514833"/>
              <a:gd name="connsiteX132" fmla="*/ 333145 w 1551054"/>
              <a:gd name="connsiteY132" fmla="*/ 259431 h 1514833"/>
              <a:gd name="connsiteX133" fmla="*/ 404555 w 1551054"/>
              <a:gd name="connsiteY133" fmla="*/ 187678 h 1514833"/>
              <a:gd name="connsiteX134" fmla="*/ 394533 w 1551054"/>
              <a:gd name="connsiteY134" fmla="*/ 183902 h 1514833"/>
              <a:gd name="connsiteX135" fmla="*/ 571564 w 1551054"/>
              <a:gd name="connsiteY135" fmla="*/ 181269 h 1514833"/>
              <a:gd name="connsiteX136" fmla="*/ 762007 w 1551054"/>
              <a:gd name="connsiteY136" fmla="*/ 181269 h 1514833"/>
              <a:gd name="connsiteX137" fmla="*/ 784266 w 1551054"/>
              <a:gd name="connsiteY137" fmla="*/ 202647 h 1514833"/>
              <a:gd name="connsiteX138" fmla="*/ 762007 w 1551054"/>
              <a:gd name="connsiteY138" fmla="*/ 224026 h 1514833"/>
              <a:gd name="connsiteX139" fmla="*/ 571564 w 1551054"/>
              <a:gd name="connsiteY139" fmla="*/ 224026 h 1514833"/>
              <a:gd name="connsiteX140" fmla="*/ 549304 w 1551054"/>
              <a:gd name="connsiteY140" fmla="*/ 202647 h 1514833"/>
              <a:gd name="connsiteX141" fmla="*/ 571564 w 1551054"/>
              <a:gd name="connsiteY141" fmla="*/ 181269 h 1514833"/>
              <a:gd name="connsiteX142" fmla="*/ 229163 w 1551054"/>
              <a:gd name="connsiteY142" fmla="*/ 137325 h 1514833"/>
              <a:gd name="connsiteX143" fmla="*/ 394533 w 1551054"/>
              <a:gd name="connsiteY143" fmla="*/ 137325 h 1514833"/>
              <a:gd name="connsiteX144" fmla="*/ 454667 w 1551054"/>
              <a:gd name="connsiteY144" fmla="*/ 197748 h 1514833"/>
              <a:gd name="connsiteX145" fmla="*/ 454667 w 1551054"/>
              <a:gd name="connsiteY145" fmla="*/ 317336 h 1514833"/>
              <a:gd name="connsiteX146" fmla="*/ 394533 w 1551054"/>
              <a:gd name="connsiteY146" fmla="*/ 377759 h 1514833"/>
              <a:gd name="connsiteX147" fmla="*/ 229163 w 1551054"/>
              <a:gd name="connsiteY147" fmla="*/ 377759 h 1514833"/>
              <a:gd name="connsiteX148" fmla="*/ 189073 w 1551054"/>
              <a:gd name="connsiteY148" fmla="*/ 361395 h 1514833"/>
              <a:gd name="connsiteX149" fmla="*/ 170281 w 1551054"/>
              <a:gd name="connsiteY149" fmla="*/ 317336 h 1514833"/>
              <a:gd name="connsiteX150" fmla="*/ 170281 w 1551054"/>
              <a:gd name="connsiteY150" fmla="*/ 197748 h 1514833"/>
              <a:gd name="connsiteX151" fmla="*/ 229163 w 1551054"/>
              <a:gd name="connsiteY151" fmla="*/ 137325 h 1514833"/>
              <a:gd name="connsiteX152" fmla="*/ 931094 w 1551054"/>
              <a:gd name="connsiteY152" fmla="*/ 135899 h 1514833"/>
              <a:gd name="connsiteX153" fmla="*/ 931094 w 1551054"/>
              <a:gd name="connsiteY153" fmla="*/ 1363973 h 1514833"/>
              <a:gd name="connsiteX154" fmla="*/ 871185 w 1551054"/>
              <a:gd name="connsiteY154" fmla="*/ 1423819 h 1514833"/>
              <a:gd name="connsiteX155" fmla="*/ 139789 w 1551054"/>
              <a:gd name="connsiteY155" fmla="*/ 1423819 h 1514833"/>
              <a:gd name="connsiteX156" fmla="*/ 139789 w 1551054"/>
              <a:gd name="connsiteY156" fmla="*/ 1454988 h 1514833"/>
              <a:gd name="connsiteX157" fmla="*/ 154766 w 1551054"/>
              <a:gd name="connsiteY157" fmla="*/ 1469949 h 1514833"/>
              <a:gd name="connsiteX158" fmla="*/ 967289 w 1551054"/>
              <a:gd name="connsiteY158" fmla="*/ 1469949 h 1514833"/>
              <a:gd name="connsiteX159" fmla="*/ 981019 w 1551054"/>
              <a:gd name="connsiteY159" fmla="*/ 1454988 h 1514833"/>
              <a:gd name="connsiteX160" fmla="*/ 981019 w 1551054"/>
              <a:gd name="connsiteY160" fmla="*/ 150860 h 1514833"/>
              <a:gd name="connsiteX161" fmla="*/ 967289 w 1551054"/>
              <a:gd name="connsiteY161" fmla="*/ 135899 h 1514833"/>
              <a:gd name="connsiteX162" fmla="*/ 58661 w 1551054"/>
              <a:gd name="connsiteY162" fmla="*/ 44884 h 1514833"/>
              <a:gd name="connsiteX163" fmla="*/ 43684 w 1551054"/>
              <a:gd name="connsiteY163" fmla="*/ 58599 h 1514833"/>
              <a:gd name="connsiteX164" fmla="*/ 43684 w 1551054"/>
              <a:gd name="connsiteY164" fmla="*/ 1363973 h 1514833"/>
              <a:gd name="connsiteX165" fmla="*/ 58661 w 1551054"/>
              <a:gd name="connsiteY165" fmla="*/ 1378935 h 1514833"/>
              <a:gd name="connsiteX166" fmla="*/ 871185 w 1551054"/>
              <a:gd name="connsiteY166" fmla="*/ 1378935 h 1514833"/>
              <a:gd name="connsiteX167" fmla="*/ 886162 w 1551054"/>
              <a:gd name="connsiteY167" fmla="*/ 1363973 h 1514833"/>
              <a:gd name="connsiteX168" fmla="*/ 886162 w 1551054"/>
              <a:gd name="connsiteY168" fmla="*/ 58599 h 1514833"/>
              <a:gd name="connsiteX169" fmla="*/ 871185 w 1551054"/>
              <a:gd name="connsiteY169" fmla="*/ 44884 h 1514833"/>
              <a:gd name="connsiteX170" fmla="*/ 58661 w 1551054"/>
              <a:gd name="connsiteY170" fmla="*/ 0 h 1514833"/>
              <a:gd name="connsiteX171" fmla="*/ 871185 w 1551054"/>
              <a:gd name="connsiteY171" fmla="*/ 0 h 1514833"/>
              <a:gd name="connsiteX172" fmla="*/ 931094 w 1551054"/>
              <a:gd name="connsiteY172" fmla="*/ 58599 h 1514833"/>
              <a:gd name="connsiteX173" fmla="*/ 931094 w 1551054"/>
              <a:gd name="connsiteY173" fmla="*/ 91015 h 1514833"/>
              <a:gd name="connsiteX174" fmla="*/ 967289 w 1551054"/>
              <a:gd name="connsiteY174" fmla="*/ 91015 h 1514833"/>
              <a:gd name="connsiteX175" fmla="*/ 1025951 w 1551054"/>
              <a:gd name="connsiteY175" fmla="*/ 150860 h 1514833"/>
              <a:gd name="connsiteX176" fmla="*/ 1025951 w 1551054"/>
              <a:gd name="connsiteY176" fmla="*/ 1454988 h 1514833"/>
              <a:gd name="connsiteX177" fmla="*/ 967289 w 1551054"/>
              <a:gd name="connsiteY177" fmla="*/ 1514833 h 1514833"/>
              <a:gd name="connsiteX178" fmla="*/ 154766 w 1551054"/>
              <a:gd name="connsiteY178" fmla="*/ 1514833 h 1514833"/>
              <a:gd name="connsiteX179" fmla="*/ 96105 w 1551054"/>
              <a:gd name="connsiteY179" fmla="*/ 1454988 h 1514833"/>
              <a:gd name="connsiteX180" fmla="*/ 96105 w 1551054"/>
              <a:gd name="connsiteY180" fmla="*/ 1423819 h 1514833"/>
              <a:gd name="connsiteX181" fmla="*/ 58661 w 1551054"/>
              <a:gd name="connsiteY181" fmla="*/ 1423819 h 1514833"/>
              <a:gd name="connsiteX182" fmla="*/ 0 w 1551054"/>
              <a:gd name="connsiteY182" fmla="*/ 1363973 h 1514833"/>
              <a:gd name="connsiteX183" fmla="*/ 0 w 1551054"/>
              <a:gd name="connsiteY183" fmla="*/ 58599 h 1514833"/>
              <a:gd name="connsiteX184" fmla="*/ 58661 w 1551054"/>
              <a:gd name="connsiteY184" fmla="*/ 0 h 151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551054" h="1514833">
                <a:moveTo>
                  <a:pt x="663615" y="1235934"/>
                </a:moveTo>
                <a:lnTo>
                  <a:pt x="760880" y="1235934"/>
                </a:lnTo>
                <a:cubicBezTo>
                  <a:pt x="774423" y="1235934"/>
                  <a:pt x="784273" y="1245436"/>
                  <a:pt x="784273" y="1257312"/>
                </a:cubicBezTo>
                <a:cubicBezTo>
                  <a:pt x="784273" y="1269189"/>
                  <a:pt x="774423" y="1278691"/>
                  <a:pt x="760880" y="1278691"/>
                </a:cubicBezTo>
                <a:lnTo>
                  <a:pt x="663615" y="1278691"/>
                </a:lnTo>
                <a:cubicBezTo>
                  <a:pt x="652535" y="1278691"/>
                  <a:pt x="642685" y="1269189"/>
                  <a:pt x="642685" y="1257312"/>
                </a:cubicBezTo>
                <a:cubicBezTo>
                  <a:pt x="642685" y="1245436"/>
                  <a:pt x="652535" y="1235934"/>
                  <a:pt x="663615" y="1235934"/>
                </a:cubicBezTo>
                <a:close/>
                <a:moveTo>
                  <a:pt x="191518" y="1235934"/>
                </a:moveTo>
                <a:lnTo>
                  <a:pt x="520073" y="1235934"/>
                </a:lnTo>
                <a:cubicBezTo>
                  <a:pt x="532566" y="1235934"/>
                  <a:pt x="542560" y="1245436"/>
                  <a:pt x="542560" y="1257312"/>
                </a:cubicBezTo>
                <a:cubicBezTo>
                  <a:pt x="542560" y="1269189"/>
                  <a:pt x="532566" y="1278691"/>
                  <a:pt x="520073" y="1278691"/>
                </a:cubicBezTo>
                <a:lnTo>
                  <a:pt x="191518" y="1278691"/>
                </a:lnTo>
                <a:cubicBezTo>
                  <a:pt x="180275" y="1278691"/>
                  <a:pt x="170281" y="1269189"/>
                  <a:pt x="170281" y="1257312"/>
                </a:cubicBezTo>
                <a:cubicBezTo>
                  <a:pt x="170281" y="1245436"/>
                  <a:pt x="180275" y="1235934"/>
                  <a:pt x="191518" y="1235934"/>
                </a:cubicBezTo>
                <a:close/>
                <a:moveTo>
                  <a:pt x="191345" y="1093114"/>
                </a:moveTo>
                <a:lnTo>
                  <a:pt x="476322" y="1093114"/>
                </a:lnTo>
                <a:cubicBezTo>
                  <a:pt x="488713" y="1093114"/>
                  <a:pt x="498625" y="1102880"/>
                  <a:pt x="498625" y="1115086"/>
                </a:cubicBezTo>
                <a:cubicBezTo>
                  <a:pt x="498625" y="1126072"/>
                  <a:pt x="488713" y="1135838"/>
                  <a:pt x="476322" y="1135838"/>
                </a:cubicBezTo>
                <a:lnTo>
                  <a:pt x="191345" y="1135838"/>
                </a:lnTo>
                <a:cubicBezTo>
                  <a:pt x="180193" y="1135838"/>
                  <a:pt x="170281" y="1126072"/>
                  <a:pt x="170281" y="1115086"/>
                </a:cubicBezTo>
                <a:cubicBezTo>
                  <a:pt x="170281" y="1102880"/>
                  <a:pt x="180193" y="1093114"/>
                  <a:pt x="191345" y="1093114"/>
                </a:cubicBezTo>
                <a:close/>
                <a:moveTo>
                  <a:pt x="216342" y="952138"/>
                </a:moveTo>
                <a:cubicBezTo>
                  <a:pt x="222046" y="952138"/>
                  <a:pt x="227750" y="953982"/>
                  <a:pt x="231553" y="957668"/>
                </a:cubicBezTo>
                <a:lnTo>
                  <a:pt x="240426" y="966269"/>
                </a:lnTo>
                <a:lnTo>
                  <a:pt x="249300" y="957668"/>
                </a:lnTo>
                <a:cubicBezTo>
                  <a:pt x="258173" y="950295"/>
                  <a:pt x="272117" y="950295"/>
                  <a:pt x="280990" y="957668"/>
                </a:cubicBezTo>
                <a:cubicBezTo>
                  <a:pt x="289863" y="967497"/>
                  <a:pt x="289863" y="981013"/>
                  <a:pt x="280990" y="989614"/>
                </a:cubicBezTo>
                <a:lnTo>
                  <a:pt x="272117" y="996987"/>
                </a:lnTo>
                <a:lnTo>
                  <a:pt x="280990" y="1005588"/>
                </a:lnTo>
                <a:cubicBezTo>
                  <a:pt x="289863" y="1014189"/>
                  <a:pt x="289863" y="1027705"/>
                  <a:pt x="280990" y="1036306"/>
                </a:cubicBezTo>
                <a:cubicBezTo>
                  <a:pt x="275920" y="1041221"/>
                  <a:pt x="270849" y="1042450"/>
                  <a:pt x="264511" y="1042450"/>
                </a:cubicBezTo>
                <a:cubicBezTo>
                  <a:pt x="259441" y="1042450"/>
                  <a:pt x="253103" y="1041221"/>
                  <a:pt x="249300" y="1036306"/>
                </a:cubicBezTo>
                <a:lnTo>
                  <a:pt x="240426" y="1027705"/>
                </a:lnTo>
                <a:lnTo>
                  <a:pt x="231553" y="1036306"/>
                </a:lnTo>
                <a:cubicBezTo>
                  <a:pt x="227750" y="1041221"/>
                  <a:pt x="222680" y="1042450"/>
                  <a:pt x="216342" y="1042450"/>
                </a:cubicBezTo>
                <a:cubicBezTo>
                  <a:pt x="210004" y="1042450"/>
                  <a:pt x="204933" y="1041221"/>
                  <a:pt x="201130" y="1036306"/>
                </a:cubicBezTo>
                <a:cubicBezTo>
                  <a:pt x="192257" y="1027705"/>
                  <a:pt x="192257" y="1014189"/>
                  <a:pt x="201130" y="1005588"/>
                </a:cubicBezTo>
                <a:lnTo>
                  <a:pt x="208736" y="996987"/>
                </a:lnTo>
                <a:lnTo>
                  <a:pt x="201130" y="989614"/>
                </a:lnTo>
                <a:cubicBezTo>
                  <a:pt x="192257" y="981013"/>
                  <a:pt x="192257" y="967497"/>
                  <a:pt x="201130" y="957668"/>
                </a:cubicBezTo>
                <a:cubicBezTo>
                  <a:pt x="204933" y="953982"/>
                  <a:pt x="210637" y="952138"/>
                  <a:pt x="216342" y="952138"/>
                </a:cubicBezTo>
                <a:close/>
                <a:moveTo>
                  <a:pt x="379598" y="950297"/>
                </a:moveTo>
                <a:lnTo>
                  <a:pt x="476064" y="950297"/>
                </a:lnTo>
                <a:cubicBezTo>
                  <a:pt x="488592" y="950297"/>
                  <a:pt x="498614" y="959799"/>
                  <a:pt x="498614" y="971675"/>
                </a:cubicBezTo>
                <a:cubicBezTo>
                  <a:pt x="498614" y="983552"/>
                  <a:pt x="488592" y="993054"/>
                  <a:pt x="476064" y="993054"/>
                </a:cubicBezTo>
                <a:lnTo>
                  <a:pt x="379598" y="993054"/>
                </a:lnTo>
                <a:cubicBezTo>
                  <a:pt x="368323" y="993054"/>
                  <a:pt x="357048" y="983552"/>
                  <a:pt x="357048" y="971675"/>
                </a:cubicBezTo>
                <a:cubicBezTo>
                  <a:pt x="357048" y="959799"/>
                  <a:pt x="368323" y="950297"/>
                  <a:pt x="379598" y="950297"/>
                </a:cubicBezTo>
                <a:close/>
                <a:moveTo>
                  <a:pt x="1230071" y="942057"/>
                </a:moveTo>
                <a:lnTo>
                  <a:pt x="1166330" y="1183002"/>
                </a:lnTo>
                <a:lnTo>
                  <a:pt x="1266316" y="1209219"/>
                </a:lnTo>
                <a:lnTo>
                  <a:pt x="1330057" y="968274"/>
                </a:lnTo>
                <a:close/>
                <a:moveTo>
                  <a:pt x="191513" y="807477"/>
                </a:moveTo>
                <a:lnTo>
                  <a:pt x="767267" y="807477"/>
                </a:lnTo>
                <a:cubicBezTo>
                  <a:pt x="779757" y="807477"/>
                  <a:pt x="789748" y="816979"/>
                  <a:pt x="789748" y="827668"/>
                </a:cubicBezTo>
                <a:cubicBezTo>
                  <a:pt x="789748" y="840732"/>
                  <a:pt x="779757" y="850234"/>
                  <a:pt x="767267" y="850234"/>
                </a:cubicBezTo>
                <a:lnTo>
                  <a:pt x="191513" y="850234"/>
                </a:lnTo>
                <a:cubicBezTo>
                  <a:pt x="180272" y="850234"/>
                  <a:pt x="170281" y="840732"/>
                  <a:pt x="170281" y="827668"/>
                </a:cubicBezTo>
                <a:cubicBezTo>
                  <a:pt x="170281" y="816979"/>
                  <a:pt x="180272" y="807477"/>
                  <a:pt x="191513" y="807477"/>
                </a:cubicBezTo>
                <a:close/>
                <a:moveTo>
                  <a:pt x="191513" y="714096"/>
                </a:moveTo>
                <a:lnTo>
                  <a:pt x="767267" y="714096"/>
                </a:lnTo>
                <a:cubicBezTo>
                  <a:pt x="779757" y="714096"/>
                  <a:pt x="789748" y="723598"/>
                  <a:pt x="789748" y="735474"/>
                </a:cubicBezTo>
                <a:cubicBezTo>
                  <a:pt x="789748" y="747351"/>
                  <a:pt x="779757" y="756853"/>
                  <a:pt x="767267" y="756853"/>
                </a:cubicBezTo>
                <a:lnTo>
                  <a:pt x="191513" y="756853"/>
                </a:lnTo>
                <a:cubicBezTo>
                  <a:pt x="180272" y="756853"/>
                  <a:pt x="170281" y="747351"/>
                  <a:pt x="170281" y="735474"/>
                </a:cubicBezTo>
                <a:cubicBezTo>
                  <a:pt x="170281" y="723598"/>
                  <a:pt x="180272" y="714096"/>
                  <a:pt x="191513" y="714096"/>
                </a:cubicBezTo>
                <a:close/>
                <a:moveTo>
                  <a:pt x="191513" y="615222"/>
                </a:moveTo>
                <a:lnTo>
                  <a:pt x="767267" y="615222"/>
                </a:lnTo>
                <a:cubicBezTo>
                  <a:pt x="779757" y="615222"/>
                  <a:pt x="789748" y="624724"/>
                  <a:pt x="789748" y="636600"/>
                </a:cubicBezTo>
                <a:cubicBezTo>
                  <a:pt x="789748" y="648477"/>
                  <a:pt x="779757" y="657979"/>
                  <a:pt x="767267" y="657979"/>
                </a:cubicBezTo>
                <a:lnTo>
                  <a:pt x="191513" y="657979"/>
                </a:lnTo>
                <a:cubicBezTo>
                  <a:pt x="180272" y="657979"/>
                  <a:pt x="170281" y="648477"/>
                  <a:pt x="170281" y="636600"/>
                </a:cubicBezTo>
                <a:cubicBezTo>
                  <a:pt x="170281" y="624724"/>
                  <a:pt x="180272" y="615222"/>
                  <a:pt x="191513" y="615222"/>
                </a:cubicBezTo>
                <a:close/>
                <a:moveTo>
                  <a:pt x="191513" y="521838"/>
                </a:moveTo>
                <a:lnTo>
                  <a:pt x="767267" y="521838"/>
                </a:lnTo>
                <a:cubicBezTo>
                  <a:pt x="779757" y="521838"/>
                  <a:pt x="789748" y="531604"/>
                  <a:pt x="789748" y="542590"/>
                </a:cubicBezTo>
                <a:cubicBezTo>
                  <a:pt x="789748" y="554796"/>
                  <a:pt x="779757" y="564562"/>
                  <a:pt x="767267" y="564562"/>
                </a:cubicBezTo>
                <a:lnTo>
                  <a:pt x="191513" y="564562"/>
                </a:lnTo>
                <a:cubicBezTo>
                  <a:pt x="180272" y="564562"/>
                  <a:pt x="170281" y="554796"/>
                  <a:pt x="170281" y="542590"/>
                </a:cubicBezTo>
                <a:cubicBezTo>
                  <a:pt x="170281" y="531604"/>
                  <a:pt x="180272" y="521838"/>
                  <a:pt x="191513" y="521838"/>
                </a:cubicBezTo>
                <a:close/>
                <a:moveTo>
                  <a:pt x="1353804" y="480142"/>
                </a:moveTo>
                <a:lnTo>
                  <a:pt x="1241319" y="899611"/>
                </a:lnTo>
                <a:lnTo>
                  <a:pt x="1342555" y="925828"/>
                </a:lnTo>
                <a:lnTo>
                  <a:pt x="1453790" y="506359"/>
                </a:lnTo>
                <a:close/>
                <a:moveTo>
                  <a:pt x="1378800" y="387759"/>
                </a:moveTo>
                <a:lnTo>
                  <a:pt x="1366302" y="437696"/>
                </a:lnTo>
                <a:lnTo>
                  <a:pt x="1466288" y="463912"/>
                </a:lnTo>
                <a:lnTo>
                  <a:pt x="1480036" y="413976"/>
                </a:lnTo>
                <a:close/>
                <a:moveTo>
                  <a:pt x="571564" y="280145"/>
                </a:moveTo>
                <a:lnTo>
                  <a:pt x="762007" y="280145"/>
                </a:lnTo>
                <a:cubicBezTo>
                  <a:pt x="774373" y="280145"/>
                  <a:pt x="784266" y="289647"/>
                  <a:pt x="784266" y="301523"/>
                </a:cubicBezTo>
                <a:cubicBezTo>
                  <a:pt x="784266" y="313400"/>
                  <a:pt x="774373" y="322902"/>
                  <a:pt x="762007" y="322902"/>
                </a:cubicBezTo>
                <a:lnTo>
                  <a:pt x="571564" y="322902"/>
                </a:lnTo>
                <a:cubicBezTo>
                  <a:pt x="559197" y="322902"/>
                  <a:pt x="549304" y="313400"/>
                  <a:pt x="549304" y="301523"/>
                </a:cubicBezTo>
                <a:cubicBezTo>
                  <a:pt x="549304" y="289647"/>
                  <a:pt x="559197" y="280145"/>
                  <a:pt x="571564" y="280145"/>
                </a:cubicBezTo>
                <a:close/>
                <a:moveTo>
                  <a:pt x="1445041" y="267910"/>
                </a:moveTo>
                <a:cubicBezTo>
                  <a:pt x="1427543" y="264165"/>
                  <a:pt x="1410046" y="274152"/>
                  <a:pt x="1405047" y="292879"/>
                </a:cubicBezTo>
                <a:lnTo>
                  <a:pt x="1391298" y="344064"/>
                </a:lnTo>
                <a:lnTo>
                  <a:pt x="1491285" y="371529"/>
                </a:lnTo>
                <a:lnTo>
                  <a:pt x="1505033" y="319096"/>
                </a:lnTo>
                <a:cubicBezTo>
                  <a:pt x="1508782" y="301618"/>
                  <a:pt x="1500033" y="282891"/>
                  <a:pt x="1481286" y="277898"/>
                </a:cubicBezTo>
                <a:close/>
                <a:moveTo>
                  <a:pt x="409566" y="245584"/>
                </a:moveTo>
                <a:lnTo>
                  <a:pt x="348179" y="307266"/>
                </a:lnTo>
                <a:cubicBezTo>
                  <a:pt x="339409" y="316077"/>
                  <a:pt x="325629" y="316077"/>
                  <a:pt x="316859" y="307266"/>
                </a:cubicBezTo>
                <a:lnTo>
                  <a:pt x="295561" y="285866"/>
                </a:lnTo>
                <a:lnTo>
                  <a:pt x="249208" y="332442"/>
                </a:lnTo>
                <a:lnTo>
                  <a:pt x="394533" y="332442"/>
                </a:lnTo>
                <a:cubicBezTo>
                  <a:pt x="402049" y="332442"/>
                  <a:pt x="409566" y="326148"/>
                  <a:pt x="409566" y="317336"/>
                </a:cubicBezTo>
                <a:close/>
                <a:moveTo>
                  <a:pt x="1426157" y="223514"/>
                </a:moveTo>
                <a:cubicBezTo>
                  <a:pt x="1436292" y="222109"/>
                  <a:pt x="1446915" y="222655"/>
                  <a:pt x="1457539" y="225464"/>
                </a:cubicBezTo>
                <a:lnTo>
                  <a:pt x="1493784" y="235451"/>
                </a:lnTo>
                <a:cubicBezTo>
                  <a:pt x="1535028" y="246687"/>
                  <a:pt x="1558775" y="289133"/>
                  <a:pt x="1548777" y="330331"/>
                </a:cubicBezTo>
                <a:lnTo>
                  <a:pt x="1306310" y="1232939"/>
                </a:lnTo>
                <a:cubicBezTo>
                  <a:pt x="1305061" y="1235436"/>
                  <a:pt x="1303811" y="1236685"/>
                  <a:pt x="1303811" y="1239181"/>
                </a:cubicBezTo>
                <a:cubicBezTo>
                  <a:pt x="1302561" y="1242927"/>
                  <a:pt x="1301311" y="1247920"/>
                  <a:pt x="1298811" y="1251666"/>
                </a:cubicBezTo>
                <a:lnTo>
                  <a:pt x="1208824" y="1352788"/>
                </a:lnTo>
                <a:cubicBezTo>
                  <a:pt x="1203825" y="1359030"/>
                  <a:pt x="1198825" y="1362775"/>
                  <a:pt x="1191326" y="1365272"/>
                </a:cubicBezTo>
                <a:lnTo>
                  <a:pt x="1165080" y="1416457"/>
                </a:lnTo>
                <a:cubicBezTo>
                  <a:pt x="1162580" y="1420202"/>
                  <a:pt x="1157581" y="1421451"/>
                  <a:pt x="1155081" y="1418954"/>
                </a:cubicBezTo>
                <a:cubicBezTo>
                  <a:pt x="1151332" y="1417706"/>
                  <a:pt x="1150082" y="1415209"/>
                  <a:pt x="1150082" y="1412712"/>
                </a:cubicBezTo>
                <a:lnTo>
                  <a:pt x="1152582" y="1355284"/>
                </a:lnTo>
                <a:cubicBezTo>
                  <a:pt x="1147582" y="1349042"/>
                  <a:pt x="1143833" y="1342800"/>
                  <a:pt x="1142583" y="1335310"/>
                </a:cubicBezTo>
                <a:lnTo>
                  <a:pt x="1117587" y="1202977"/>
                </a:lnTo>
                <a:cubicBezTo>
                  <a:pt x="1115087" y="1197984"/>
                  <a:pt x="1116337" y="1192990"/>
                  <a:pt x="1118836" y="1189245"/>
                </a:cubicBezTo>
                <a:cubicBezTo>
                  <a:pt x="1118836" y="1186748"/>
                  <a:pt x="1120086" y="1184251"/>
                  <a:pt x="1120086" y="1183002"/>
                </a:cubicBezTo>
                <a:lnTo>
                  <a:pt x="1361303" y="280395"/>
                </a:lnTo>
                <a:cubicBezTo>
                  <a:pt x="1369739" y="249496"/>
                  <a:pt x="1395751" y="227727"/>
                  <a:pt x="1426157" y="223514"/>
                </a:cubicBezTo>
                <a:close/>
                <a:moveTo>
                  <a:pt x="229163" y="183902"/>
                </a:moveTo>
                <a:cubicBezTo>
                  <a:pt x="221646" y="183902"/>
                  <a:pt x="214129" y="190196"/>
                  <a:pt x="214129" y="197748"/>
                </a:cubicBezTo>
                <a:lnTo>
                  <a:pt x="214129" y="304748"/>
                </a:lnTo>
                <a:lnTo>
                  <a:pt x="280528" y="238031"/>
                </a:lnTo>
                <a:cubicBezTo>
                  <a:pt x="288044" y="229219"/>
                  <a:pt x="303078" y="229219"/>
                  <a:pt x="311848" y="238031"/>
                </a:cubicBezTo>
                <a:lnTo>
                  <a:pt x="333145" y="259431"/>
                </a:lnTo>
                <a:lnTo>
                  <a:pt x="404555" y="187678"/>
                </a:lnTo>
                <a:cubicBezTo>
                  <a:pt x="402049" y="185160"/>
                  <a:pt x="398291" y="183902"/>
                  <a:pt x="394533" y="183902"/>
                </a:cubicBezTo>
                <a:close/>
                <a:moveTo>
                  <a:pt x="571564" y="181269"/>
                </a:moveTo>
                <a:lnTo>
                  <a:pt x="762007" y="181269"/>
                </a:lnTo>
                <a:cubicBezTo>
                  <a:pt x="774373" y="181269"/>
                  <a:pt x="784266" y="190771"/>
                  <a:pt x="784266" y="202647"/>
                </a:cubicBezTo>
                <a:cubicBezTo>
                  <a:pt x="784266" y="214524"/>
                  <a:pt x="774373" y="224026"/>
                  <a:pt x="762007" y="224026"/>
                </a:cubicBezTo>
                <a:lnTo>
                  <a:pt x="571564" y="224026"/>
                </a:lnTo>
                <a:cubicBezTo>
                  <a:pt x="559197" y="224026"/>
                  <a:pt x="549304" y="214524"/>
                  <a:pt x="549304" y="202647"/>
                </a:cubicBezTo>
                <a:cubicBezTo>
                  <a:pt x="549304" y="190771"/>
                  <a:pt x="559197" y="181269"/>
                  <a:pt x="571564" y="181269"/>
                </a:cubicBezTo>
                <a:close/>
                <a:moveTo>
                  <a:pt x="229163" y="137325"/>
                </a:moveTo>
                <a:lnTo>
                  <a:pt x="394533" y="137325"/>
                </a:lnTo>
                <a:cubicBezTo>
                  <a:pt x="428358" y="137325"/>
                  <a:pt x="454667" y="165019"/>
                  <a:pt x="454667" y="197748"/>
                </a:cubicBezTo>
                <a:lnTo>
                  <a:pt x="454667" y="317336"/>
                </a:lnTo>
                <a:cubicBezTo>
                  <a:pt x="454667" y="350065"/>
                  <a:pt x="428358" y="377759"/>
                  <a:pt x="394533" y="377759"/>
                </a:cubicBezTo>
                <a:lnTo>
                  <a:pt x="229163" y="377759"/>
                </a:lnTo>
                <a:cubicBezTo>
                  <a:pt x="214129" y="377759"/>
                  <a:pt x="200348" y="371465"/>
                  <a:pt x="189073" y="361395"/>
                </a:cubicBezTo>
                <a:cubicBezTo>
                  <a:pt x="176545" y="350065"/>
                  <a:pt x="170281" y="334960"/>
                  <a:pt x="170281" y="317336"/>
                </a:cubicBezTo>
                <a:lnTo>
                  <a:pt x="170281" y="197748"/>
                </a:lnTo>
                <a:cubicBezTo>
                  <a:pt x="170281" y="165019"/>
                  <a:pt x="195337" y="137325"/>
                  <a:pt x="229163" y="137325"/>
                </a:cubicBezTo>
                <a:close/>
                <a:moveTo>
                  <a:pt x="931094" y="135899"/>
                </a:moveTo>
                <a:lnTo>
                  <a:pt x="931094" y="1363973"/>
                </a:lnTo>
                <a:cubicBezTo>
                  <a:pt x="931094" y="1396390"/>
                  <a:pt x="903636" y="1423819"/>
                  <a:pt x="871185" y="1423819"/>
                </a:cubicBezTo>
                <a:lnTo>
                  <a:pt x="139789" y="1423819"/>
                </a:lnTo>
                <a:lnTo>
                  <a:pt x="139789" y="1454988"/>
                </a:lnTo>
                <a:cubicBezTo>
                  <a:pt x="139789" y="1463716"/>
                  <a:pt x="147278" y="1469949"/>
                  <a:pt x="154766" y="1469949"/>
                </a:cubicBezTo>
                <a:lnTo>
                  <a:pt x="967289" y="1469949"/>
                </a:lnTo>
                <a:cubicBezTo>
                  <a:pt x="974778" y="1469949"/>
                  <a:pt x="981019" y="1463716"/>
                  <a:pt x="981019" y="1454988"/>
                </a:cubicBezTo>
                <a:lnTo>
                  <a:pt x="981019" y="150860"/>
                </a:lnTo>
                <a:cubicBezTo>
                  <a:pt x="981019" y="142133"/>
                  <a:pt x="974778" y="135899"/>
                  <a:pt x="967289" y="135899"/>
                </a:cubicBezTo>
                <a:close/>
                <a:moveTo>
                  <a:pt x="58661" y="44884"/>
                </a:moveTo>
                <a:cubicBezTo>
                  <a:pt x="51173" y="44884"/>
                  <a:pt x="43684" y="51118"/>
                  <a:pt x="43684" y="58599"/>
                </a:cubicBezTo>
                <a:lnTo>
                  <a:pt x="43684" y="1363973"/>
                </a:lnTo>
                <a:cubicBezTo>
                  <a:pt x="43684" y="1372701"/>
                  <a:pt x="51173" y="1378935"/>
                  <a:pt x="58661" y="1378935"/>
                </a:cubicBezTo>
                <a:lnTo>
                  <a:pt x="871185" y="1378935"/>
                </a:lnTo>
                <a:cubicBezTo>
                  <a:pt x="879921" y="1378935"/>
                  <a:pt x="886162" y="1372701"/>
                  <a:pt x="886162" y="1363973"/>
                </a:cubicBezTo>
                <a:lnTo>
                  <a:pt x="886162" y="58599"/>
                </a:lnTo>
                <a:cubicBezTo>
                  <a:pt x="886162" y="51118"/>
                  <a:pt x="879921" y="44884"/>
                  <a:pt x="871185" y="44884"/>
                </a:cubicBezTo>
                <a:close/>
                <a:moveTo>
                  <a:pt x="58661" y="0"/>
                </a:moveTo>
                <a:lnTo>
                  <a:pt x="871185" y="0"/>
                </a:lnTo>
                <a:cubicBezTo>
                  <a:pt x="903636" y="0"/>
                  <a:pt x="931094" y="26182"/>
                  <a:pt x="931094" y="58599"/>
                </a:cubicBezTo>
                <a:lnTo>
                  <a:pt x="931094" y="91015"/>
                </a:lnTo>
                <a:lnTo>
                  <a:pt x="967289" y="91015"/>
                </a:lnTo>
                <a:cubicBezTo>
                  <a:pt x="999740" y="91015"/>
                  <a:pt x="1025951" y="118444"/>
                  <a:pt x="1025951" y="150860"/>
                </a:cubicBezTo>
                <a:lnTo>
                  <a:pt x="1025951" y="1454988"/>
                </a:lnTo>
                <a:cubicBezTo>
                  <a:pt x="1025951" y="1488651"/>
                  <a:pt x="999740" y="1514833"/>
                  <a:pt x="967289" y="1514833"/>
                </a:cubicBezTo>
                <a:lnTo>
                  <a:pt x="154766" y="1514833"/>
                </a:lnTo>
                <a:cubicBezTo>
                  <a:pt x="122315" y="1514833"/>
                  <a:pt x="96105" y="1488651"/>
                  <a:pt x="96105" y="1454988"/>
                </a:cubicBezTo>
                <a:lnTo>
                  <a:pt x="96105" y="1423819"/>
                </a:lnTo>
                <a:lnTo>
                  <a:pt x="58661" y="1423819"/>
                </a:lnTo>
                <a:cubicBezTo>
                  <a:pt x="26210" y="1423819"/>
                  <a:pt x="0" y="1396390"/>
                  <a:pt x="0" y="1363973"/>
                </a:cubicBezTo>
                <a:lnTo>
                  <a:pt x="0" y="58599"/>
                </a:lnTo>
                <a:cubicBezTo>
                  <a:pt x="0" y="26182"/>
                  <a:pt x="26210" y="0"/>
                  <a:pt x="58661" y="0"/>
                </a:cubicBezTo>
                <a:close/>
              </a:path>
            </a:pathLst>
          </a:custGeom>
          <a:solidFill>
            <a:schemeClr val="bg1"/>
          </a:solidFill>
          <a:ln>
            <a:noFill/>
          </a:ln>
          <a:effectLst/>
        </p:spPr>
        <p:txBody>
          <a:bodyPr anchor="ctr"/>
          <a:lstStyle/>
          <a:p>
            <a:pPr>
              <a:defRPr/>
            </a:pPr>
            <a:endParaRPr lang="en-US">
              <a:ln>
                <a:solidFill>
                  <a:schemeClr val="tx2"/>
                </a:solidFill>
              </a:ln>
              <a:solidFill>
                <a:srgbClr val="FFFFFE"/>
              </a:solidFill>
              <a:latin typeface="Poppins" pitchFamily="2" charset="77"/>
            </a:endParaRPr>
          </a:p>
        </p:txBody>
      </p:sp>
      <p:sp>
        <p:nvSpPr>
          <p:cNvPr id="28682" name="Freeform 31">
            <a:extLst>
              <a:ext uri="{FF2B5EF4-FFF2-40B4-BE49-F238E27FC236}">
                <a16:creationId xmlns:a16="http://schemas.microsoft.com/office/drawing/2014/main" id="{E24DEC6A-0215-700E-8BAE-ABD71B54ECAE}"/>
              </a:ext>
            </a:extLst>
          </p:cNvPr>
          <p:cNvSpPr>
            <a:spLocks/>
          </p:cNvSpPr>
          <p:nvPr/>
        </p:nvSpPr>
        <p:spPr bwMode="auto">
          <a:xfrm>
            <a:off x="6988175" y="4229100"/>
            <a:ext cx="495300" cy="603250"/>
          </a:xfrm>
          <a:custGeom>
            <a:avLst/>
            <a:gdLst>
              <a:gd name="T0" fmla="*/ 85249 w 1322582"/>
              <a:gd name="T1" fmla="*/ 235729 h 1608216"/>
              <a:gd name="T2" fmla="*/ 101069 w 1322582"/>
              <a:gd name="T3" fmla="*/ 235729 h 1608216"/>
              <a:gd name="T4" fmla="*/ 286724 w 1322582"/>
              <a:gd name="T5" fmla="*/ 209174 h 1608216"/>
              <a:gd name="T6" fmla="*/ 286724 w 1322582"/>
              <a:gd name="T7" fmla="*/ 224548 h 1608216"/>
              <a:gd name="T8" fmla="*/ 286724 w 1322582"/>
              <a:gd name="T9" fmla="*/ 209174 h 1608216"/>
              <a:gd name="T10" fmla="*/ 309058 w 1322582"/>
              <a:gd name="T11" fmla="*/ 207310 h 1608216"/>
              <a:gd name="T12" fmla="*/ 286724 w 1322582"/>
              <a:gd name="T13" fmla="*/ 241319 h 1608216"/>
              <a:gd name="T14" fmla="*/ 263924 w 1322582"/>
              <a:gd name="T15" fmla="*/ 210105 h 1608216"/>
              <a:gd name="T16" fmla="*/ 189941 w 1322582"/>
              <a:gd name="T17" fmla="*/ 166312 h 1608216"/>
              <a:gd name="T18" fmla="*/ 115959 w 1322582"/>
              <a:gd name="T19" fmla="*/ 227809 h 1608216"/>
              <a:gd name="T20" fmla="*/ 101535 w 1322582"/>
              <a:gd name="T21" fmla="*/ 258557 h 1608216"/>
              <a:gd name="T22" fmla="*/ 366755 w 1322582"/>
              <a:gd name="T23" fmla="*/ 290238 h 1608216"/>
              <a:gd name="T24" fmla="*/ 364429 w 1322582"/>
              <a:gd name="T25" fmla="*/ 152801 h 1608216"/>
              <a:gd name="T26" fmla="*/ 182031 w 1322582"/>
              <a:gd name="T27" fmla="*/ 141620 h 1608216"/>
              <a:gd name="T28" fmla="*/ 197386 w 1322582"/>
              <a:gd name="T29" fmla="*/ 141620 h 1608216"/>
              <a:gd name="T30" fmla="*/ 374666 w 1322582"/>
              <a:gd name="T31" fmla="*/ 123450 h 1608216"/>
              <a:gd name="T32" fmla="*/ 374666 w 1322582"/>
              <a:gd name="T33" fmla="*/ 138825 h 1608216"/>
              <a:gd name="T34" fmla="*/ 374666 w 1322582"/>
              <a:gd name="T35" fmla="*/ 123450 h 1608216"/>
              <a:gd name="T36" fmla="*/ 398861 w 1322582"/>
              <a:gd name="T37" fmla="*/ 131371 h 1608216"/>
              <a:gd name="T38" fmla="*/ 383041 w 1322582"/>
              <a:gd name="T39" fmla="*/ 290238 h 1608216"/>
              <a:gd name="T40" fmla="*/ 410959 w 1322582"/>
              <a:gd name="T41" fmla="*/ 298623 h 1608216"/>
              <a:gd name="T42" fmla="*/ 383041 w 1322582"/>
              <a:gd name="T43" fmla="*/ 306543 h 1608216"/>
              <a:gd name="T44" fmla="*/ 68033 w 1322582"/>
              <a:gd name="T45" fmla="*/ 306543 h 1608216"/>
              <a:gd name="T46" fmla="*/ 68033 w 1322582"/>
              <a:gd name="T47" fmla="*/ 290238 h 1608216"/>
              <a:gd name="T48" fmla="*/ 84784 w 1322582"/>
              <a:gd name="T49" fmla="*/ 258557 h 1608216"/>
              <a:gd name="T50" fmla="*/ 93159 w 1322582"/>
              <a:gd name="T51" fmla="*/ 211503 h 1608216"/>
              <a:gd name="T52" fmla="*/ 167141 w 1322582"/>
              <a:gd name="T53" fmla="*/ 150006 h 1608216"/>
              <a:gd name="T54" fmla="*/ 189941 w 1322582"/>
              <a:gd name="T55" fmla="*/ 117394 h 1608216"/>
              <a:gd name="T56" fmla="*/ 212741 w 1322582"/>
              <a:gd name="T57" fmla="*/ 149074 h 1608216"/>
              <a:gd name="T58" fmla="*/ 286724 w 1322582"/>
              <a:gd name="T59" fmla="*/ 192867 h 1608216"/>
              <a:gd name="T60" fmla="*/ 352796 w 1322582"/>
              <a:gd name="T61" fmla="*/ 140688 h 1608216"/>
              <a:gd name="T62" fmla="*/ 374666 w 1322582"/>
              <a:gd name="T63" fmla="*/ 107145 h 1608216"/>
              <a:gd name="T64" fmla="*/ 43799 w 1322582"/>
              <a:gd name="T65" fmla="*/ 338978 h 1608216"/>
              <a:gd name="T66" fmla="*/ 435193 w 1322582"/>
              <a:gd name="T67" fmla="*/ 71438 h 1608216"/>
              <a:gd name="T68" fmla="*/ 239962 w 1322582"/>
              <a:gd name="T69" fmla="*/ 0 h 1608216"/>
              <a:gd name="T70" fmla="*/ 248349 w 1322582"/>
              <a:gd name="T71" fmla="*/ 31283 h 1608216"/>
              <a:gd name="T72" fmla="*/ 451967 w 1322582"/>
              <a:gd name="T73" fmla="*/ 55095 h 1608216"/>
              <a:gd name="T74" fmla="*/ 495300 w 1322582"/>
              <a:gd name="T75" fmla="*/ 63033 h 1608216"/>
              <a:gd name="T76" fmla="*/ 451967 w 1322582"/>
              <a:gd name="T77" fmla="*/ 71438 h 1608216"/>
              <a:gd name="T78" fmla="*/ 248349 w 1322582"/>
              <a:gd name="T79" fmla="*/ 355787 h 1608216"/>
              <a:gd name="T80" fmla="*/ 368097 w 1322582"/>
              <a:gd name="T81" fmla="*/ 573368 h 1608216"/>
              <a:gd name="T82" fmla="*/ 362506 w 1322582"/>
              <a:gd name="T83" fmla="*/ 587842 h 1608216"/>
              <a:gd name="T84" fmla="*/ 248349 w 1322582"/>
              <a:gd name="T85" fmla="*/ 490257 h 1608216"/>
              <a:gd name="T86" fmla="*/ 239962 w 1322582"/>
              <a:gd name="T87" fmla="*/ 603250 h 1608216"/>
              <a:gd name="T88" fmla="*/ 231575 w 1322582"/>
              <a:gd name="T89" fmla="*/ 489790 h 1608216"/>
              <a:gd name="T90" fmla="*/ 114623 w 1322582"/>
              <a:gd name="T91" fmla="*/ 587842 h 1608216"/>
              <a:gd name="T92" fmla="*/ 109031 w 1322582"/>
              <a:gd name="T93" fmla="*/ 573368 h 1608216"/>
              <a:gd name="T94" fmla="*/ 231575 w 1322582"/>
              <a:gd name="T95" fmla="*/ 355787 h 1608216"/>
              <a:gd name="T96" fmla="*/ 27025 w 1322582"/>
              <a:gd name="T97" fmla="*/ 71438 h 1608216"/>
              <a:gd name="T98" fmla="*/ 0 w 1322582"/>
              <a:gd name="T99" fmla="*/ 63033 h 1608216"/>
              <a:gd name="T100" fmla="*/ 27025 w 1322582"/>
              <a:gd name="T101" fmla="*/ 55095 h 1608216"/>
              <a:gd name="T102" fmla="*/ 231575 w 1322582"/>
              <a:gd name="T103" fmla="*/ 31283 h 1608216"/>
              <a:gd name="T104" fmla="*/ 239962 w 1322582"/>
              <a:gd name="T105" fmla="*/ 0 h 16082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2582" h="1608216">
                <a:moveTo>
                  <a:pt x="248759" y="608562"/>
                </a:moveTo>
                <a:cubicBezTo>
                  <a:pt x="237577" y="608562"/>
                  <a:pt x="227637" y="617256"/>
                  <a:pt x="227637" y="628434"/>
                </a:cubicBezTo>
                <a:cubicBezTo>
                  <a:pt x="227637" y="639612"/>
                  <a:pt x="237577" y="648306"/>
                  <a:pt x="248759" y="648306"/>
                </a:cubicBezTo>
                <a:cubicBezTo>
                  <a:pt x="259941" y="648306"/>
                  <a:pt x="269881" y="639612"/>
                  <a:pt x="269881" y="628434"/>
                </a:cubicBezTo>
                <a:cubicBezTo>
                  <a:pt x="269881" y="617256"/>
                  <a:pt x="259941" y="608562"/>
                  <a:pt x="248759" y="608562"/>
                </a:cubicBezTo>
                <a:close/>
                <a:moveTo>
                  <a:pt x="765628" y="557640"/>
                </a:moveTo>
                <a:cubicBezTo>
                  <a:pt x="754446" y="557640"/>
                  <a:pt x="745749" y="567576"/>
                  <a:pt x="745749" y="578754"/>
                </a:cubicBezTo>
                <a:cubicBezTo>
                  <a:pt x="745749" y="588690"/>
                  <a:pt x="754446" y="598626"/>
                  <a:pt x="765628" y="598626"/>
                </a:cubicBezTo>
                <a:cubicBezTo>
                  <a:pt x="776810" y="598626"/>
                  <a:pt x="785508" y="588690"/>
                  <a:pt x="785508" y="578754"/>
                </a:cubicBezTo>
                <a:cubicBezTo>
                  <a:pt x="785508" y="567576"/>
                  <a:pt x="776810" y="557640"/>
                  <a:pt x="765628" y="557640"/>
                </a:cubicBezTo>
                <a:close/>
                <a:moveTo>
                  <a:pt x="973121" y="407356"/>
                </a:moveTo>
                <a:lnTo>
                  <a:pt x="825267" y="552671"/>
                </a:lnTo>
                <a:cubicBezTo>
                  <a:pt x="827752" y="560124"/>
                  <a:pt x="830237" y="568818"/>
                  <a:pt x="830237" y="578754"/>
                </a:cubicBezTo>
                <a:cubicBezTo>
                  <a:pt x="830237" y="614772"/>
                  <a:pt x="801660" y="643338"/>
                  <a:pt x="765628" y="643338"/>
                </a:cubicBezTo>
                <a:cubicBezTo>
                  <a:pt x="730839" y="643338"/>
                  <a:pt x="701019" y="614772"/>
                  <a:pt x="701019" y="578754"/>
                </a:cubicBezTo>
                <a:cubicBezTo>
                  <a:pt x="701019" y="572544"/>
                  <a:pt x="703504" y="566334"/>
                  <a:pt x="704747" y="560124"/>
                </a:cubicBezTo>
                <a:lnTo>
                  <a:pt x="540740" y="432196"/>
                </a:lnTo>
                <a:cubicBezTo>
                  <a:pt x="532043" y="438406"/>
                  <a:pt x="519618" y="443374"/>
                  <a:pt x="507194" y="443374"/>
                </a:cubicBezTo>
                <a:cubicBezTo>
                  <a:pt x="496011" y="443374"/>
                  <a:pt x="484829" y="439648"/>
                  <a:pt x="474889" y="434680"/>
                </a:cubicBezTo>
                <a:lnTo>
                  <a:pt x="309640" y="607320"/>
                </a:lnTo>
                <a:cubicBezTo>
                  <a:pt x="312125" y="613530"/>
                  <a:pt x="313368" y="620982"/>
                  <a:pt x="313368" y="628434"/>
                </a:cubicBezTo>
                <a:cubicBezTo>
                  <a:pt x="313368" y="655758"/>
                  <a:pt x="295973" y="679357"/>
                  <a:pt x="271124" y="689293"/>
                </a:cubicBezTo>
                <a:lnTo>
                  <a:pt x="271124" y="773750"/>
                </a:lnTo>
                <a:lnTo>
                  <a:pt x="979334" y="773750"/>
                </a:lnTo>
                <a:lnTo>
                  <a:pt x="979334" y="409840"/>
                </a:lnTo>
                <a:cubicBezTo>
                  <a:pt x="976849" y="409840"/>
                  <a:pt x="975606" y="408598"/>
                  <a:pt x="973121" y="407356"/>
                </a:cubicBezTo>
                <a:close/>
                <a:moveTo>
                  <a:pt x="507194" y="358918"/>
                </a:moveTo>
                <a:cubicBezTo>
                  <a:pt x="496011" y="358918"/>
                  <a:pt x="486072" y="367612"/>
                  <a:pt x="486072" y="377548"/>
                </a:cubicBezTo>
                <a:cubicBezTo>
                  <a:pt x="486072" y="389968"/>
                  <a:pt x="496011" y="398662"/>
                  <a:pt x="507194" y="398662"/>
                </a:cubicBezTo>
                <a:cubicBezTo>
                  <a:pt x="518376" y="398662"/>
                  <a:pt x="527073" y="389968"/>
                  <a:pt x="527073" y="377548"/>
                </a:cubicBezTo>
                <a:cubicBezTo>
                  <a:pt x="527073" y="367612"/>
                  <a:pt x="518376" y="358918"/>
                  <a:pt x="507194" y="358918"/>
                </a:cubicBezTo>
                <a:close/>
                <a:moveTo>
                  <a:pt x="1000456" y="329109"/>
                </a:moveTo>
                <a:cubicBezTo>
                  <a:pt x="990516" y="329109"/>
                  <a:pt x="981819" y="339045"/>
                  <a:pt x="981819" y="350224"/>
                </a:cubicBezTo>
                <a:cubicBezTo>
                  <a:pt x="981819" y="360160"/>
                  <a:pt x="990516" y="370096"/>
                  <a:pt x="1000456" y="370096"/>
                </a:cubicBezTo>
                <a:cubicBezTo>
                  <a:pt x="1012880" y="370096"/>
                  <a:pt x="1021578" y="360160"/>
                  <a:pt x="1021578" y="350224"/>
                </a:cubicBezTo>
                <a:cubicBezTo>
                  <a:pt x="1021578" y="339045"/>
                  <a:pt x="1012880" y="329109"/>
                  <a:pt x="1000456" y="329109"/>
                </a:cubicBezTo>
                <a:close/>
                <a:moveTo>
                  <a:pt x="1000456" y="285639"/>
                </a:moveTo>
                <a:cubicBezTo>
                  <a:pt x="1036487" y="285639"/>
                  <a:pt x="1065064" y="314205"/>
                  <a:pt x="1065064" y="350224"/>
                </a:cubicBezTo>
                <a:cubicBezTo>
                  <a:pt x="1065064" y="377548"/>
                  <a:pt x="1047670" y="401146"/>
                  <a:pt x="1022820" y="409840"/>
                </a:cubicBezTo>
                <a:lnTo>
                  <a:pt x="1022820" y="773750"/>
                </a:lnTo>
                <a:lnTo>
                  <a:pt x="1075004" y="773750"/>
                </a:lnTo>
                <a:cubicBezTo>
                  <a:pt x="1087429" y="773750"/>
                  <a:pt x="1097369" y="783686"/>
                  <a:pt x="1097369" y="796106"/>
                </a:cubicBezTo>
                <a:cubicBezTo>
                  <a:pt x="1097369" y="808526"/>
                  <a:pt x="1087429" y="817220"/>
                  <a:pt x="1075004" y="817220"/>
                </a:cubicBezTo>
                <a:lnTo>
                  <a:pt x="1022820" y="817220"/>
                </a:lnTo>
                <a:lnTo>
                  <a:pt x="226395" y="817220"/>
                </a:lnTo>
                <a:lnTo>
                  <a:pt x="181666" y="817220"/>
                </a:lnTo>
                <a:cubicBezTo>
                  <a:pt x="169241" y="817220"/>
                  <a:pt x="159301" y="808526"/>
                  <a:pt x="159301" y="796106"/>
                </a:cubicBezTo>
                <a:cubicBezTo>
                  <a:pt x="159301" y="783686"/>
                  <a:pt x="169241" y="773750"/>
                  <a:pt x="181666" y="773750"/>
                </a:cubicBezTo>
                <a:lnTo>
                  <a:pt x="226395" y="773750"/>
                </a:lnTo>
                <a:lnTo>
                  <a:pt x="226395" y="689293"/>
                </a:lnTo>
                <a:cubicBezTo>
                  <a:pt x="201545" y="679357"/>
                  <a:pt x="184150" y="655758"/>
                  <a:pt x="184150" y="628434"/>
                </a:cubicBezTo>
                <a:cubicBezTo>
                  <a:pt x="184150" y="593658"/>
                  <a:pt x="212727" y="563850"/>
                  <a:pt x="248759" y="563850"/>
                </a:cubicBezTo>
                <a:cubicBezTo>
                  <a:pt x="259941" y="563850"/>
                  <a:pt x="271124" y="567576"/>
                  <a:pt x="281063" y="572544"/>
                </a:cubicBezTo>
                <a:lnTo>
                  <a:pt x="446312" y="399904"/>
                </a:lnTo>
                <a:cubicBezTo>
                  <a:pt x="443827" y="393694"/>
                  <a:pt x="442585" y="386242"/>
                  <a:pt x="442585" y="377548"/>
                </a:cubicBezTo>
                <a:cubicBezTo>
                  <a:pt x="442585" y="342772"/>
                  <a:pt x="471162" y="312963"/>
                  <a:pt x="507194" y="312963"/>
                </a:cubicBezTo>
                <a:cubicBezTo>
                  <a:pt x="543225" y="312963"/>
                  <a:pt x="571802" y="342772"/>
                  <a:pt x="571802" y="377548"/>
                </a:cubicBezTo>
                <a:cubicBezTo>
                  <a:pt x="571802" y="385000"/>
                  <a:pt x="570560" y="391210"/>
                  <a:pt x="568075" y="397420"/>
                </a:cubicBezTo>
                <a:lnTo>
                  <a:pt x="730839" y="524105"/>
                </a:lnTo>
                <a:cubicBezTo>
                  <a:pt x="740779" y="517895"/>
                  <a:pt x="753203" y="514169"/>
                  <a:pt x="765628" y="514169"/>
                </a:cubicBezTo>
                <a:cubicBezTo>
                  <a:pt x="775568" y="514169"/>
                  <a:pt x="785508" y="516653"/>
                  <a:pt x="792963" y="520379"/>
                </a:cubicBezTo>
                <a:lnTo>
                  <a:pt x="942059" y="375064"/>
                </a:lnTo>
                <a:cubicBezTo>
                  <a:pt x="938332" y="367612"/>
                  <a:pt x="935847" y="358918"/>
                  <a:pt x="935847" y="350224"/>
                </a:cubicBezTo>
                <a:cubicBezTo>
                  <a:pt x="935847" y="314205"/>
                  <a:pt x="965666" y="285639"/>
                  <a:pt x="1000456" y="285639"/>
                </a:cubicBezTo>
                <a:close/>
                <a:moveTo>
                  <a:pt x="116955" y="190447"/>
                </a:moveTo>
                <a:lnTo>
                  <a:pt x="116955" y="903688"/>
                </a:lnTo>
                <a:lnTo>
                  <a:pt x="1162080" y="903688"/>
                </a:lnTo>
                <a:lnTo>
                  <a:pt x="1162080" y="190447"/>
                </a:lnTo>
                <a:lnTo>
                  <a:pt x="116955" y="190447"/>
                </a:lnTo>
                <a:close/>
                <a:moveTo>
                  <a:pt x="640762" y="0"/>
                </a:moveTo>
                <a:cubicBezTo>
                  <a:pt x="665646" y="0"/>
                  <a:pt x="685553" y="19916"/>
                  <a:pt x="685553" y="44811"/>
                </a:cubicBezTo>
                <a:cubicBezTo>
                  <a:pt x="685553" y="60993"/>
                  <a:pt x="675599" y="75930"/>
                  <a:pt x="663157" y="83398"/>
                </a:cubicBezTo>
                <a:lnTo>
                  <a:pt x="663157" y="146880"/>
                </a:lnTo>
                <a:lnTo>
                  <a:pt x="1206871" y="146880"/>
                </a:lnTo>
                <a:lnTo>
                  <a:pt x="1300186" y="146880"/>
                </a:lnTo>
                <a:cubicBezTo>
                  <a:pt x="1311384" y="146880"/>
                  <a:pt x="1322582" y="156838"/>
                  <a:pt x="1322582" y="168041"/>
                </a:cubicBezTo>
                <a:cubicBezTo>
                  <a:pt x="1322582" y="180489"/>
                  <a:pt x="1311384" y="190447"/>
                  <a:pt x="1300186" y="190447"/>
                </a:cubicBezTo>
                <a:lnTo>
                  <a:pt x="1206871" y="190447"/>
                </a:lnTo>
                <a:lnTo>
                  <a:pt x="1206871" y="948499"/>
                </a:lnTo>
                <a:lnTo>
                  <a:pt x="663157" y="948499"/>
                </a:lnTo>
                <a:lnTo>
                  <a:pt x="663157" y="1248484"/>
                </a:lnTo>
                <a:lnTo>
                  <a:pt x="982916" y="1528552"/>
                </a:lnTo>
                <a:cubicBezTo>
                  <a:pt x="991625" y="1536021"/>
                  <a:pt x="994114" y="1549713"/>
                  <a:pt x="985404" y="1559671"/>
                </a:cubicBezTo>
                <a:cubicBezTo>
                  <a:pt x="980427" y="1564650"/>
                  <a:pt x="974207" y="1567139"/>
                  <a:pt x="967986" y="1567139"/>
                </a:cubicBezTo>
                <a:cubicBezTo>
                  <a:pt x="963009" y="1567139"/>
                  <a:pt x="958032" y="1565895"/>
                  <a:pt x="954299" y="1562161"/>
                </a:cubicBezTo>
                <a:lnTo>
                  <a:pt x="663157" y="1306987"/>
                </a:lnTo>
                <a:lnTo>
                  <a:pt x="663157" y="1585811"/>
                </a:lnTo>
                <a:cubicBezTo>
                  <a:pt x="663157" y="1598258"/>
                  <a:pt x="653204" y="1608216"/>
                  <a:pt x="640762" y="1608216"/>
                </a:cubicBezTo>
                <a:cubicBezTo>
                  <a:pt x="628320" y="1608216"/>
                  <a:pt x="618366" y="1598258"/>
                  <a:pt x="618366" y="1585811"/>
                </a:cubicBezTo>
                <a:lnTo>
                  <a:pt x="618366" y="1305742"/>
                </a:lnTo>
                <a:lnTo>
                  <a:pt x="319759" y="1562161"/>
                </a:lnTo>
                <a:cubicBezTo>
                  <a:pt x="316026" y="1565895"/>
                  <a:pt x="311049" y="1567139"/>
                  <a:pt x="306073" y="1567139"/>
                </a:cubicBezTo>
                <a:cubicBezTo>
                  <a:pt x="299852" y="1567139"/>
                  <a:pt x="293631" y="1564650"/>
                  <a:pt x="288654" y="1559671"/>
                </a:cubicBezTo>
                <a:cubicBezTo>
                  <a:pt x="281189" y="1549713"/>
                  <a:pt x="282433" y="1536021"/>
                  <a:pt x="291142" y="1528552"/>
                </a:cubicBezTo>
                <a:lnTo>
                  <a:pt x="618366" y="1248484"/>
                </a:lnTo>
                <a:lnTo>
                  <a:pt x="618366" y="948499"/>
                </a:lnTo>
                <a:lnTo>
                  <a:pt x="72163" y="948499"/>
                </a:lnTo>
                <a:lnTo>
                  <a:pt x="72163" y="190447"/>
                </a:lnTo>
                <a:lnTo>
                  <a:pt x="22396" y="190447"/>
                </a:lnTo>
                <a:cubicBezTo>
                  <a:pt x="9954" y="190447"/>
                  <a:pt x="0" y="180489"/>
                  <a:pt x="0" y="168041"/>
                </a:cubicBezTo>
                <a:cubicBezTo>
                  <a:pt x="0" y="156838"/>
                  <a:pt x="9954" y="146880"/>
                  <a:pt x="22396" y="146880"/>
                </a:cubicBezTo>
                <a:lnTo>
                  <a:pt x="72163" y="146880"/>
                </a:lnTo>
                <a:lnTo>
                  <a:pt x="618366" y="146880"/>
                </a:lnTo>
                <a:lnTo>
                  <a:pt x="618366" y="83398"/>
                </a:lnTo>
                <a:cubicBezTo>
                  <a:pt x="604680" y="75930"/>
                  <a:pt x="595971" y="60993"/>
                  <a:pt x="595971" y="44811"/>
                </a:cubicBezTo>
                <a:cubicBezTo>
                  <a:pt x="595971" y="19916"/>
                  <a:pt x="615878" y="0"/>
                  <a:pt x="64076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solidFill>
                <a:schemeClr val="accent5">
                  <a:lumMod val="20000"/>
                  <a:lumOff val="80000"/>
                </a:schemeClr>
              </a:solidFill>
            </a:endParaRPr>
          </a:p>
        </p:txBody>
      </p:sp>
      <p:sp>
        <p:nvSpPr>
          <p:cNvPr id="4" name="TextBox 3">
            <a:extLst>
              <a:ext uri="{FF2B5EF4-FFF2-40B4-BE49-F238E27FC236}">
                <a16:creationId xmlns:a16="http://schemas.microsoft.com/office/drawing/2014/main" id="{4F037253-F301-C8F4-3F60-C2860C292EA8}"/>
              </a:ext>
            </a:extLst>
          </p:cNvPr>
          <p:cNvSpPr txBox="1"/>
          <p:nvPr/>
        </p:nvSpPr>
        <p:spPr>
          <a:xfrm>
            <a:off x="2122488" y="1081088"/>
            <a:ext cx="8001000" cy="519112"/>
          </a:xfrm>
          <a:prstGeom prst="rect">
            <a:avLst/>
          </a:prstGeom>
          <a:noFill/>
        </p:spPr>
        <p:txBody>
          <a:bodyPr anchor="b">
            <a:spAutoFit/>
          </a:bodyPr>
          <a:lstStyle/>
          <a:p>
            <a:pPr algn="ctr">
              <a:defRPr/>
            </a:pPr>
            <a:r>
              <a:rPr lang="en-US" sz="2775" b="1" spc="-109">
                <a:solidFill>
                  <a:schemeClr val="tx2"/>
                </a:solidFill>
                <a:latin typeface="Poppins" pitchFamily="2" charset="77"/>
                <a:cs typeface="Poppins" pitchFamily="2" charset="77"/>
              </a:rPr>
              <a:t>6 Core Strategies</a:t>
            </a:r>
            <a:r>
              <a:rPr lang="en-US" sz="2775" b="1" spc="-109" baseline="30000">
                <a:solidFill>
                  <a:schemeClr val="tx2"/>
                </a:solidFill>
                <a:latin typeface="Poppins" pitchFamily="2" charset="77"/>
                <a:cs typeface="Poppins" pitchFamily="2" charset="77"/>
              </a:rPr>
              <a:t>©</a:t>
            </a:r>
          </a:p>
        </p:txBody>
      </p:sp>
      <p:sp>
        <p:nvSpPr>
          <p:cNvPr id="5" name="TextBox 4">
            <a:extLst>
              <a:ext uri="{FF2B5EF4-FFF2-40B4-BE49-F238E27FC236}">
                <a16:creationId xmlns:a16="http://schemas.microsoft.com/office/drawing/2014/main" id="{6E6AE83A-15F8-0677-CC64-CA533FC4761B}"/>
              </a:ext>
            </a:extLst>
          </p:cNvPr>
          <p:cNvSpPr txBox="1"/>
          <p:nvPr/>
        </p:nvSpPr>
        <p:spPr>
          <a:xfrm>
            <a:off x="2095500" y="1568451"/>
            <a:ext cx="8001000" cy="265113"/>
          </a:xfrm>
          <a:prstGeom prst="rect">
            <a:avLst/>
          </a:prstGeom>
          <a:noFill/>
        </p:spPr>
        <p:txBody>
          <a:bodyPr lIns="91440" tIns="45720" rIns="91440" bIns="45720" anchor="t">
            <a:spAutoFit/>
          </a:bodyPr>
          <a:lstStyle/>
          <a:p>
            <a:pPr algn="ctr">
              <a:defRPr/>
            </a:pPr>
            <a:r>
              <a:rPr lang="en-US" sz="1100" i="1" spc="-45">
                <a:latin typeface="Poppins"/>
                <a:ea typeface="ＭＳ Ｐゴシック"/>
                <a:cs typeface="Poppins"/>
              </a:rPr>
              <a:t> MHA2016- Review of use of seclusion and restraint</a:t>
            </a:r>
          </a:p>
        </p:txBody>
      </p:sp>
      <p:sp>
        <p:nvSpPr>
          <p:cNvPr id="6" name="TextBox 5">
            <a:extLst>
              <a:ext uri="{FF2B5EF4-FFF2-40B4-BE49-F238E27FC236}">
                <a16:creationId xmlns:a16="http://schemas.microsoft.com/office/drawing/2014/main" id="{373E360C-EF9C-222C-9552-34F8680E9614}"/>
              </a:ext>
            </a:extLst>
          </p:cNvPr>
          <p:cNvSpPr txBox="1"/>
          <p:nvPr/>
        </p:nvSpPr>
        <p:spPr>
          <a:xfrm>
            <a:off x="9194801" y="2849564"/>
            <a:ext cx="1693863" cy="231775"/>
          </a:xfrm>
          <a:prstGeom prst="rect">
            <a:avLst/>
          </a:prstGeom>
          <a:noFill/>
        </p:spPr>
        <p:txBody>
          <a:bodyPr anchor="b">
            <a:spAutoFit/>
          </a:bodyPr>
          <a:lstStyle/>
          <a:p>
            <a:pPr>
              <a:defRPr/>
            </a:pPr>
            <a:r>
              <a:rPr lang="en-US" sz="900" b="1" spc="-11">
                <a:solidFill>
                  <a:srgbClr val="02BCE8"/>
                </a:solidFill>
                <a:latin typeface="Poppins" pitchFamily="2" charset="77"/>
                <a:cs typeface="Poppins" pitchFamily="2" charset="77"/>
              </a:rPr>
              <a:t>DEBRIEFING</a:t>
            </a:r>
          </a:p>
        </p:txBody>
      </p:sp>
      <p:sp>
        <p:nvSpPr>
          <p:cNvPr id="7" name="TextBox 6">
            <a:extLst>
              <a:ext uri="{FF2B5EF4-FFF2-40B4-BE49-F238E27FC236}">
                <a16:creationId xmlns:a16="http://schemas.microsoft.com/office/drawing/2014/main" id="{14349AB3-8901-332E-4FA2-CF75C721324A}"/>
              </a:ext>
            </a:extLst>
          </p:cNvPr>
          <p:cNvSpPr txBox="1"/>
          <p:nvPr/>
        </p:nvSpPr>
        <p:spPr>
          <a:xfrm>
            <a:off x="9091614" y="3095625"/>
            <a:ext cx="1273175" cy="395288"/>
          </a:xfrm>
          <a:prstGeom prst="rect">
            <a:avLst/>
          </a:prstGeom>
          <a:noFill/>
        </p:spPr>
        <p:txBody>
          <a:bodyPr>
            <a:spAutoFit/>
          </a:bodyPr>
          <a:lstStyle/>
          <a:p>
            <a:pPr marL="128588" indent="-128588" algn="r">
              <a:spcBef>
                <a:spcPts val="225"/>
              </a:spcBef>
              <a:buFont typeface="Arial" panose="020B0604020202020204" pitchFamily="34" charset="0"/>
              <a:buChar char="•"/>
              <a:defRPr/>
            </a:pPr>
            <a:r>
              <a:rPr lang="en-US" sz="900" spc="-8">
                <a:latin typeface="Poppins" pitchFamily="2" charset="77"/>
                <a:cs typeface="Poppins" pitchFamily="2" charset="77"/>
              </a:rPr>
              <a:t>Incident reviews</a:t>
            </a:r>
          </a:p>
          <a:p>
            <a:pPr marL="128588" indent="-128588" algn="r">
              <a:spcBef>
                <a:spcPts val="225"/>
              </a:spcBef>
              <a:buFont typeface="Arial" panose="020B0604020202020204" pitchFamily="34" charset="0"/>
              <a:buChar char="•"/>
              <a:defRPr/>
            </a:pPr>
            <a:r>
              <a:rPr lang="en-US" sz="900" spc="-8">
                <a:latin typeface="Poppins" pitchFamily="2" charset="77"/>
                <a:cs typeface="Poppins" pitchFamily="2" charset="77"/>
              </a:rPr>
              <a:t>Lived experience  </a:t>
            </a:r>
          </a:p>
        </p:txBody>
      </p:sp>
      <p:sp>
        <p:nvSpPr>
          <p:cNvPr id="8" name="TextBox 7">
            <a:extLst>
              <a:ext uri="{FF2B5EF4-FFF2-40B4-BE49-F238E27FC236}">
                <a16:creationId xmlns:a16="http://schemas.microsoft.com/office/drawing/2014/main" id="{C2E0FD4B-F25E-8562-6DB3-BA8A7E1413C8}"/>
              </a:ext>
            </a:extLst>
          </p:cNvPr>
          <p:cNvSpPr txBox="1"/>
          <p:nvPr/>
        </p:nvSpPr>
        <p:spPr>
          <a:xfrm>
            <a:off x="2643188" y="2049463"/>
            <a:ext cx="2032000" cy="508000"/>
          </a:xfrm>
          <a:prstGeom prst="rect">
            <a:avLst/>
          </a:prstGeom>
          <a:noFill/>
        </p:spPr>
        <p:txBody>
          <a:bodyPr anchor="b">
            <a:spAutoFit/>
          </a:bodyPr>
          <a:lstStyle/>
          <a:p>
            <a:pPr>
              <a:defRPr/>
            </a:pPr>
            <a:r>
              <a:rPr lang="en-AU" sz="900" b="1" spc="-11">
                <a:solidFill>
                  <a:srgbClr val="8080A7"/>
                </a:solidFill>
                <a:latin typeface="Poppins" pitchFamily="2" charset="77"/>
                <a:cs typeface="Poppins" pitchFamily="2" charset="77"/>
              </a:rPr>
              <a:t>USE OF SECLUSION AND RESTRAINT REDUCTION TOOLS</a:t>
            </a:r>
          </a:p>
          <a:p>
            <a:pPr algn="r">
              <a:defRPr/>
            </a:pPr>
            <a:endParaRPr lang="en-US" sz="900" b="1" spc="-11">
              <a:solidFill>
                <a:srgbClr val="8080A7"/>
              </a:solidFill>
              <a:latin typeface="Poppins" pitchFamily="2" charset="77"/>
              <a:cs typeface="Poppins" pitchFamily="2" charset="77"/>
            </a:endParaRPr>
          </a:p>
        </p:txBody>
      </p:sp>
      <p:sp>
        <p:nvSpPr>
          <p:cNvPr id="9" name="TextBox 8">
            <a:extLst>
              <a:ext uri="{FF2B5EF4-FFF2-40B4-BE49-F238E27FC236}">
                <a16:creationId xmlns:a16="http://schemas.microsoft.com/office/drawing/2014/main" id="{F3F7B4C9-2F6E-B47D-E707-ACEC265350AB}"/>
              </a:ext>
            </a:extLst>
          </p:cNvPr>
          <p:cNvSpPr txBox="1"/>
          <p:nvPr/>
        </p:nvSpPr>
        <p:spPr>
          <a:xfrm>
            <a:off x="2522539" y="2449514"/>
            <a:ext cx="1804987" cy="1000125"/>
          </a:xfrm>
          <a:prstGeom prst="rect">
            <a:avLst/>
          </a:prstGeom>
          <a:noFill/>
        </p:spPr>
        <p:txBody>
          <a:bodyPr>
            <a:spAutoFit/>
          </a:bodyPr>
          <a:lstStyle/>
          <a:p>
            <a:pPr marL="107156" indent="-107156">
              <a:spcBef>
                <a:spcPts val="225"/>
              </a:spcBef>
              <a:buFont typeface="Arial" panose="020B0604020202020204" pitchFamily="34" charset="0"/>
              <a:buChar char="•"/>
              <a:defRPr/>
            </a:pPr>
            <a:r>
              <a:rPr lang="en-US" sz="900" spc="-8">
                <a:latin typeface="Poppins" pitchFamily="2" charset="77"/>
                <a:cs typeface="Poppins" pitchFamily="2" charset="77"/>
              </a:rPr>
              <a:t>Safewards</a:t>
            </a:r>
            <a:r>
              <a:rPr lang="en-US" sz="900" i="1" spc="-8">
                <a:latin typeface="Poppins" pitchFamily="2" charset="77"/>
                <a:cs typeface="Poppins" pitchFamily="2" charset="77"/>
              </a:rPr>
              <a:t> </a:t>
            </a:r>
            <a:r>
              <a:rPr lang="en-US" sz="900" spc="-8">
                <a:latin typeface="Poppins" pitchFamily="2" charset="77"/>
                <a:cs typeface="Poppins" pitchFamily="2" charset="77"/>
              </a:rPr>
              <a:t>or equivalent framework</a:t>
            </a:r>
          </a:p>
          <a:p>
            <a:pPr marL="107156" indent="-107156">
              <a:spcBef>
                <a:spcPts val="225"/>
              </a:spcBef>
              <a:buFont typeface="Arial" panose="020B0604020202020204" pitchFamily="34" charset="0"/>
              <a:buChar char="•"/>
              <a:defRPr/>
            </a:pPr>
            <a:r>
              <a:rPr lang="en-US" sz="900" spc="-8">
                <a:latin typeface="Poppins" pitchFamily="2" charset="77"/>
                <a:cs typeface="Poppins" pitchFamily="2" charset="77"/>
              </a:rPr>
              <a:t>Sensory modulation areas</a:t>
            </a:r>
          </a:p>
          <a:p>
            <a:pPr marL="107156" indent="-107156">
              <a:spcBef>
                <a:spcPts val="225"/>
              </a:spcBef>
              <a:buFont typeface="Arial" panose="020B0604020202020204" pitchFamily="34" charset="0"/>
              <a:buChar char="•"/>
              <a:defRPr/>
            </a:pPr>
            <a:r>
              <a:rPr lang="en-US" sz="900" spc="-8">
                <a:latin typeface="Poppins" pitchFamily="2" charset="77"/>
                <a:cs typeface="Poppins" pitchFamily="2" charset="77"/>
              </a:rPr>
              <a:t>De-escalation  </a:t>
            </a:r>
          </a:p>
          <a:p>
            <a:pPr marL="107156" indent="-107156">
              <a:spcBef>
                <a:spcPts val="225"/>
              </a:spcBef>
              <a:buFont typeface="Arial" panose="020B0604020202020204" pitchFamily="34" charset="0"/>
              <a:buChar char="•"/>
              <a:defRPr/>
            </a:pPr>
            <a:r>
              <a:rPr lang="en-US" sz="900" spc="-8">
                <a:latin typeface="Poppins" pitchFamily="2" charset="77"/>
                <a:cs typeface="Poppins" pitchFamily="2" charset="77"/>
              </a:rPr>
              <a:t>Risk assessment and management</a:t>
            </a:r>
          </a:p>
        </p:txBody>
      </p:sp>
      <p:sp>
        <p:nvSpPr>
          <p:cNvPr id="10" name="TextBox 9">
            <a:extLst>
              <a:ext uri="{FF2B5EF4-FFF2-40B4-BE49-F238E27FC236}">
                <a16:creationId xmlns:a16="http://schemas.microsoft.com/office/drawing/2014/main" id="{8AE9285A-09E6-2AA2-A836-1AAB0E811C49}"/>
              </a:ext>
            </a:extLst>
          </p:cNvPr>
          <p:cNvSpPr txBox="1"/>
          <p:nvPr/>
        </p:nvSpPr>
        <p:spPr>
          <a:xfrm>
            <a:off x="1627189" y="3546476"/>
            <a:ext cx="1804987" cy="231775"/>
          </a:xfrm>
          <a:prstGeom prst="rect">
            <a:avLst/>
          </a:prstGeom>
          <a:noFill/>
        </p:spPr>
        <p:txBody>
          <a:bodyPr anchor="b">
            <a:spAutoFit/>
          </a:bodyPr>
          <a:lstStyle/>
          <a:p>
            <a:pPr algn="r">
              <a:defRPr/>
            </a:pPr>
            <a:r>
              <a:rPr lang="en-US" sz="900" b="1" spc="-11">
                <a:solidFill>
                  <a:srgbClr val="DD767C"/>
                </a:solidFill>
                <a:latin typeface="Poppins" pitchFamily="2" charset="77"/>
                <a:cs typeface="Poppins" pitchFamily="2" charset="77"/>
              </a:rPr>
              <a:t>WORKFORCE DEVELOPMENT </a:t>
            </a:r>
          </a:p>
        </p:txBody>
      </p:sp>
      <p:sp>
        <p:nvSpPr>
          <p:cNvPr id="11" name="TextBox 10">
            <a:extLst>
              <a:ext uri="{FF2B5EF4-FFF2-40B4-BE49-F238E27FC236}">
                <a16:creationId xmlns:a16="http://schemas.microsoft.com/office/drawing/2014/main" id="{6DD02E3F-9C38-1972-D656-662504A93DEA}"/>
              </a:ext>
            </a:extLst>
          </p:cNvPr>
          <p:cNvSpPr txBox="1"/>
          <p:nvPr/>
        </p:nvSpPr>
        <p:spPr>
          <a:xfrm>
            <a:off x="1662114" y="3805239"/>
            <a:ext cx="2193925" cy="1328737"/>
          </a:xfrm>
          <a:prstGeom prst="rect">
            <a:avLst/>
          </a:prstGeom>
          <a:noFill/>
        </p:spPr>
        <p:txBody>
          <a:bodyPr>
            <a:spAutoFit/>
          </a:bodyPr>
          <a:lstStyle/>
          <a:p>
            <a:pPr marL="107156" indent="-107156">
              <a:spcBef>
                <a:spcPts val="225"/>
              </a:spcBef>
              <a:buFont typeface="Arial" panose="020B0604020202020204" pitchFamily="34" charset="0"/>
              <a:buChar char="•"/>
              <a:defRPr/>
            </a:pPr>
            <a:r>
              <a:rPr lang="en-AU" sz="900" spc="-8">
                <a:latin typeface="Poppins" pitchFamily="2" charset="77"/>
                <a:cs typeface="Poppins" pitchFamily="2" charset="77"/>
              </a:rPr>
              <a:t>Multidisciplinary Scope of Practice</a:t>
            </a:r>
          </a:p>
          <a:p>
            <a:pPr marL="107156" indent="-107156">
              <a:spcBef>
                <a:spcPts val="225"/>
              </a:spcBef>
              <a:buFont typeface="Arial" panose="020B0604020202020204" pitchFamily="34" charset="0"/>
              <a:buChar char="•"/>
              <a:defRPr/>
            </a:pPr>
            <a:r>
              <a:rPr lang="en-AU" sz="900" spc="-8">
                <a:latin typeface="Poppins" pitchFamily="2" charset="77"/>
                <a:cs typeface="Poppins" pitchFamily="2" charset="77"/>
              </a:rPr>
              <a:t>Trauma Informed Care</a:t>
            </a:r>
          </a:p>
          <a:p>
            <a:pPr marL="107156" indent="-107156">
              <a:spcBef>
                <a:spcPts val="225"/>
              </a:spcBef>
              <a:buFont typeface="Arial" panose="020B0604020202020204" pitchFamily="34" charset="0"/>
              <a:buChar char="•"/>
              <a:defRPr/>
            </a:pPr>
            <a:r>
              <a:rPr lang="en-AU" sz="900" spc="-8">
                <a:latin typeface="Poppins" pitchFamily="2" charset="77"/>
                <a:cs typeface="Poppins" pitchFamily="2" charset="77"/>
              </a:rPr>
              <a:t>Risk assessment and management</a:t>
            </a:r>
          </a:p>
          <a:p>
            <a:pPr marL="107156" indent="-107156">
              <a:spcBef>
                <a:spcPts val="225"/>
              </a:spcBef>
              <a:buFont typeface="Arial" panose="020B0604020202020204" pitchFamily="34" charset="0"/>
              <a:buChar char="•"/>
              <a:defRPr/>
            </a:pPr>
            <a:r>
              <a:rPr lang="en-AU" sz="900" spc="-8">
                <a:latin typeface="Poppins" pitchFamily="2" charset="77"/>
                <a:cs typeface="Poppins" pitchFamily="2" charset="77"/>
              </a:rPr>
              <a:t>Safewards</a:t>
            </a:r>
          </a:p>
          <a:p>
            <a:pPr marL="107156" indent="-107156">
              <a:spcBef>
                <a:spcPts val="225"/>
              </a:spcBef>
              <a:buFont typeface="Arial" panose="020B0604020202020204" pitchFamily="34" charset="0"/>
              <a:buChar char="•"/>
              <a:defRPr/>
            </a:pPr>
            <a:r>
              <a:rPr lang="en-AU" sz="900" spc="-8">
                <a:latin typeface="Poppins" pitchFamily="2" charset="77"/>
                <a:cs typeface="Poppins" pitchFamily="2" charset="77"/>
              </a:rPr>
              <a:t>Restorative Just Learning Culture</a:t>
            </a:r>
          </a:p>
          <a:p>
            <a:pPr marL="107156" indent="-107156">
              <a:spcBef>
                <a:spcPts val="225"/>
              </a:spcBef>
              <a:buFont typeface="Arial" panose="020B0604020202020204" pitchFamily="34" charset="0"/>
              <a:buChar char="•"/>
              <a:defRPr/>
            </a:pPr>
            <a:r>
              <a:rPr lang="en-AU" sz="900" spc="-8">
                <a:latin typeface="Poppins" pitchFamily="2" charset="77"/>
                <a:cs typeface="Poppins" pitchFamily="2" charset="77"/>
              </a:rPr>
              <a:t>De-escalation</a:t>
            </a:r>
            <a:endParaRPr lang="en-US" sz="900" spc="-8">
              <a:latin typeface="Poppins" pitchFamily="2" charset="77"/>
              <a:cs typeface="Poppins" pitchFamily="2" charset="77"/>
            </a:endParaRPr>
          </a:p>
        </p:txBody>
      </p:sp>
      <p:sp>
        <p:nvSpPr>
          <p:cNvPr id="12" name="TextBox 11">
            <a:extLst>
              <a:ext uri="{FF2B5EF4-FFF2-40B4-BE49-F238E27FC236}">
                <a16:creationId xmlns:a16="http://schemas.microsoft.com/office/drawing/2014/main" id="{D3F6ABB3-8905-3915-1011-3BFF491ADB04}"/>
              </a:ext>
            </a:extLst>
          </p:cNvPr>
          <p:cNvSpPr txBox="1"/>
          <p:nvPr/>
        </p:nvSpPr>
        <p:spPr>
          <a:xfrm>
            <a:off x="8569325" y="1020764"/>
            <a:ext cx="1803400" cy="236537"/>
          </a:xfrm>
          <a:prstGeom prst="rect">
            <a:avLst/>
          </a:prstGeom>
          <a:noFill/>
        </p:spPr>
        <p:txBody>
          <a:bodyPr anchor="b">
            <a:spAutoFit/>
          </a:bodyPr>
          <a:lstStyle/>
          <a:p>
            <a:pPr>
              <a:defRPr/>
            </a:pPr>
            <a:r>
              <a:rPr lang="en-US" sz="938" b="1" spc="-11">
                <a:solidFill>
                  <a:srgbClr val="FC612B"/>
                </a:solidFill>
                <a:latin typeface="Poppins" pitchFamily="2" charset="77"/>
                <a:cs typeface="Poppins" pitchFamily="2" charset="77"/>
              </a:rPr>
              <a:t>LEADERSHIP</a:t>
            </a:r>
          </a:p>
        </p:txBody>
      </p:sp>
      <p:sp>
        <p:nvSpPr>
          <p:cNvPr id="13" name="TextBox 12">
            <a:extLst>
              <a:ext uri="{FF2B5EF4-FFF2-40B4-BE49-F238E27FC236}">
                <a16:creationId xmlns:a16="http://schemas.microsoft.com/office/drawing/2014/main" id="{0095CBDE-B8DC-18AF-EAAE-FD3CB3F049FB}"/>
              </a:ext>
            </a:extLst>
          </p:cNvPr>
          <p:cNvSpPr txBox="1"/>
          <p:nvPr/>
        </p:nvSpPr>
        <p:spPr>
          <a:xfrm rot="10800000" flipV="1">
            <a:off x="8407400" y="1338264"/>
            <a:ext cx="2260600" cy="1468437"/>
          </a:xfrm>
          <a:prstGeom prst="rect">
            <a:avLst/>
          </a:prstGeom>
          <a:noFill/>
        </p:spPr>
        <p:txBody>
          <a:bodyPr>
            <a:spAutoFit/>
          </a:bodyPr>
          <a:lstStyle/>
          <a:p>
            <a:pPr marL="128588" indent="-128588">
              <a:spcBef>
                <a:spcPts val="225"/>
              </a:spcBef>
              <a:buFont typeface="Arial" panose="020B0604020202020204" pitchFamily="34" charset="0"/>
              <a:buChar char="•"/>
              <a:defRPr/>
            </a:pPr>
            <a:r>
              <a:rPr lang="en-US" sz="900" spc="-8">
                <a:latin typeface="Poppins" pitchFamily="2" charset="77"/>
                <a:cs typeface="Poppins" pitchFamily="2" charset="77"/>
              </a:rPr>
              <a:t>Culture of continual learning and improvement</a:t>
            </a:r>
          </a:p>
          <a:p>
            <a:pPr marL="128588" indent="-128588">
              <a:spcBef>
                <a:spcPts val="225"/>
              </a:spcBef>
              <a:buFont typeface="Arial" panose="020B0604020202020204" pitchFamily="34" charset="0"/>
              <a:buChar char="•"/>
              <a:defRPr/>
            </a:pPr>
            <a:r>
              <a:rPr lang="en-US" sz="900" spc="-8">
                <a:latin typeface="Poppins" pitchFamily="2" charset="77"/>
                <a:cs typeface="Poppins" pitchFamily="2" charset="77"/>
              </a:rPr>
              <a:t>Communication strategies and forums</a:t>
            </a:r>
          </a:p>
          <a:p>
            <a:pPr marL="128588" indent="-128588">
              <a:spcBef>
                <a:spcPts val="225"/>
              </a:spcBef>
              <a:buFont typeface="Arial" panose="020B0604020202020204" pitchFamily="34" charset="0"/>
              <a:buChar char="•"/>
              <a:defRPr/>
            </a:pPr>
            <a:r>
              <a:rPr lang="en-US" sz="900" spc="-8">
                <a:latin typeface="Poppins" pitchFamily="2" charset="77"/>
                <a:cs typeface="Poppins" pitchFamily="2" charset="77"/>
              </a:rPr>
              <a:t>Review of regulatory frameworks</a:t>
            </a:r>
          </a:p>
          <a:p>
            <a:pPr marL="128588" indent="-128588">
              <a:spcBef>
                <a:spcPts val="225"/>
              </a:spcBef>
              <a:buFont typeface="Arial" panose="020B0604020202020204" pitchFamily="34" charset="0"/>
              <a:buChar char="•"/>
              <a:defRPr/>
            </a:pPr>
            <a:r>
              <a:rPr lang="en-US" sz="900" spc="-8">
                <a:latin typeface="Poppins" pitchFamily="2" charset="77"/>
                <a:cs typeface="Poppins" pitchFamily="2" charset="77"/>
              </a:rPr>
              <a:t>Leadership training</a:t>
            </a:r>
          </a:p>
          <a:p>
            <a:pPr marL="128588" indent="-128588">
              <a:spcBef>
                <a:spcPts val="225"/>
              </a:spcBef>
              <a:buFont typeface="Arial" panose="020B0604020202020204" pitchFamily="34" charset="0"/>
              <a:buChar char="•"/>
              <a:defRPr/>
            </a:pPr>
            <a:r>
              <a:rPr lang="en-US" sz="900" spc="-8">
                <a:latin typeface="Poppins" pitchFamily="2" charset="77"/>
                <a:cs typeface="Poppins" pitchFamily="2" charset="77"/>
              </a:rPr>
              <a:t>Escalation pathways</a:t>
            </a:r>
          </a:p>
          <a:p>
            <a:pPr marL="128588" indent="-128588">
              <a:spcBef>
                <a:spcPts val="225"/>
              </a:spcBef>
              <a:buFont typeface="Arial" panose="020B0604020202020204" pitchFamily="34" charset="0"/>
              <a:buChar char="•"/>
              <a:defRPr/>
            </a:pPr>
            <a:r>
              <a:rPr lang="en-US" sz="900" spc="-8">
                <a:latin typeface="Poppins" pitchFamily="2" charset="77"/>
                <a:cs typeface="Poppins" pitchFamily="2" charset="77"/>
              </a:rPr>
              <a:t>Partnerships  outside of mental health</a:t>
            </a:r>
          </a:p>
        </p:txBody>
      </p:sp>
      <p:sp>
        <p:nvSpPr>
          <p:cNvPr id="14" name="TextBox 13">
            <a:extLst>
              <a:ext uri="{FF2B5EF4-FFF2-40B4-BE49-F238E27FC236}">
                <a16:creationId xmlns:a16="http://schemas.microsoft.com/office/drawing/2014/main" id="{ABC317D9-9DC0-7EA2-2A10-BD9E5D4F3FCA}"/>
              </a:ext>
            </a:extLst>
          </p:cNvPr>
          <p:cNvSpPr txBox="1"/>
          <p:nvPr/>
        </p:nvSpPr>
        <p:spPr>
          <a:xfrm>
            <a:off x="2051050" y="912814"/>
            <a:ext cx="1804988" cy="369887"/>
          </a:xfrm>
          <a:prstGeom prst="rect">
            <a:avLst/>
          </a:prstGeom>
          <a:noFill/>
        </p:spPr>
        <p:txBody>
          <a:bodyPr anchor="b">
            <a:spAutoFit/>
          </a:bodyPr>
          <a:lstStyle/>
          <a:p>
            <a:pPr>
              <a:defRPr/>
            </a:pPr>
            <a:r>
              <a:rPr lang="en-AU" sz="900" b="1" spc="-11">
                <a:solidFill>
                  <a:srgbClr val="E1A914"/>
                </a:solidFill>
                <a:latin typeface="Poppins" pitchFamily="2" charset="77"/>
                <a:cs typeface="Poppins" pitchFamily="2" charset="77"/>
              </a:rPr>
              <a:t>FULL INCLUSION OF LIVED EXPERIENCE</a:t>
            </a:r>
          </a:p>
        </p:txBody>
      </p:sp>
      <p:sp>
        <p:nvSpPr>
          <p:cNvPr id="15" name="TextBox 14">
            <a:extLst>
              <a:ext uri="{FF2B5EF4-FFF2-40B4-BE49-F238E27FC236}">
                <a16:creationId xmlns:a16="http://schemas.microsoft.com/office/drawing/2014/main" id="{6DD98AF8-0679-A2CF-912F-BAE665A3855A}"/>
              </a:ext>
            </a:extLst>
          </p:cNvPr>
          <p:cNvSpPr txBox="1"/>
          <p:nvPr/>
        </p:nvSpPr>
        <p:spPr>
          <a:xfrm>
            <a:off x="1960564" y="1301751"/>
            <a:ext cx="2295525" cy="533479"/>
          </a:xfrm>
          <a:prstGeom prst="rect">
            <a:avLst/>
          </a:prstGeom>
          <a:noFill/>
        </p:spPr>
        <p:txBody>
          <a:bodyPr lIns="91440" tIns="45720" rIns="91440" bIns="45720" anchor="t">
            <a:spAutoFit/>
          </a:bodyPr>
          <a:lstStyle/>
          <a:p>
            <a:pPr marL="106680" indent="-106680">
              <a:spcBef>
                <a:spcPts val="225"/>
              </a:spcBef>
              <a:buFont typeface="Arial" panose="020B0604020202020204" pitchFamily="34" charset="0"/>
              <a:buChar char="•"/>
              <a:defRPr/>
            </a:pPr>
            <a:r>
              <a:rPr lang="en-US" sz="900" spc="-8">
                <a:latin typeface="Poppins" pitchFamily="2" charset="77"/>
                <a:cs typeface="Poppins" pitchFamily="2" charset="77"/>
              </a:rPr>
              <a:t>Codesign lived experience  </a:t>
            </a:r>
            <a:endParaRPr lang="en-US"/>
          </a:p>
          <a:p>
            <a:pPr marL="106680" indent="-106680">
              <a:spcBef>
                <a:spcPts val="225"/>
              </a:spcBef>
              <a:buFont typeface="Arial" panose="020B0604020202020204" pitchFamily="34" charset="0"/>
              <a:buChar char="•"/>
              <a:defRPr/>
            </a:pPr>
            <a:r>
              <a:rPr lang="en-US" sz="900" spc="-8">
                <a:latin typeface="Poppins"/>
                <a:ea typeface="ＭＳ Ｐゴシック"/>
                <a:cs typeface="Poppins"/>
              </a:rPr>
              <a:t>Codesign across all aspects, including environmental redesign</a:t>
            </a:r>
          </a:p>
        </p:txBody>
      </p:sp>
      <p:sp>
        <p:nvSpPr>
          <p:cNvPr id="16" name="TextBox 15">
            <a:extLst>
              <a:ext uri="{FF2B5EF4-FFF2-40B4-BE49-F238E27FC236}">
                <a16:creationId xmlns:a16="http://schemas.microsoft.com/office/drawing/2014/main" id="{6C079464-8174-73A0-1D1C-9E26201D599C}"/>
              </a:ext>
            </a:extLst>
          </p:cNvPr>
          <p:cNvSpPr txBox="1"/>
          <p:nvPr/>
        </p:nvSpPr>
        <p:spPr>
          <a:xfrm>
            <a:off x="8408989" y="3556000"/>
            <a:ext cx="1804987" cy="368300"/>
          </a:xfrm>
          <a:prstGeom prst="rect">
            <a:avLst/>
          </a:prstGeom>
          <a:noFill/>
        </p:spPr>
        <p:txBody>
          <a:bodyPr anchor="b">
            <a:spAutoFit/>
          </a:bodyPr>
          <a:lstStyle/>
          <a:p>
            <a:pPr>
              <a:defRPr/>
            </a:pPr>
            <a:r>
              <a:rPr lang="en-AU" sz="900" b="1" spc="-11">
                <a:solidFill>
                  <a:srgbClr val="F78F60"/>
                </a:solidFill>
                <a:latin typeface="Poppins" pitchFamily="2" charset="77"/>
                <a:cs typeface="Poppins" pitchFamily="2" charset="77"/>
              </a:rPr>
              <a:t>USING DATA TO INFORM PRACTICE</a:t>
            </a:r>
          </a:p>
        </p:txBody>
      </p:sp>
      <p:sp>
        <p:nvSpPr>
          <p:cNvPr id="17" name="TextBox 16">
            <a:extLst>
              <a:ext uri="{FF2B5EF4-FFF2-40B4-BE49-F238E27FC236}">
                <a16:creationId xmlns:a16="http://schemas.microsoft.com/office/drawing/2014/main" id="{2AA9A7C4-CE62-C9B8-3EBF-4806580DB7C1}"/>
              </a:ext>
            </a:extLst>
          </p:cNvPr>
          <p:cNvSpPr txBox="1"/>
          <p:nvPr/>
        </p:nvSpPr>
        <p:spPr>
          <a:xfrm>
            <a:off x="8277225" y="3986214"/>
            <a:ext cx="2311400" cy="1000125"/>
          </a:xfrm>
          <a:prstGeom prst="rect">
            <a:avLst/>
          </a:prstGeom>
          <a:noFill/>
        </p:spPr>
        <p:txBody>
          <a:bodyPr>
            <a:spAutoFit/>
          </a:bodyPr>
          <a:lstStyle/>
          <a:p>
            <a:pPr marL="107156" indent="-107156">
              <a:spcBef>
                <a:spcPts val="225"/>
              </a:spcBef>
              <a:buFont typeface="Arial" panose="020B0604020202020204" pitchFamily="34" charset="0"/>
              <a:buChar char="•"/>
              <a:defRPr/>
            </a:pPr>
            <a:r>
              <a:rPr lang="en-US" sz="900" spc="-8">
                <a:latin typeface="Poppins" pitchFamily="2" charset="77"/>
                <a:cs typeface="Poppins" pitchFamily="2" charset="77"/>
              </a:rPr>
              <a:t>Reduce administrative reporting requirements</a:t>
            </a:r>
          </a:p>
          <a:p>
            <a:pPr marL="107156" indent="-107156">
              <a:spcBef>
                <a:spcPts val="225"/>
              </a:spcBef>
              <a:buFont typeface="Arial" panose="020B0604020202020204" pitchFamily="34" charset="0"/>
              <a:buChar char="•"/>
              <a:defRPr/>
            </a:pPr>
            <a:r>
              <a:rPr lang="en-US" sz="900" spc="-8">
                <a:latin typeface="Poppins" pitchFamily="2" charset="77"/>
                <a:cs typeface="Poppins" pitchFamily="2" charset="77"/>
              </a:rPr>
              <a:t>Additional monitoring and support for  higher complexity groups</a:t>
            </a:r>
          </a:p>
          <a:p>
            <a:pPr marL="107156" indent="-107156">
              <a:spcBef>
                <a:spcPts val="225"/>
              </a:spcBef>
              <a:buFont typeface="Arial" panose="020B0604020202020204" pitchFamily="34" charset="0"/>
              <a:buChar char="•"/>
              <a:defRPr/>
            </a:pPr>
            <a:r>
              <a:rPr lang="en-US" sz="900" spc="-8">
                <a:latin typeface="Poppins" pitchFamily="2" charset="77"/>
                <a:cs typeface="Poppins" pitchFamily="2" charset="77"/>
              </a:rPr>
              <a:t>Incident reviews</a:t>
            </a:r>
          </a:p>
          <a:p>
            <a:pPr marL="107156" indent="-107156">
              <a:spcBef>
                <a:spcPts val="225"/>
              </a:spcBef>
              <a:buFont typeface="Arial" panose="020B0604020202020204" pitchFamily="34" charset="0"/>
              <a:buChar char="•"/>
              <a:defRPr/>
            </a:pPr>
            <a:r>
              <a:rPr lang="en-US" sz="900" spc="-8">
                <a:latin typeface="Poppins" pitchFamily="2" charset="77"/>
                <a:cs typeface="Poppins" pitchFamily="2" charset="77"/>
              </a:rPr>
              <a:t>Data transparency and availability</a:t>
            </a:r>
          </a:p>
        </p:txBody>
      </p:sp>
      <p:sp>
        <p:nvSpPr>
          <p:cNvPr id="20" name="TextBox 19">
            <a:extLst>
              <a:ext uri="{FF2B5EF4-FFF2-40B4-BE49-F238E27FC236}">
                <a16:creationId xmlns:a16="http://schemas.microsoft.com/office/drawing/2014/main" id="{07430D8C-01B1-8BDC-6C12-061D9867C3B1}"/>
              </a:ext>
            </a:extLst>
          </p:cNvPr>
          <p:cNvSpPr txBox="1"/>
          <p:nvPr/>
        </p:nvSpPr>
        <p:spPr>
          <a:xfrm>
            <a:off x="5632451" y="3662363"/>
            <a:ext cx="906463" cy="525462"/>
          </a:xfrm>
          <a:prstGeom prst="rect">
            <a:avLst/>
          </a:prstGeom>
          <a:noFill/>
        </p:spPr>
        <p:txBody>
          <a:bodyPr anchor="ctr">
            <a:spAutoFit/>
          </a:bodyPr>
          <a:lstStyle/>
          <a:p>
            <a:pPr algn="ctr">
              <a:defRPr/>
            </a:pPr>
            <a:r>
              <a:rPr lang="en-US" sz="938" b="1" spc="-11">
                <a:solidFill>
                  <a:srgbClr val="FFFFFE"/>
                </a:solidFill>
                <a:latin typeface="Poppins" pitchFamily="2" charset="77"/>
                <a:cs typeface="Poppins" pitchFamily="2" charset="77"/>
              </a:rPr>
              <a:t>6 CORE STRATEGIES ©</a:t>
            </a:r>
          </a:p>
        </p:txBody>
      </p:sp>
      <p:pic>
        <p:nvPicPr>
          <p:cNvPr id="28698" name="Picture 40" descr="Management outline">
            <a:extLst>
              <a:ext uri="{FF2B5EF4-FFF2-40B4-BE49-F238E27FC236}">
                <a16:creationId xmlns:a16="http://schemas.microsoft.com/office/drawing/2014/main" id="{B72369E9-C2A0-7081-02D1-7AD42445C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439" y="2262189"/>
            <a:ext cx="661987"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9" name="Graphic 44" descr="Brain in head outline">
            <a:extLst>
              <a:ext uri="{FF2B5EF4-FFF2-40B4-BE49-F238E27FC236}">
                <a16:creationId xmlns:a16="http://schemas.microsoft.com/office/drawing/2014/main" id="{BA2C16DC-C7A8-8466-824B-E8ADE71672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4151313"/>
            <a:ext cx="6540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0" name="Graphic 46" descr="Group of people outline">
            <a:extLst>
              <a:ext uri="{FF2B5EF4-FFF2-40B4-BE49-F238E27FC236}">
                <a16:creationId xmlns:a16="http://schemas.microsoft.com/office/drawing/2014/main" id="{0E4A4A5D-7E71-287C-7196-1A2A38BFE3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0088" y="468153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1" name="Graphic 48" descr="Cheers outline">
            <a:extLst>
              <a:ext uri="{FF2B5EF4-FFF2-40B4-BE49-F238E27FC236}">
                <a16:creationId xmlns:a16="http://schemas.microsoft.com/office/drawing/2014/main" id="{152EB710-0D75-4014-0E8B-5BBC99F355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5139" y="2962276"/>
            <a:ext cx="6826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2424AA5-1F3B-6064-6FB3-6D4D1114E89B}"/>
              </a:ext>
            </a:extLst>
          </p:cNvPr>
          <p:cNvSpPr txBox="1"/>
          <p:nvPr/>
        </p:nvSpPr>
        <p:spPr>
          <a:xfrm>
            <a:off x="4677105" y="5765675"/>
            <a:ext cx="270265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spc="-8">
                <a:latin typeface="Poppins"/>
                <a:ea typeface="ＭＳ Ｐゴシック"/>
                <a:cs typeface="Poppins"/>
              </a:rPr>
              <a:t>First Nations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2E2C-61B8-775D-67E7-8FD438678480}"/>
              </a:ext>
            </a:extLst>
          </p:cNvPr>
          <p:cNvSpPr>
            <a:spLocks noGrp="1"/>
          </p:cNvSpPr>
          <p:nvPr>
            <p:ph type="title"/>
          </p:nvPr>
        </p:nvSpPr>
        <p:spPr/>
        <p:txBody>
          <a:bodyPr/>
          <a:lstStyle/>
          <a:p>
            <a:r>
              <a:rPr lang="en-AU" sz="3600">
                <a:ea typeface="ＭＳ Ｐゴシック"/>
              </a:rPr>
              <a:t>Safe in Care, Safe at Work</a:t>
            </a:r>
            <a:endParaRPr lang="en-AU" sz="3600">
              <a:ea typeface="ＭＳ Ｐゴシック"/>
              <a:cs typeface="Arial"/>
            </a:endParaRPr>
          </a:p>
        </p:txBody>
      </p:sp>
      <p:sp>
        <p:nvSpPr>
          <p:cNvPr id="3" name="Content Placeholder 2">
            <a:extLst>
              <a:ext uri="{FF2B5EF4-FFF2-40B4-BE49-F238E27FC236}">
                <a16:creationId xmlns:a16="http://schemas.microsoft.com/office/drawing/2014/main" id="{947A36EC-AE6E-0C43-0FA2-3CF0733C56AB}"/>
              </a:ext>
            </a:extLst>
          </p:cNvPr>
          <p:cNvSpPr>
            <a:spLocks noGrp="1"/>
          </p:cNvSpPr>
          <p:nvPr>
            <p:ph sz="half" idx="1"/>
          </p:nvPr>
        </p:nvSpPr>
        <p:spPr>
          <a:xfrm>
            <a:off x="1978616" y="1498889"/>
            <a:ext cx="4512801" cy="4132402"/>
          </a:xfrm>
        </p:spPr>
        <p:txBody>
          <a:bodyPr/>
          <a:lstStyle/>
          <a:p>
            <a:pPr marL="0" indent="0">
              <a:buNone/>
            </a:pPr>
            <a:r>
              <a:rPr lang="en-AU" sz="1600">
                <a:ea typeface="ＭＳ Ｐゴシック"/>
              </a:rPr>
              <a:t>1. </a:t>
            </a:r>
            <a:r>
              <a:rPr lang="en-AU" sz="2000">
                <a:ea typeface="ＭＳ Ｐゴシック"/>
              </a:rPr>
              <a:t>Lead, support and govern for safe in care and safe at work</a:t>
            </a:r>
            <a:endParaRPr lang="en-AU" sz="2000">
              <a:ea typeface="ＭＳ Ｐゴシック"/>
              <a:cs typeface="Arial"/>
            </a:endParaRPr>
          </a:p>
          <a:p>
            <a:pPr marL="0" indent="0">
              <a:buNone/>
            </a:pPr>
            <a:r>
              <a:rPr lang="en-AU" sz="2000">
                <a:ea typeface="ＭＳ Ｐゴシック"/>
              </a:rPr>
              <a:t>2. The balanced scorecard for safe in care and safe at work</a:t>
            </a:r>
            <a:endParaRPr lang="en-AU" sz="2000">
              <a:ea typeface="ＭＳ Ｐゴシック"/>
              <a:cs typeface="Arial"/>
            </a:endParaRPr>
          </a:p>
          <a:p>
            <a:pPr marL="0" indent="0">
              <a:buNone/>
            </a:pPr>
            <a:r>
              <a:rPr lang="en-AU" sz="2000">
                <a:ea typeface="ＭＳ Ｐゴシック"/>
              </a:rPr>
              <a:t>3. Workforce training for safe in care and safe at work</a:t>
            </a:r>
            <a:endParaRPr lang="en-AU" sz="2000">
              <a:ea typeface="ＭＳ Ｐゴシック"/>
              <a:cs typeface="Arial"/>
            </a:endParaRPr>
          </a:p>
          <a:p>
            <a:pPr marL="0" indent="0">
              <a:buNone/>
            </a:pPr>
            <a:r>
              <a:rPr lang="en-AU" sz="2000">
                <a:ea typeface="ＭＳ Ｐゴシック"/>
              </a:rPr>
              <a:t>4. Anticipating, reducing, responding to and reviewing seclusion and restraint</a:t>
            </a:r>
            <a:endParaRPr lang="en-AU" sz="2000">
              <a:ea typeface="ＭＳ Ｐゴシック"/>
              <a:cs typeface="Arial"/>
            </a:endParaRPr>
          </a:p>
          <a:p>
            <a:pPr marL="0" indent="0">
              <a:buNone/>
            </a:pPr>
            <a:r>
              <a:rPr lang="en-AU" sz="2000">
                <a:ea typeface="ＭＳ Ｐゴシック"/>
              </a:rPr>
              <a:t>5. Consumer, carer and staff collaboration for safe in care and safe at work</a:t>
            </a:r>
            <a:endParaRPr lang="en-AU" sz="2000">
              <a:ea typeface="ＭＳ Ｐゴシック"/>
              <a:cs typeface="Arial"/>
            </a:endParaRPr>
          </a:p>
          <a:p>
            <a:pPr marL="0" indent="0">
              <a:buNone/>
            </a:pPr>
            <a:r>
              <a:rPr lang="en-AU" sz="2000">
                <a:ea typeface="ＭＳ Ｐゴシック"/>
              </a:rPr>
              <a:t>6. Post-restrictive care and procedures</a:t>
            </a:r>
            <a:endParaRPr lang="en-AU" sz="2000">
              <a:ea typeface="ＭＳ Ｐゴシック"/>
              <a:cs typeface="Arial"/>
            </a:endParaRPr>
          </a:p>
          <a:p>
            <a:endParaRPr lang="en-AU" sz="2400"/>
          </a:p>
        </p:txBody>
      </p:sp>
      <p:sp>
        <p:nvSpPr>
          <p:cNvPr id="5" name="Slide Number Placeholder 4">
            <a:extLst>
              <a:ext uri="{FF2B5EF4-FFF2-40B4-BE49-F238E27FC236}">
                <a16:creationId xmlns:a16="http://schemas.microsoft.com/office/drawing/2014/main" id="{031ABD6A-EEFC-7653-C192-732BB534516B}"/>
              </a:ext>
            </a:extLst>
          </p:cNvPr>
          <p:cNvSpPr>
            <a:spLocks noGrp="1"/>
          </p:cNvSpPr>
          <p:nvPr>
            <p:ph type="sldNum" sz="quarter" idx="10"/>
          </p:nvPr>
        </p:nvSpPr>
        <p:spPr/>
        <p:txBody>
          <a:bodyPr/>
          <a:lstStyle/>
          <a:p>
            <a:pPr>
              <a:defRPr/>
            </a:pPr>
            <a:fld id="{76DB9FFE-61D6-40E1-A2B3-2BE1EA517942}" type="slidenum">
              <a:rPr lang="en-US" altLang="en-US" smtClean="0"/>
              <a:pPr>
                <a:defRPr/>
              </a:pPr>
              <a:t>7</a:t>
            </a:fld>
            <a:endParaRPr lang="en-US" altLang="en-US"/>
          </a:p>
        </p:txBody>
      </p:sp>
      <p:pic>
        <p:nvPicPr>
          <p:cNvPr id="6" name="Content Placeholder 4" descr="A diagram of a safe in care&#10;&#10;Description automatically generated">
            <a:extLst>
              <a:ext uri="{FF2B5EF4-FFF2-40B4-BE49-F238E27FC236}">
                <a16:creationId xmlns:a16="http://schemas.microsoft.com/office/drawing/2014/main" id="{BC950A7D-F6FB-8D83-4E6B-2F8BC5475A37}"/>
              </a:ext>
            </a:extLst>
          </p:cNvPr>
          <p:cNvPicPr>
            <a:picLocks noGrp="1" noChangeAspect="1"/>
          </p:cNvPicPr>
          <p:nvPr>
            <p:ph sz="half" idx="2"/>
          </p:nvPr>
        </p:nvPicPr>
        <p:blipFill>
          <a:blip r:embed="rId3"/>
          <a:stretch>
            <a:fillRect/>
          </a:stretch>
        </p:blipFill>
        <p:spPr>
          <a:xfrm>
            <a:off x="6491416" y="1717124"/>
            <a:ext cx="4095988" cy="3995418"/>
          </a:xfrm>
          <a:prstGeom prst="rect">
            <a:avLst/>
          </a:prstGeom>
        </p:spPr>
      </p:pic>
    </p:spTree>
    <p:extLst>
      <p:ext uri="{BB962C8B-B14F-4D97-AF65-F5344CB8AC3E}">
        <p14:creationId xmlns:p14="http://schemas.microsoft.com/office/powerpoint/2010/main" val="2629247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8F39-DCA7-4603-9520-104A6F8B73CA}"/>
              </a:ext>
            </a:extLst>
          </p:cNvPr>
          <p:cNvSpPr>
            <a:spLocks noGrp="1"/>
          </p:cNvSpPr>
          <p:nvPr>
            <p:ph type="title"/>
          </p:nvPr>
        </p:nvSpPr>
        <p:spPr>
          <a:xfrm>
            <a:off x="2899086" y="2099"/>
            <a:ext cx="7301270" cy="893740"/>
          </a:xfrm>
        </p:spPr>
        <p:txBody>
          <a:bodyPr wrap="square" anchor="b">
            <a:noAutofit/>
          </a:bodyPr>
          <a:lstStyle/>
          <a:p>
            <a:r>
              <a:rPr lang="en-US" sz="3600" b="0">
                <a:ea typeface="ＭＳ Ｐゴシック"/>
              </a:rPr>
              <a:t>Least Restrictive Way Forum </a:t>
            </a:r>
            <a:endParaRPr lang="en-US" sz="3600" b="0">
              <a:ea typeface="ＭＳ Ｐゴシック"/>
              <a:cs typeface="Arial"/>
            </a:endParaRPr>
          </a:p>
        </p:txBody>
      </p:sp>
      <p:pic>
        <p:nvPicPr>
          <p:cNvPr id="6" name="Content Placeholder 5">
            <a:extLst>
              <a:ext uri="{FF2B5EF4-FFF2-40B4-BE49-F238E27FC236}">
                <a16:creationId xmlns:a16="http://schemas.microsoft.com/office/drawing/2014/main" id="{3EF72135-E6A3-0DC8-09CC-532C4D1D5C7B}"/>
              </a:ext>
            </a:extLst>
          </p:cNvPr>
          <p:cNvPicPr>
            <a:picLocks noGrp="1" noChangeAspect="1"/>
          </p:cNvPicPr>
          <p:nvPr>
            <p:ph idx="1"/>
          </p:nvPr>
        </p:nvPicPr>
        <p:blipFill>
          <a:blip r:embed="rId3" r:link="rId4" cstate="print">
            <a:extLst>
              <a:ext uri="{28A0092B-C50C-407E-A947-70E740481C1C}">
                <a14:useLocalDpi xmlns:a14="http://schemas.microsoft.com/office/drawing/2010/main" val="0"/>
              </a:ext>
            </a:extLst>
          </a:blip>
          <a:srcRect l="30777" r="3721" b="-2"/>
          <a:stretch>
            <a:fillRect/>
          </a:stretch>
        </p:blipFill>
        <p:spPr bwMode="auto">
          <a:xfrm>
            <a:off x="5764458" y="1045785"/>
            <a:ext cx="4446342" cy="5080381"/>
          </a:xfrm>
          <a:prstGeom prst="rect">
            <a:avLst/>
          </a:prstGeom>
          <a:noFill/>
          <a:ln>
            <a:noFill/>
          </a:ln>
        </p:spPr>
      </p:pic>
      <p:sp>
        <p:nvSpPr>
          <p:cNvPr id="3" name="Content Placeholder 2">
            <a:extLst>
              <a:ext uri="{FF2B5EF4-FFF2-40B4-BE49-F238E27FC236}">
                <a16:creationId xmlns:a16="http://schemas.microsoft.com/office/drawing/2014/main" id="{919086D5-F4CA-04FB-313F-B4E8377CC93E}"/>
              </a:ext>
            </a:extLst>
          </p:cNvPr>
          <p:cNvSpPr>
            <a:spLocks noGrp="1"/>
          </p:cNvSpPr>
          <p:nvPr>
            <p:ph type="body" sz="half" idx="2"/>
          </p:nvPr>
        </p:nvSpPr>
        <p:spPr>
          <a:xfrm>
            <a:off x="1805994" y="1234649"/>
            <a:ext cx="3524699" cy="5090800"/>
          </a:xfrm>
        </p:spPr>
        <p:txBody>
          <a:bodyPr wrap="square" anchor="t">
            <a:normAutofit/>
          </a:bodyPr>
          <a:lstStyle/>
          <a:p>
            <a:pPr marL="285750" indent="-285750" defTabSz="384056">
              <a:spcBef>
                <a:spcPts val="20"/>
              </a:spcBef>
              <a:buChar char="•"/>
              <a:defRPr/>
            </a:pPr>
            <a:r>
              <a:rPr lang="en-US" sz="2000">
                <a:ea typeface="ＭＳ Ｐゴシック"/>
                <a:cs typeface="Arial"/>
              </a:rPr>
              <a:t>Hear and understand the impact of restrictive practice </a:t>
            </a:r>
            <a:endParaRPr lang="en-US" sz="2000">
              <a:cs typeface="Arial"/>
            </a:endParaRPr>
          </a:p>
          <a:p>
            <a:pPr marL="285750" indent="-285750" defTabSz="384056">
              <a:spcBef>
                <a:spcPts val="20"/>
              </a:spcBef>
              <a:buChar char="•"/>
              <a:defRPr/>
            </a:pPr>
            <a:r>
              <a:rPr lang="en-AU" sz="2000">
                <a:ea typeface="ＭＳ Ｐゴシック"/>
                <a:cs typeface="Arial"/>
              </a:rPr>
              <a:t>Share experiences and ideas to achieve the vision </a:t>
            </a:r>
            <a:endParaRPr lang="en-US" sz="2000">
              <a:cs typeface="Arial"/>
            </a:endParaRPr>
          </a:p>
          <a:p>
            <a:pPr marL="285750" indent="-285750" defTabSz="384056">
              <a:spcBef>
                <a:spcPts val="20"/>
              </a:spcBef>
              <a:buChar char="•"/>
              <a:defRPr/>
            </a:pPr>
            <a:r>
              <a:rPr lang="en-AU" sz="2000">
                <a:ea typeface="ＭＳ Ｐゴシック"/>
                <a:cs typeface="Arial"/>
              </a:rPr>
              <a:t>International/ National speakers</a:t>
            </a:r>
          </a:p>
          <a:p>
            <a:pPr marL="285750" indent="-285750" defTabSz="384056">
              <a:spcBef>
                <a:spcPts val="20"/>
              </a:spcBef>
              <a:buChar char="•"/>
              <a:defRPr/>
            </a:pPr>
            <a:r>
              <a:rPr lang="en-AU" sz="2000">
                <a:ea typeface="ＭＳ Ｐゴシック"/>
                <a:cs typeface="Arial"/>
              </a:rPr>
              <a:t>Identify ways to develop system-wide practices</a:t>
            </a:r>
            <a:endParaRPr lang="en-AU" sz="2000">
              <a:cs typeface="Arial"/>
            </a:endParaRPr>
          </a:p>
          <a:p>
            <a:pPr marL="285750" indent="-285750" defTabSz="384056">
              <a:spcBef>
                <a:spcPts val="20"/>
              </a:spcBef>
              <a:buChar char="•"/>
              <a:defRPr/>
            </a:pPr>
            <a:r>
              <a:rPr lang="en-AU" sz="2000">
                <a:ea typeface="ＭＳ Ｐゴシック"/>
                <a:cs typeface="Arial"/>
              </a:rPr>
              <a:t>Collaborative Workshops</a:t>
            </a:r>
          </a:p>
          <a:p>
            <a:pPr marL="285750" indent="-285750" defTabSz="384056">
              <a:spcBef>
                <a:spcPts val="20"/>
              </a:spcBef>
              <a:buChar char="•"/>
              <a:defRPr/>
            </a:pPr>
            <a:r>
              <a:rPr lang="en-AU" sz="2000">
                <a:ea typeface="ＭＳ Ｐゴシック"/>
                <a:cs typeface="Arial"/>
              </a:rPr>
              <a:t>Empower the workforce</a:t>
            </a:r>
            <a:endParaRPr lang="en-AU" sz="2000">
              <a:cs typeface="Arial"/>
            </a:endParaRPr>
          </a:p>
          <a:p>
            <a:pPr marL="285750" indent="-285750" defTabSz="384056">
              <a:buChar char="•"/>
              <a:defRPr/>
            </a:pPr>
            <a:r>
              <a:rPr lang="en-AU" sz="2000">
                <a:ea typeface="ＭＳ Ｐゴシック"/>
                <a:cs typeface="Arial"/>
              </a:rPr>
              <a:t>Strengthen statewide networking and partnerships</a:t>
            </a:r>
            <a:endParaRPr lang="en-AU" sz="2000">
              <a:solidFill>
                <a:srgbClr val="000000"/>
              </a:solidFill>
              <a:ea typeface="ＭＳ Ｐゴシック"/>
              <a:cs typeface="Arial"/>
            </a:endParaRPr>
          </a:p>
          <a:p>
            <a:pPr marL="285750" indent="-285750" defTabSz="384056">
              <a:spcBef>
                <a:spcPts val="20"/>
              </a:spcBef>
              <a:buChar char="•"/>
              <a:defRPr/>
            </a:pPr>
            <a:endParaRPr lang="en-AU" sz="2000">
              <a:ea typeface="ＭＳ Ｐゴシック"/>
              <a:cs typeface="Arial"/>
            </a:endParaRPr>
          </a:p>
          <a:p>
            <a:pPr defTabSz="384056">
              <a:spcBef>
                <a:spcPts val="20"/>
              </a:spcBef>
              <a:defRPr/>
            </a:pPr>
            <a:endParaRPr lang="en-US" sz="2000">
              <a:cs typeface="Arial"/>
            </a:endParaRPr>
          </a:p>
        </p:txBody>
      </p:sp>
      <p:sp>
        <p:nvSpPr>
          <p:cNvPr id="5" name="Slide Number Placeholder 4">
            <a:extLst>
              <a:ext uri="{FF2B5EF4-FFF2-40B4-BE49-F238E27FC236}">
                <a16:creationId xmlns:a16="http://schemas.microsoft.com/office/drawing/2014/main" id="{E605B065-79B2-D7AB-C6E3-293084C340E7}"/>
              </a:ext>
            </a:extLst>
          </p:cNvPr>
          <p:cNvSpPr>
            <a:spLocks noGrp="1"/>
          </p:cNvSpPr>
          <p:nvPr>
            <p:ph type="sldNum" sz="quarter" idx="10"/>
          </p:nvPr>
        </p:nvSpPr>
        <p:spPr>
          <a:xfrm>
            <a:off x="8077200" y="6492876"/>
            <a:ext cx="2133600" cy="365125"/>
          </a:xfrm>
        </p:spPr>
        <p:txBody>
          <a:bodyPr wrap="square" anchor="ctr">
            <a:normAutofit/>
          </a:bodyPr>
          <a:lstStyle/>
          <a:p>
            <a:pPr>
              <a:spcAft>
                <a:spcPts val="600"/>
              </a:spcAft>
              <a:defRPr/>
            </a:pPr>
            <a:fld id="{870E6008-3D46-4A54-9AB3-5131DEE1ABFD}" type="slidenum">
              <a:rPr lang="en-US" altLang="en-US"/>
              <a:pPr>
                <a:spcAft>
                  <a:spcPts val="600"/>
                </a:spcAft>
                <a:defRPr/>
              </a:pPr>
              <a:t>8</a:t>
            </a:fld>
            <a:endParaRPr lang="en-US" altLang="en-US"/>
          </a:p>
        </p:txBody>
      </p:sp>
    </p:spTree>
    <p:extLst>
      <p:ext uri="{BB962C8B-B14F-4D97-AF65-F5344CB8AC3E}">
        <p14:creationId xmlns:p14="http://schemas.microsoft.com/office/powerpoint/2010/main" val="707805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4E938-F0AE-4EE7-9226-F950C97D4136}"/>
              </a:ext>
            </a:extLst>
          </p:cNvPr>
          <p:cNvSpPr>
            <a:spLocks noGrp="1"/>
          </p:cNvSpPr>
          <p:nvPr>
            <p:ph type="title"/>
          </p:nvPr>
        </p:nvSpPr>
        <p:spPr>
          <a:xfrm>
            <a:off x="1923645" y="43419"/>
            <a:ext cx="8229600" cy="1143000"/>
          </a:xfrm>
        </p:spPr>
        <p:txBody>
          <a:bodyPr/>
          <a:lstStyle/>
          <a:p>
            <a:r>
              <a:rPr lang="en-AU">
                <a:ea typeface="ＭＳ Ｐゴシック"/>
              </a:rPr>
              <a:t>Evaluation Highlights</a:t>
            </a:r>
            <a:endParaRPr lang="en-US"/>
          </a:p>
        </p:txBody>
      </p:sp>
      <p:sp>
        <p:nvSpPr>
          <p:cNvPr id="3" name="Speech Bubble: Oval 2">
            <a:extLst>
              <a:ext uri="{FF2B5EF4-FFF2-40B4-BE49-F238E27FC236}">
                <a16:creationId xmlns:a16="http://schemas.microsoft.com/office/drawing/2014/main" id="{1D1696B9-1D50-47F4-81AB-8A7C7DAA8A98}"/>
              </a:ext>
            </a:extLst>
          </p:cNvPr>
          <p:cNvSpPr/>
          <p:nvPr/>
        </p:nvSpPr>
        <p:spPr>
          <a:xfrm>
            <a:off x="8427007" y="2916297"/>
            <a:ext cx="1965560" cy="1795809"/>
          </a:xfrm>
          <a:prstGeom prst="wedgeEllipseCallout">
            <a:avLst>
              <a:gd name="adj1" fmla="val 54915"/>
              <a:gd name="adj2" fmla="val 55766"/>
            </a:avLst>
          </a:prstGeom>
          <a:solidFill>
            <a:schemeClr val="accent2">
              <a:lumMod val="75000"/>
            </a:schemeClr>
          </a:solidFill>
          <a:ln>
            <a:solidFill>
              <a:srgbClr val="002060"/>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AU" sz="1700">
                <a:solidFill>
                  <a:srgbClr val="FFFFFE"/>
                </a:solidFill>
                <a:latin typeface="Comic Sans MS"/>
              </a:rPr>
              <a:t>Hearing the lived experience voice</a:t>
            </a:r>
            <a:endParaRPr lang="en-AU" sz="1700">
              <a:solidFill>
                <a:srgbClr val="FFFFFE"/>
              </a:solidFill>
              <a:latin typeface="Comic Sans MS"/>
              <a:cs typeface="Arial"/>
            </a:endParaRPr>
          </a:p>
        </p:txBody>
      </p:sp>
      <p:sp>
        <p:nvSpPr>
          <p:cNvPr id="5" name="Speech Bubble: Oval 4">
            <a:extLst>
              <a:ext uri="{FF2B5EF4-FFF2-40B4-BE49-F238E27FC236}">
                <a16:creationId xmlns:a16="http://schemas.microsoft.com/office/drawing/2014/main" id="{4795138B-733F-4FE3-A784-77C285972444}"/>
              </a:ext>
            </a:extLst>
          </p:cNvPr>
          <p:cNvSpPr/>
          <p:nvPr/>
        </p:nvSpPr>
        <p:spPr>
          <a:xfrm>
            <a:off x="4255274" y="2910120"/>
            <a:ext cx="4165169" cy="2291691"/>
          </a:xfrm>
          <a:prstGeom prst="wedgeEllipseCallout">
            <a:avLst>
              <a:gd name="adj1" fmla="val -51847"/>
              <a:gd name="adj2" fmla="val 46916"/>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AU" b="1">
                <a:solidFill>
                  <a:schemeClr val="accent2"/>
                </a:solidFill>
                <a:latin typeface="Grandview Display"/>
              </a:rPr>
              <a:t>Important aspect was the networking, great opportunity to understand what was happening in different areas including what’s was going well and challenges </a:t>
            </a:r>
            <a:r>
              <a:rPr lang="en-US" b="1">
                <a:solidFill>
                  <a:schemeClr val="accent2"/>
                </a:solidFill>
                <a:latin typeface="Grandview Display"/>
              </a:rPr>
              <a:t>​​</a:t>
            </a:r>
            <a:endParaRPr lang="en-AU" b="1">
              <a:solidFill>
                <a:schemeClr val="accent2"/>
              </a:solidFill>
              <a:latin typeface="Grandview Display"/>
              <a:cs typeface="Arial"/>
            </a:endParaRPr>
          </a:p>
        </p:txBody>
      </p:sp>
      <p:sp>
        <p:nvSpPr>
          <p:cNvPr id="7" name="Speech Bubble: Oval 6">
            <a:extLst>
              <a:ext uri="{FF2B5EF4-FFF2-40B4-BE49-F238E27FC236}">
                <a16:creationId xmlns:a16="http://schemas.microsoft.com/office/drawing/2014/main" id="{7BDA239E-06AA-4E42-AAB6-1E5B74AAEE8F}"/>
              </a:ext>
            </a:extLst>
          </p:cNvPr>
          <p:cNvSpPr/>
          <p:nvPr/>
        </p:nvSpPr>
        <p:spPr>
          <a:xfrm>
            <a:off x="6674387" y="4957963"/>
            <a:ext cx="3204605" cy="1294000"/>
          </a:xfrm>
          <a:prstGeom prst="wedgeEllipseCallout">
            <a:avLst>
              <a:gd name="adj1" fmla="val 55350"/>
              <a:gd name="adj2" fmla="val -69309"/>
            </a:avLst>
          </a:prstGeom>
          <a:solidFill>
            <a:schemeClr val="accent5">
              <a:lumMod val="75000"/>
            </a:schemeClr>
          </a:solidFill>
          <a:ln>
            <a:solidFill>
              <a:schemeClr val="accent4">
                <a:lumMod val="50000"/>
              </a:schemeClr>
            </a:solidFill>
          </a:ln>
          <a:effectLst>
            <a:outerShdw blurRad="63500" dist="38100" dir="2700000">
              <a:srgbClr val="3FD0BA">
                <a:alpha val="40000"/>
              </a:srgb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AU"/>
              <a:t>Variety of professions and level of experience present</a:t>
            </a:r>
            <a:r>
              <a:rPr lang="en-US"/>
              <a:t>​​</a:t>
            </a:r>
            <a:endParaRPr lang="en-AU" sz="1350"/>
          </a:p>
        </p:txBody>
      </p:sp>
      <p:sp>
        <p:nvSpPr>
          <p:cNvPr id="15" name="Speech Bubble: Oval 14">
            <a:extLst>
              <a:ext uri="{FF2B5EF4-FFF2-40B4-BE49-F238E27FC236}">
                <a16:creationId xmlns:a16="http://schemas.microsoft.com/office/drawing/2014/main" id="{4316BE19-B1F2-4DB7-B27E-4B6744BAB9EA}"/>
              </a:ext>
            </a:extLst>
          </p:cNvPr>
          <p:cNvSpPr/>
          <p:nvPr/>
        </p:nvSpPr>
        <p:spPr>
          <a:xfrm>
            <a:off x="1923645" y="3244249"/>
            <a:ext cx="2191306" cy="1463019"/>
          </a:xfrm>
          <a:prstGeom prst="wedgeEllipseCallout">
            <a:avLst>
              <a:gd name="adj1" fmla="val 42009"/>
              <a:gd name="adj2" fmla="val 85457"/>
            </a:avLst>
          </a:prstGeom>
          <a:solidFill>
            <a:srgbClr val="68BC64"/>
          </a:solidFill>
          <a:ln>
            <a:solidFill>
              <a:srgbClr val="327035"/>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AU" sz="1600" i="1">
                <a:solidFill>
                  <a:srgbClr val="0F4E95"/>
                </a:solidFill>
                <a:latin typeface="Arial"/>
                <a:ea typeface="Arial"/>
                <a:cs typeface="Arial"/>
              </a:rPr>
              <a:t>Cross pollination with a wealth of knowledge and skills shared</a:t>
            </a:r>
            <a:endParaRPr lang="en-US" sz="1600">
              <a:solidFill>
                <a:srgbClr val="0F4E95"/>
              </a:solidFill>
              <a:cs typeface="Arial"/>
            </a:endParaRPr>
          </a:p>
        </p:txBody>
      </p:sp>
      <p:sp>
        <p:nvSpPr>
          <p:cNvPr id="16" name="Speech Bubble: Oval 15">
            <a:extLst>
              <a:ext uri="{FF2B5EF4-FFF2-40B4-BE49-F238E27FC236}">
                <a16:creationId xmlns:a16="http://schemas.microsoft.com/office/drawing/2014/main" id="{B030FBC8-75D0-4B51-85FA-C51CAB5DFE70}"/>
              </a:ext>
            </a:extLst>
          </p:cNvPr>
          <p:cNvSpPr/>
          <p:nvPr/>
        </p:nvSpPr>
        <p:spPr>
          <a:xfrm>
            <a:off x="1831489" y="4781864"/>
            <a:ext cx="2189821" cy="1467443"/>
          </a:xfrm>
          <a:prstGeom prst="wedgeEllipseCallout">
            <a:avLst>
              <a:gd name="adj1" fmla="val -70351"/>
              <a:gd name="adj2" fmla="val -54070"/>
            </a:avLst>
          </a:prstGeom>
          <a:solidFill>
            <a:schemeClr val="bg1">
              <a:lumMod val="60000"/>
              <a:lumOff val="40000"/>
            </a:schemeClr>
          </a:solidFill>
          <a:ln w="19050">
            <a:solidFill>
              <a:schemeClr val="accent5">
                <a:lumMod val="50000"/>
              </a:schemeClr>
            </a:solidFill>
            <a:extLst>
              <a:ext uri="{C807C97D-BFC1-408E-A445-0C87EB9F89A2}">
                <ask:lineSketchStyleProps xmlns:ask="http://schemas.microsoft.com/office/drawing/2018/sketchyshapes" sd="1219033472">
                  <a:custGeom>
                    <a:avLst/>
                    <a:gdLst>
                      <a:gd name="connsiteX0" fmla="*/ -623525 w 3063855"/>
                      <a:gd name="connsiteY0" fmla="*/ -126014 h 3096159"/>
                      <a:gd name="connsiteX1" fmla="*/ 517742 w 3063855"/>
                      <a:gd name="connsiteY1" fmla="*/ 387832 h 3096159"/>
                      <a:gd name="connsiteX2" fmla="*/ 2588932 w 3063855"/>
                      <a:gd name="connsiteY2" fmla="*/ 427540 h 3096159"/>
                      <a:gd name="connsiteX3" fmla="*/ 2746900 w 3063855"/>
                      <a:gd name="connsiteY3" fmla="*/ 2491001 h 3096159"/>
                      <a:gd name="connsiteX4" fmla="*/ 707194 w 3063855"/>
                      <a:gd name="connsiteY4" fmla="*/ 2852667 h 3096159"/>
                      <a:gd name="connsiteX5" fmla="*/ 161489 w 3063855"/>
                      <a:gd name="connsiteY5" fmla="*/ 856242 h 3096159"/>
                      <a:gd name="connsiteX6" fmla="*/ -623525 w 3063855"/>
                      <a:gd name="connsiteY6" fmla="*/ -126014 h 309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3855" h="3096159" fill="none" extrusionOk="0">
                        <a:moveTo>
                          <a:pt x="-623525" y="-126014"/>
                        </a:moveTo>
                        <a:cubicBezTo>
                          <a:pt x="-302371" y="10647"/>
                          <a:pt x="78365" y="152230"/>
                          <a:pt x="517742" y="387832"/>
                        </a:cubicBezTo>
                        <a:cubicBezTo>
                          <a:pt x="1228295" y="-79995"/>
                          <a:pt x="2137826" y="-96975"/>
                          <a:pt x="2588932" y="427540"/>
                        </a:cubicBezTo>
                        <a:cubicBezTo>
                          <a:pt x="3089594" y="962800"/>
                          <a:pt x="3343423" y="1961275"/>
                          <a:pt x="2746900" y="2491001"/>
                        </a:cubicBezTo>
                        <a:cubicBezTo>
                          <a:pt x="2349305" y="3256799"/>
                          <a:pt x="1388230" y="3401485"/>
                          <a:pt x="707194" y="2852667"/>
                        </a:cubicBezTo>
                        <a:cubicBezTo>
                          <a:pt x="57641" y="2443132"/>
                          <a:pt x="-144131" y="1619501"/>
                          <a:pt x="161489" y="856242"/>
                        </a:cubicBezTo>
                        <a:cubicBezTo>
                          <a:pt x="-165654" y="612536"/>
                          <a:pt x="-295106" y="234937"/>
                          <a:pt x="-623525" y="-126014"/>
                        </a:cubicBezTo>
                        <a:close/>
                      </a:path>
                      <a:path w="3063855" h="3096159" stroke="0" extrusionOk="0">
                        <a:moveTo>
                          <a:pt x="-623525" y="-126014"/>
                        </a:moveTo>
                        <a:cubicBezTo>
                          <a:pt x="-295740" y="616"/>
                          <a:pt x="380106" y="300072"/>
                          <a:pt x="517742" y="387832"/>
                        </a:cubicBezTo>
                        <a:cubicBezTo>
                          <a:pt x="1134250" y="-139823"/>
                          <a:pt x="1975756" y="-125704"/>
                          <a:pt x="2588932" y="427540"/>
                        </a:cubicBezTo>
                        <a:cubicBezTo>
                          <a:pt x="3045946" y="1080656"/>
                          <a:pt x="3203924" y="1973407"/>
                          <a:pt x="2746900" y="2491001"/>
                        </a:cubicBezTo>
                        <a:cubicBezTo>
                          <a:pt x="2167221" y="3075724"/>
                          <a:pt x="1463060" y="3326200"/>
                          <a:pt x="707194" y="2852667"/>
                        </a:cubicBezTo>
                        <a:cubicBezTo>
                          <a:pt x="172719" y="2441206"/>
                          <a:pt x="-152686" y="1490506"/>
                          <a:pt x="161489" y="856242"/>
                        </a:cubicBezTo>
                        <a:cubicBezTo>
                          <a:pt x="-116062" y="440655"/>
                          <a:pt x="-192897" y="318149"/>
                          <a:pt x="-623525" y="-126014"/>
                        </a:cubicBezTo>
                        <a:close/>
                      </a:path>
                    </a:pathLst>
                  </a:custGeom>
                  <ask:type>
                    <ask:lineSketchNone/>
                  </ask:type>
                </ask:lineSketchStyleProps>
              </a:ext>
            </a:extLst>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91440" indent="-91440" algn="ctr">
              <a:buFont typeface="Arial,Sans-Serif"/>
              <a:buChar char="•"/>
            </a:pPr>
            <a:r>
              <a:rPr lang="en-AU" sz="500">
                <a:latin typeface="Arial"/>
                <a:ea typeface="Arial"/>
                <a:cs typeface="Arial"/>
              </a:rPr>
              <a:t>​</a:t>
            </a:r>
          </a:p>
          <a:p>
            <a:pPr marL="91440" indent="-91440" algn="ctr">
              <a:buFont typeface="Arial,Sans-Serif"/>
              <a:buChar char="•"/>
            </a:pPr>
            <a:r>
              <a:rPr lang="en-AU" sz="500">
                <a:latin typeface="Arial"/>
                <a:ea typeface="Arial"/>
                <a:cs typeface="Arial"/>
              </a:rPr>
              <a:t>​</a:t>
            </a:r>
          </a:p>
          <a:p>
            <a:pPr algn="ctr"/>
            <a:endParaRPr lang="en-AU" sz="1700">
              <a:solidFill>
                <a:srgbClr val="183957"/>
              </a:solidFill>
              <a:latin typeface="Arial"/>
              <a:ea typeface="Arial"/>
              <a:cs typeface="Arial"/>
            </a:endParaRPr>
          </a:p>
          <a:p>
            <a:pPr algn="ctr"/>
            <a:r>
              <a:rPr lang="en-AU" sz="1600" b="1">
                <a:solidFill>
                  <a:srgbClr val="183957"/>
                </a:solidFill>
                <a:latin typeface="Grandview Display"/>
                <a:ea typeface="Arial"/>
                <a:cs typeface="Arial"/>
              </a:rPr>
              <a:t>Strengthen statewide networking and partnerships</a:t>
            </a:r>
            <a:r>
              <a:rPr lang="en-AU" sz="1600" b="1" i="1">
                <a:solidFill>
                  <a:schemeClr val="tx1"/>
                </a:solidFill>
                <a:latin typeface="Grandview Display"/>
                <a:ea typeface="Arial"/>
                <a:cs typeface="Arial"/>
              </a:rPr>
              <a:t> </a:t>
            </a:r>
            <a:r>
              <a:rPr lang="en-US" sz="1600" b="1">
                <a:solidFill>
                  <a:schemeClr val="tx1"/>
                </a:solidFill>
                <a:latin typeface="Grandview Display"/>
                <a:ea typeface="Arial"/>
                <a:cs typeface="Arial"/>
              </a:rPr>
              <a:t>​</a:t>
            </a:r>
          </a:p>
          <a:p>
            <a:pPr marL="91440" indent="-91440" algn="ctr">
              <a:buFont typeface="Arial,Sans-Serif"/>
              <a:buChar char="•"/>
            </a:pPr>
            <a:endParaRPr lang="en-AU" sz="2000" b="1" i="1">
              <a:solidFill>
                <a:schemeClr val="tx1"/>
              </a:solidFill>
              <a:latin typeface="Grandview Display"/>
              <a:cs typeface="Arial"/>
            </a:endParaRPr>
          </a:p>
        </p:txBody>
      </p:sp>
      <p:sp>
        <p:nvSpPr>
          <p:cNvPr id="17" name="Speech Bubble: Oval 16">
            <a:extLst>
              <a:ext uri="{FF2B5EF4-FFF2-40B4-BE49-F238E27FC236}">
                <a16:creationId xmlns:a16="http://schemas.microsoft.com/office/drawing/2014/main" id="{D3B678DD-0F8A-40AC-B2D0-43EE81D0102C}"/>
              </a:ext>
            </a:extLst>
          </p:cNvPr>
          <p:cNvSpPr/>
          <p:nvPr/>
        </p:nvSpPr>
        <p:spPr>
          <a:xfrm>
            <a:off x="2296653" y="1082705"/>
            <a:ext cx="3796265" cy="2168037"/>
          </a:xfrm>
          <a:prstGeom prst="wedgeEllipseCallout">
            <a:avLst>
              <a:gd name="adj1" fmla="val -65639"/>
              <a:gd name="adj2" fmla="val 14429"/>
            </a:avLst>
          </a:prstGeom>
          <a:solidFill>
            <a:schemeClr val="accent3">
              <a:lumMod val="75000"/>
            </a:scheme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AU" sz="2000" b="1">
                <a:solidFill>
                  <a:srgbClr val="FFFFFE"/>
                </a:solidFill>
                <a:latin typeface="Bradley Hand ITC"/>
              </a:rPr>
              <a:t>Seeing so many people motivated to move in a more positive, accepting and respectful direction with mental health care</a:t>
            </a:r>
            <a:r>
              <a:rPr lang="en-US" sz="2000" b="1">
                <a:solidFill>
                  <a:srgbClr val="FFFFFE"/>
                </a:solidFill>
                <a:latin typeface="Bradley Hand ITC"/>
              </a:rPr>
              <a:t>​​</a:t>
            </a:r>
            <a:endParaRPr lang="en-AU" sz="2000" b="1">
              <a:solidFill>
                <a:srgbClr val="FFFFFE"/>
              </a:solidFill>
              <a:latin typeface="Bradley Hand ITC"/>
              <a:cs typeface="Arial"/>
            </a:endParaRPr>
          </a:p>
        </p:txBody>
      </p:sp>
      <p:sp>
        <p:nvSpPr>
          <p:cNvPr id="6" name="Speech Bubble: Oval 5">
            <a:extLst>
              <a:ext uri="{FF2B5EF4-FFF2-40B4-BE49-F238E27FC236}">
                <a16:creationId xmlns:a16="http://schemas.microsoft.com/office/drawing/2014/main" id="{C0AACA3E-D4F8-20F7-EA01-F94353A31D72}"/>
              </a:ext>
            </a:extLst>
          </p:cNvPr>
          <p:cNvSpPr/>
          <p:nvPr/>
        </p:nvSpPr>
        <p:spPr>
          <a:xfrm>
            <a:off x="6100019" y="1251580"/>
            <a:ext cx="4289175" cy="1259383"/>
          </a:xfrm>
          <a:prstGeom prst="wedgeEllipseCallout">
            <a:avLst>
              <a:gd name="adj1" fmla="val 42009"/>
              <a:gd name="adj2" fmla="val 85457"/>
            </a:avLst>
          </a:prstGeom>
          <a:solidFill>
            <a:schemeClr val="accent5">
              <a:lumMod val="60000"/>
              <a:lumOff val="40000"/>
            </a:schemeClr>
          </a:solidFill>
          <a:ln>
            <a:solidFill>
              <a:srgbClr val="327035"/>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AU" b="1">
                <a:solidFill>
                  <a:schemeClr val="bg2">
                    <a:lumMod val="49000"/>
                  </a:schemeClr>
                </a:solidFill>
                <a:latin typeface="Bradley Hand ITC"/>
              </a:rPr>
              <a:t>Learning about the six strategy model in practice and the feedback from the group work- really good</a:t>
            </a:r>
            <a:r>
              <a:rPr lang="en-AU" b="1">
                <a:latin typeface="Bradley Hand ITC"/>
              </a:rPr>
              <a:t> </a:t>
            </a:r>
            <a:r>
              <a:rPr lang="en-US" b="1">
                <a:latin typeface="Bradley Hand ITC"/>
              </a:rPr>
              <a:t>​​</a:t>
            </a:r>
            <a:endParaRPr lang="en-AU" sz="1350" b="1">
              <a:latin typeface="Bradley Hand ITC"/>
            </a:endParaRPr>
          </a:p>
        </p:txBody>
      </p:sp>
    </p:spTree>
    <p:extLst>
      <p:ext uri="{BB962C8B-B14F-4D97-AF65-F5344CB8AC3E}">
        <p14:creationId xmlns:p14="http://schemas.microsoft.com/office/powerpoint/2010/main" val="2720257758"/>
      </p:ext>
    </p:extLst>
  </p:cSld>
  <p:clrMapOvr>
    <a:masterClrMapping/>
  </p:clrMapOvr>
</p:sld>
</file>

<file path=ppt/theme/theme1.xml><?xml version="1.0" encoding="utf-8"?>
<a:theme xmlns:a="http://schemas.openxmlformats.org/drawingml/2006/main" name="Office Theme">
  <a:themeElements>
    <a:clrScheme name="QH corporate template">
      <a:dk1>
        <a:srgbClr val="0F4E95"/>
      </a:dk1>
      <a:lt1>
        <a:srgbClr val="99BF4D"/>
      </a:lt1>
      <a:dk2>
        <a:srgbClr val="85C446"/>
      </a:dk2>
      <a:lt2>
        <a:srgbClr val="2D8EC2"/>
      </a:lt2>
      <a:accent1>
        <a:srgbClr val="205595"/>
      </a:accent1>
      <a:accent2>
        <a:srgbClr val="007994"/>
      </a:accent2>
      <a:accent3>
        <a:srgbClr val="9BBB59"/>
      </a:accent3>
      <a:accent4>
        <a:srgbClr val="165A50"/>
      </a:accent4>
      <a:accent5>
        <a:srgbClr val="4BACC6"/>
      </a:accent5>
      <a:accent6>
        <a:srgbClr val="5EAD36"/>
      </a:accent6>
      <a:hlink>
        <a:srgbClr val="205595"/>
      </a:hlink>
      <a:folHlink>
        <a:srgbClr val="5EAD3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4811</Words>
  <Application>Microsoft Office PowerPoint</Application>
  <PresentationFormat>Widescreen</PresentationFormat>
  <Paragraphs>388</Paragraphs>
  <Slides>19</Slides>
  <Notes>19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19</vt:i4>
      </vt:variant>
    </vt:vector>
  </HeadingPairs>
  <TitlesOfParts>
    <vt:vector size="34" baseType="lpstr">
      <vt:lpstr>ＭＳ Ｐゴシック</vt:lpstr>
      <vt:lpstr>Aptos</vt:lpstr>
      <vt:lpstr>Arial</vt:lpstr>
      <vt:lpstr>Arial,Sans-Serif</vt:lpstr>
      <vt:lpstr>Bradley Hand ITC</vt:lpstr>
      <vt:lpstr>Calibri</vt:lpstr>
      <vt:lpstr>Comic Sans MS</vt:lpstr>
      <vt:lpstr>DM Sans</vt:lpstr>
      <vt:lpstr>Grandview Display</vt:lpstr>
      <vt:lpstr>Open Sans</vt:lpstr>
      <vt:lpstr>Poppins</vt:lpstr>
      <vt:lpstr>Segoe UI</vt:lpstr>
      <vt:lpstr>Symbol</vt:lpstr>
      <vt:lpstr>Times New Roman</vt:lpstr>
      <vt:lpstr>Office Theme</vt:lpstr>
      <vt:lpstr>Navigating the path to elimination</vt:lpstr>
      <vt:lpstr>PowerPoint Presentation</vt:lpstr>
      <vt:lpstr>PowerPoint Presentation</vt:lpstr>
      <vt:lpstr>PowerPoint Presentation</vt:lpstr>
      <vt:lpstr>The Least Restrictive Way Project </vt:lpstr>
      <vt:lpstr>PowerPoint Presentation</vt:lpstr>
      <vt:lpstr>Safe in Care, Safe at Work</vt:lpstr>
      <vt:lpstr>Least Restrictive Way Forum </vt:lpstr>
      <vt:lpstr>Evaluation Highlights</vt:lpstr>
      <vt:lpstr>Least Restrictive Way Project Nurses</vt:lpstr>
      <vt:lpstr>Feedback</vt:lpstr>
      <vt:lpstr>QLD SICSAW Snapshot</vt:lpstr>
      <vt:lpstr>PowerPoint Presentation</vt:lpstr>
      <vt:lpstr>PowerPoint Presentation</vt:lpstr>
      <vt:lpstr>Our role in Leading, Supporting and governing for Safe Care </vt:lpstr>
      <vt:lpstr>We need Individual change for this organisational change  </vt:lpstr>
      <vt:lpstr>Yarning new stories</vt:lpstr>
      <vt:lpstr>PowerPoint Presentation</vt:lpstr>
      <vt:lpstr>Thank you </vt:lpstr>
    </vt:vector>
  </TitlesOfParts>
  <Company>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Hristova</dc:creator>
  <cp:lastModifiedBy>SB 3</cp:lastModifiedBy>
  <cp:revision>574</cp:revision>
  <dcterms:created xsi:type="dcterms:W3CDTF">2016-02-02T00:29:53Z</dcterms:created>
  <dcterms:modified xsi:type="dcterms:W3CDTF">2024-11-27T03:54:55Z</dcterms:modified>
</cp:coreProperties>
</file>