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9" r:id="rId2"/>
    <p:sldId id="317" r:id="rId3"/>
    <p:sldId id="365" r:id="rId4"/>
    <p:sldId id="363" r:id="rId5"/>
    <p:sldId id="334" r:id="rId6"/>
    <p:sldId id="320" r:id="rId7"/>
    <p:sldId id="336" r:id="rId8"/>
    <p:sldId id="326" r:id="rId9"/>
    <p:sldId id="325" r:id="rId10"/>
    <p:sldId id="322" r:id="rId11"/>
    <p:sldId id="323" r:id="rId12"/>
    <p:sldId id="324" r:id="rId13"/>
    <p:sldId id="361" r:id="rId14"/>
    <p:sldId id="364" r:id="rId15"/>
    <p:sldId id="366" r:id="rId16"/>
    <p:sldId id="328"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96B06-2F3E-D8F1-2F58-71B091B87F33}" name="Charles Livingstone" initials="CL" userId="S::Charles.Livingstone@monash.edu::c149bcf3-0386-4142-af34-778d386a53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938359-454A-6844-9270-9C5DD3E66AC2}" v="24" dt="2024-11-27T22:48:38.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96" autoAdjust="0"/>
    <p:restoredTop sz="86432" autoAdjust="0"/>
  </p:normalViewPr>
  <p:slideViewPr>
    <p:cSldViewPr snapToGrid="0">
      <p:cViewPr varScale="1">
        <p:scale>
          <a:sx n="92" d="100"/>
          <a:sy n="92" d="100"/>
        </p:scale>
        <p:origin x="114" y="210"/>
      </p:cViewPr>
      <p:guideLst/>
    </p:cSldViewPr>
  </p:slideViewPr>
  <p:outlineViewPr>
    <p:cViewPr>
      <p:scale>
        <a:sx n="33" d="100"/>
        <a:sy n="33" d="100"/>
      </p:scale>
      <p:origin x="0" y="-443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BE6E8-E8CF-4531-B5FC-AC337F78E1DE}"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AU"/>
        </a:p>
      </dgm:t>
    </dgm:pt>
    <dgm:pt modelId="{DAEEC87F-BC6A-4D2B-A26C-745332F9FDD5}">
      <dgm:prSe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AU" sz="1400" dirty="0">
              <a:solidFill>
                <a:schemeClr val="tx1"/>
              </a:solidFill>
            </a:rPr>
            <a:t>POLITICAL: </a:t>
          </a:r>
          <a:r>
            <a:rPr lang="en-AU" sz="1200" dirty="0">
              <a:solidFill>
                <a:schemeClr val="tx1"/>
              </a:solidFill>
            </a:rPr>
            <a:t>misusing evidence, shift responsibility between levels of government</a:t>
          </a:r>
        </a:p>
      </dgm:t>
    </dgm:pt>
    <dgm:pt modelId="{39873709-E628-46FC-88C3-2BAC39EF2919}" type="parTrans" cxnId="{AC3BF251-1EFD-4BDC-B1A9-14FED4D271B7}">
      <dgm:prSet/>
      <dgm:spPr/>
      <dgm:t>
        <a:bodyPr/>
        <a:lstStyle/>
        <a:p>
          <a:endParaRPr lang="en-AU"/>
        </a:p>
      </dgm:t>
    </dgm:pt>
    <dgm:pt modelId="{E1F15030-4755-4FAC-AE45-C57FE991395B}" type="sibTrans" cxnId="{AC3BF251-1EFD-4BDC-B1A9-14FED4D271B7}">
      <dgm:prSet/>
      <dgm:spPr/>
      <dgm:t>
        <a:bodyPr/>
        <a:lstStyle/>
        <a:p>
          <a:endParaRPr lang="en-AU"/>
        </a:p>
      </dgm:t>
    </dgm:pt>
    <dgm:pt modelId="{80408BDF-5C33-473C-8017-413C8C07307C}">
      <dgm:prSe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pPr>
            <a:buNone/>
          </a:pPr>
          <a:r>
            <a:rPr lang="en-AU" sz="1400" dirty="0">
              <a:solidFill>
                <a:schemeClr val="tx1"/>
              </a:solidFill>
            </a:rPr>
            <a:t>MARKETING: Normalisation</a:t>
          </a:r>
        </a:p>
      </dgm:t>
    </dgm:pt>
    <dgm:pt modelId="{8C080EDF-6D3A-4010-90DC-E0F026199D16}" type="parTrans" cxnId="{8FDB50E4-6E89-4A97-971F-E0F33FB2D785}">
      <dgm:prSet/>
      <dgm:spPr/>
      <dgm:t>
        <a:bodyPr/>
        <a:lstStyle/>
        <a:p>
          <a:endParaRPr lang="en-AU"/>
        </a:p>
      </dgm:t>
    </dgm:pt>
    <dgm:pt modelId="{DE985FF2-2E91-40FB-A303-C59FD1FB483E}" type="sibTrans" cxnId="{8FDB50E4-6E89-4A97-971F-E0F33FB2D785}">
      <dgm:prSet/>
      <dgm:spPr/>
      <dgm:t>
        <a:bodyPr/>
        <a:lstStyle/>
        <a:p>
          <a:endParaRPr lang="en-AU"/>
        </a:p>
      </dgm:t>
    </dgm:pt>
    <dgm:pt modelId="{357CFAC6-FF50-413A-B0FF-D83CE8EE5A62}">
      <dgm:prSet custT="1"/>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nchor="t" anchorCtr="0"/>
        <a:lstStyle/>
        <a:p>
          <a:pPr>
            <a:buNone/>
          </a:pPr>
          <a:r>
            <a:rPr lang="en-AU" sz="1400" dirty="0">
              <a:solidFill>
                <a:schemeClr val="tx1"/>
              </a:solidFill>
            </a:rPr>
            <a:t>PRODUCTS: supercharged </a:t>
          </a:r>
        </a:p>
      </dgm:t>
    </dgm:pt>
    <dgm:pt modelId="{BA06123B-8387-45D5-9A6E-E9FDACE8AC20}" type="parTrans" cxnId="{EB2F6ED0-624B-4A82-BCAB-327633051F94}">
      <dgm:prSet/>
      <dgm:spPr/>
      <dgm:t>
        <a:bodyPr/>
        <a:lstStyle/>
        <a:p>
          <a:endParaRPr lang="en-AU"/>
        </a:p>
      </dgm:t>
    </dgm:pt>
    <dgm:pt modelId="{D7DB3A3E-4509-420E-BDAE-FA2E9B638295}" type="sibTrans" cxnId="{EB2F6ED0-624B-4A82-BCAB-327633051F94}">
      <dgm:prSet/>
      <dgm:spPr/>
      <dgm:t>
        <a:bodyPr/>
        <a:lstStyle/>
        <a:p>
          <a:endParaRPr lang="en-AU"/>
        </a:p>
      </dgm:t>
    </dgm:pt>
    <dgm:pt modelId="{07BE5801-2EFA-491C-B9F7-5D7313D1D42E}">
      <dgm:prSe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pPr>
            <a:buNone/>
          </a:pPr>
          <a:r>
            <a:rPr lang="en-AU" sz="1400" dirty="0">
              <a:solidFill>
                <a:schemeClr val="tx1"/>
              </a:solidFill>
            </a:rPr>
            <a:t>SCIENCE: Creation of doubt</a:t>
          </a:r>
        </a:p>
      </dgm:t>
    </dgm:pt>
    <dgm:pt modelId="{020B5B28-E84E-42EE-8317-E767512B38CD}" type="sibTrans" cxnId="{7BC8F733-1DD2-43FB-A20A-9E48F6893313}">
      <dgm:prSet/>
      <dgm:spPr/>
      <dgm:t>
        <a:bodyPr/>
        <a:lstStyle/>
        <a:p>
          <a:endParaRPr lang="en-AU"/>
        </a:p>
      </dgm:t>
    </dgm:pt>
    <dgm:pt modelId="{BCDA0634-6992-4B65-9526-D3C5CEE368F5}" type="parTrans" cxnId="{7BC8F733-1DD2-43FB-A20A-9E48F6893313}">
      <dgm:prSet/>
      <dgm:spPr/>
      <dgm:t>
        <a:bodyPr/>
        <a:lstStyle/>
        <a:p>
          <a:endParaRPr lang="en-AU"/>
        </a:p>
      </dgm:t>
    </dgm:pt>
    <dgm:pt modelId="{08540D07-0CD2-4873-B1E3-9DEFB60154E3}">
      <dgm:prSet custT="1"/>
      <dgm:spPr>
        <a:gradFill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dgm:spPr>
      <dgm:t>
        <a:bodyPr/>
        <a:lstStyle/>
        <a:p>
          <a:r>
            <a:rPr lang="en-AU" sz="1400" dirty="0">
              <a:solidFill>
                <a:schemeClr val="tx1"/>
              </a:solidFill>
            </a:rPr>
            <a:t>ECOSYSTEM: Economic operators who benefit from gambling</a:t>
          </a:r>
        </a:p>
      </dgm:t>
    </dgm:pt>
    <dgm:pt modelId="{A153BEAE-65B8-499B-983E-A142550CF938}" type="parTrans" cxnId="{14AADAE5-FC73-4477-B5B6-2BD428C99607}">
      <dgm:prSet/>
      <dgm:spPr/>
      <dgm:t>
        <a:bodyPr/>
        <a:lstStyle/>
        <a:p>
          <a:endParaRPr lang="en-AU"/>
        </a:p>
      </dgm:t>
    </dgm:pt>
    <dgm:pt modelId="{8EB4BC12-4738-496E-BFB1-0AE088C8405C}" type="sibTrans" cxnId="{14AADAE5-FC73-4477-B5B6-2BD428C99607}">
      <dgm:prSet/>
      <dgm:spPr/>
      <dgm:t>
        <a:bodyPr/>
        <a:lstStyle/>
        <a:p>
          <a:endParaRPr lang="en-AU"/>
        </a:p>
      </dgm:t>
    </dgm:pt>
    <dgm:pt modelId="{53ABAAFA-2717-479E-8DCC-529FA1ADBA9C}">
      <dgm:prSe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AU" sz="1400" dirty="0">
              <a:solidFill>
                <a:schemeClr val="tx1"/>
              </a:solidFill>
            </a:rPr>
            <a:t>SYSTEM: Undermining systems we rely upon</a:t>
          </a:r>
        </a:p>
      </dgm:t>
    </dgm:pt>
    <dgm:pt modelId="{04B3EE14-8400-41C7-8C66-AFFC34DA10CF}" type="sibTrans" cxnId="{20609484-49C5-4B16-ACAB-79EE4D6E96D7}">
      <dgm:prSet/>
      <dgm:spPr/>
      <dgm:t>
        <a:bodyPr/>
        <a:lstStyle/>
        <a:p>
          <a:endParaRPr lang="en-AU"/>
        </a:p>
      </dgm:t>
    </dgm:pt>
    <dgm:pt modelId="{886694C2-65BB-4C0C-BB17-9D38A2FE5F56}" type="parTrans" cxnId="{20609484-49C5-4B16-ACAB-79EE4D6E96D7}">
      <dgm:prSet/>
      <dgm:spPr/>
      <dgm:t>
        <a:bodyPr/>
        <a:lstStyle/>
        <a:p>
          <a:endParaRPr lang="en-AU"/>
        </a:p>
      </dgm:t>
    </dgm:pt>
    <dgm:pt modelId="{3A65CFB9-11A1-4ACD-B36D-B279B013B49D}" type="pres">
      <dgm:prSet presAssocID="{31EBE6E8-E8CF-4531-B5FC-AC337F78E1DE}" presName="Name0" presStyleCnt="0">
        <dgm:presLayoutVars>
          <dgm:chMax val="7"/>
          <dgm:resizeHandles val="exact"/>
        </dgm:presLayoutVars>
      </dgm:prSet>
      <dgm:spPr/>
    </dgm:pt>
    <dgm:pt modelId="{5D84AB58-F2EA-4D03-8632-55C7147781DC}" type="pres">
      <dgm:prSet presAssocID="{31EBE6E8-E8CF-4531-B5FC-AC337F78E1DE}" presName="comp1" presStyleCnt="0"/>
      <dgm:spPr/>
    </dgm:pt>
    <dgm:pt modelId="{935601D0-0384-43BD-B8F0-40E602667DAB}" type="pres">
      <dgm:prSet presAssocID="{31EBE6E8-E8CF-4531-B5FC-AC337F78E1DE}" presName="circle1" presStyleLbl="node1" presStyleIdx="0" presStyleCnt="6"/>
      <dgm:spPr/>
    </dgm:pt>
    <dgm:pt modelId="{384EF670-A843-49CE-8A12-36EEAC8AEF7B}" type="pres">
      <dgm:prSet presAssocID="{31EBE6E8-E8CF-4531-B5FC-AC337F78E1DE}" presName="c1text" presStyleLbl="node1" presStyleIdx="0" presStyleCnt="6">
        <dgm:presLayoutVars>
          <dgm:bulletEnabled val="1"/>
        </dgm:presLayoutVars>
      </dgm:prSet>
      <dgm:spPr/>
    </dgm:pt>
    <dgm:pt modelId="{F47C0A19-3E65-4A66-9293-CCE5630CCD9D}" type="pres">
      <dgm:prSet presAssocID="{31EBE6E8-E8CF-4531-B5FC-AC337F78E1DE}" presName="comp2" presStyleCnt="0"/>
      <dgm:spPr/>
    </dgm:pt>
    <dgm:pt modelId="{5896CCDA-787D-444D-9125-189419DDEE41}" type="pres">
      <dgm:prSet presAssocID="{31EBE6E8-E8CF-4531-B5FC-AC337F78E1DE}" presName="circle2" presStyleLbl="node1" presStyleIdx="1" presStyleCnt="6"/>
      <dgm:spPr/>
    </dgm:pt>
    <dgm:pt modelId="{80B025EE-C9A6-460A-AC83-26B973D9D670}" type="pres">
      <dgm:prSet presAssocID="{31EBE6E8-E8CF-4531-B5FC-AC337F78E1DE}" presName="c2text" presStyleLbl="node1" presStyleIdx="1" presStyleCnt="6">
        <dgm:presLayoutVars>
          <dgm:bulletEnabled val="1"/>
        </dgm:presLayoutVars>
      </dgm:prSet>
      <dgm:spPr/>
    </dgm:pt>
    <dgm:pt modelId="{9C8BB511-29A9-4B4B-926A-AB3AE2C73A8C}" type="pres">
      <dgm:prSet presAssocID="{31EBE6E8-E8CF-4531-B5FC-AC337F78E1DE}" presName="comp3" presStyleCnt="0"/>
      <dgm:spPr/>
    </dgm:pt>
    <dgm:pt modelId="{AEFAE67C-3851-45FA-A031-0A41EF7D0782}" type="pres">
      <dgm:prSet presAssocID="{31EBE6E8-E8CF-4531-B5FC-AC337F78E1DE}" presName="circle3" presStyleLbl="node1" presStyleIdx="2" presStyleCnt="6"/>
      <dgm:spPr/>
    </dgm:pt>
    <dgm:pt modelId="{1FE71F71-BE72-4D86-B658-9A6E37980C1F}" type="pres">
      <dgm:prSet presAssocID="{31EBE6E8-E8CF-4531-B5FC-AC337F78E1DE}" presName="c3text" presStyleLbl="node1" presStyleIdx="2" presStyleCnt="6">
        <dgm:presLayoutVars>
          <dgm:bulletEnabled val="1"/>
        </dgm:presLayoutVars>
      </dgm:prSet>
      <dgm:spPr/>
    </dgm:pt>
    <dgm:pt modelId="{3B062038-7EF2-4603-A24F-5A282B4DF320}" type="pres">
      <dgm:prSet presAssocID="{31EBE6E8-E8CF-4531-B5FC-AC337F78E1DE}" presName="comp4" presStyleCnt="0"/>
      <dgm:spPr/>
    </dgm:pt>
    <dgm:pt modelId="{AA6E46B5-1FB4-44A5-846D-F242D1CFFE3F}" type="pres">
      <dgm:prSet presAssocID="{31EBE6E8-E8CF-4531-B5FC-AC337F78E1DE}" presName="circle4" presStyleLbl="node1" presStyleIdx="3" presStyleCnt="6"/>
      <dgm:spPr/>
    </dgm:pt>
    <dgm:pt modelId="{AE8AAA9F-095A-4A0F-B5B8-BFFF8DA6CE76}" type="pres">
      <dgm:prSet presAssocID="{31EBE6E8-E8CF-4531-B5FC-AC337F78E1DE}" presName="c4text" presStyleLbl="node1" presStyleIdx="3" presStyleCnt="6">
        <dgm:presLayoutVars>
          <dgm:bulletEnabled val="1"/>
        </dgm:presLayoutVars>
      </dgm:prSet>
      <dgm:spPr/>
    </dgm:pt>
    <dgm:pt modelId="{FB0CE760-707B-4B61-AF87-4ECDE296949C}" type="pres">
      <dgm:prSet presAssocID="{31EBE6E8-E8CF-4531-B5FC-AC337F78E1DE}" presName="comp5" presStyleCnt="0"/>
      <dgm:spPr/>
    </dgm:pt>
    <dgm:pt modelId="{CB354E5C-673E-4AA2-86F3-084E249911AB}" type="pres">
      <dgm:prSet presAssocID="{31EBE6E8-E8CF-4531-B5FC-AC337F78E1DE}" presName="circle5" presStyleLbl="node1" presStyleIdx="4" presStyleCnt="6"/>
      <dgm:spPr/>
    </dgm:pt>
    <dgm:pt modelId="{CE08E2C1-2941-4DDB-89BA-9BF76AF3495F}" type="pres">
      <dgm:prSet presAssocID="{31EBE6E8-E8CF-4531-B5FC-AC337F78E1DE}" presName="c5text" presStyleLbl="node1" presStyleIdx="4" presStyleCnt="6">
        <dgm:presLayoutVars>
          <dgm:bulletEnabled val="1"/>
        </dgm:presLayoutVars>
      </dgm:prSet>
      <dgm:spPr/>
    </dgm:pt>
    <dgm:pt modelId="{2B3CF87F-F84F-455E-8486-305FCACFE8D1}" type="pres">
      <dgm:prSet presAssocID="{31EBE6E8-E8CF-4531-B5FC-AC337F78E1DE}" presName="comp6" presStyleCnt="0"/>
      <dgm:spPr/>
    </dgm:pt>
    <dgm:pt modelId="{019B6AA6-9F29-4019-B62B-B4ABDB2703ED}" type="pres">
      <dgm:prSet presAssocID="{31EBE6E8-E8CF-4531-B5FC-AC337F78E1DE}" presName="circle6" presStyleLbl="node1" presStyleIdx="5" presStyleCnt="6" custScaleX="129210" custScaleY="103500" custLinFactNeighborX="1112" custLinFactNeighborY="1569"/>
      <dgm:spPr/>
    </dgm:pt>
    <dgm:pt modelId="{729F7C1A-4601-46F5-BC41-2744BC9AE5A7}" type="pres">
      <dgm:prSet presAssocID="{31EBE6E8-E8CF-4531-B5FC-AC337F78E1DE}" presName="c6text" presStyleLbl="node1" presStyleIdx="5" presStyleCnt="6">
        <dgm:presLayoutVars>
          <dgm:bulletEnabled val="1"/>
        </dgm:presLayoutVars>
      </dgm:prSet>
      <dgm:spPr/>
    </dgm:pt>
  </dgm:ptLst>
  <dgm:cxnLst>
    <dgm:cxn modelId="{1C255300-5938-466A-A457-09577256FD84}" type="presOf" srcId="{DAEEC87F-BC6A-4D2B-A26C-745332F9FDD5}" destId="{1FE71F71-BE72-4D86-B658-9A6E37980C1F}" srcOrd="1" destOrd="0" presId="urn:microsoft.com/office/officeart/2005/8/layout/venn2"/>
    <dgm:cxn modelId="{445C7C25-FD4A-40DD-9B27-9EA462A74D13}" type="presOf" srcId="{07BE5801-2EFA-491C-B9F7-5D7313D1D42E}" destId="{AE8AAA9F-095A-4A0F-B5B8-BFFF8DA6CE76}" srcOrd="1" destOrd="0" presId="urn:microsoft.com/office/officeart/2005/8/layout/venn2"/>
    <dgm:cxn modelId="{7BC8F733-1DD2-43FB-A20A-9E48F6893313}" srcId="{31EBE6E8-E8CF-4531-B5FC-AC337F78E1DE}" destId="{07BE5801-2EFA-491C-B9F7-5D7313D1D42E}" srcOrd="3" destOrd="0" parTransId="{BCDA0634-6992-4B65-9526-D3C5CEE368F5}" sibTransId="{020B5B28-E84E-42EE-8317-E767512B38CD}"/>
    <dgm:cxn modelId="{AC3BF251-1EFD-4BDC-B1A9-14FED4D271B7}" srcId="{31EBE6E8-E8CF-4531-B5FC-AC337F78E1DE}" destId="{DAEEC87F-BC6A-4D2B-A26C-745332F9FDD5}" srcOrd="2" destOrd="0" parTransId="{39873709-E628-46FC-88C3-2BAC39EF2919}" sibTransId="{E1F15030-4755-4FAC-AE45-C57FE991395B}"/>
    <dgm:cxn modelId="{77BB9B7A-71D4-421C-872F-EB793AF0126B}" type="presOf" srcId="{80408BDF-5C33-473C-8017-413C8C07307C}" destId="{CE08E2C1-2941-4DDB-89BA-9BF76AF3495F}" srcOrd="1" destOrd="0" presId="urn:microsoft.com/office/officeart/2005/8/layout/venn2"/>
    <dgm:cxn modelId="{F7D4387D-DE89-4D37-A0C2-C6624B0B6249}" type="presOf" srcId="{07BE5801-2EFA-491C-B9F7-5D7313D1D42E}" destId="{AA6E46B5-1FB4-44A5-846D-F242D1CFFE3F}" srcOrd="0" destOrd="0" presId="urn:microsoft.com/office/officeart/2005/8/layout/venn2"/>
    <dgm:cxn modelId="{9F7E6C80-1D0C-4A92-A688-C126A9FC8F04}" type="presOf" srcId="{08540D07-0CD2-4873-B1E3-9DEFB60154E3}" destId="{384EF670-A843-49CE-8A12-36EEAC8AEF7B}" srcOrd="1" destOrd="0" presId="urn:microsoft.com/office/officeart/2005/8/layout/venn2"/>
    <dgm:cxn modelId="{20609484-49C5-4B16-ACAB-79EE4D6E96D7}" srcId="{31EBE6E8-E8CF-4531-B5FC-AC337F78E1DE}" destId="{53ABAAFA-2717-479E-8DCC-529FA1ADBA9C}" srcOrd="1" destOrd="0" parTransId="{886694C2-65BB-4C0C-BB17-9D38A2FE5F56}" sibTransId="{04B3EE14-8400-41C7-8C66-AFFC34DA10CF}"/>
    <dgm:cxn modelId="{259726A7-1135-424A-AF46-FB76B47E507A}" type="presOf" srcId="{DAEEC87F-BC6A-4D2B-A26C-745332F9FDD5}" destId="{AEFAE67C-3851-45FA-A031-0A41EF7D0782}" srcOrd="0" destOrd="0" presId="urn:microsoft.com/office/officeart/2005/8/layout/venn2"/>
    <dgm:cxn modelId="{FB5C8BAD-EEA8-4818-8965-2BF9FC11F547}" type="presOf" srcId="{53ABAAFA-2717-479E-8DCC-529FA1ADBA9C}" destId="{80B025EE-C9A6-460A-AC83-26B973D9D670}" srcOrd="1" destOrd="0" presId="urn:microsoft.com/office/officeart/2005/8/layout/venn2"/>
    <dgm:cxn modelId="{71CE20B0-11DD-4CF4-A42E-575C5258C25B}" type="presOf" srcId="{53ABAAFA-2717-479E-8DCC-529FA1ADBA9C}" destId="{5896CCDA-787D-444D-9125-189419DDEE41}" srcOrd="0" destOrd="0" presId="urn:microsoft.com/office/officeart/2005/8/layout/venn2"/>
    <dgm:cxn modelId="{87C2D1B7-C8F7-47E9-AA70-1FF3F6B52E06}" type="presOf" srcId="{31EBE6E8-E8CF-4531-B5FC-AC337F78E1DE}" destId="{3A65CFB9-11A1-4ACD-B36D-B279B013B49D}" srcOrd="0" destOrd="0" presId="urn:microsoft.com/office/officeart/2005/8/layout/venn2"/>
    <dgm:cxn modelId="{7A1E78BB-7BC3-45FF-85B8-107A5C69A45D}" type="presOf" srcId="{357CFAC6-FF50-413A-B0FF-D83CE8EE5A62}" destId="{729F7C1A-4601-46F5-BC41-2744BC9AE5A7}" srcOrd="1" destOrd="0" presId="urn:microsoft.com/office/officeart/2005/8/layout/venn2"/>
    <dgm:cxn modelId="{517B86CE-9484-48DA-967E-F345D16CACE8}" type="presOf" srcId="{08540D07-0CD2-4873-B1E3-9DEFB60154E3}" destId="{935601D0-0384-43BD-B8F0-40E602667DAB}" srcOrd="0" destOrd="0" presId="urn:microsoft.com/office/officeart/2005/8/layout/venn2"/>
    <dgm:cxn modelId="{EB2F6ED0-624B-4A82-BCAB-327633051F94}" srcId="{31EBE6E8-E8CF-4531-B5FC-AC337F78E1DE}" destId="{357CFAC6-FF50-413A-B0FF-D83CE8EE5A62}" srcOrd="5" destOrd="0" parTransId="{BA06123B-8387-45D5-9A6E-E9FDACE8AC20}" sibTransId="{D7DB3A3E-4509-420E-BDAE-FA2E9B638295}"/>
    <dgm:cxn modelId="{EAC734DB-8E94-49E0-B547-268650EE2847}" type="presOf" srcId="{80408BDF-5C33-473C-8017-413C8C07307C}" destId="{CB354E5C-673E-4AA2-86F3-084E249911AB}" srcOrd="0" destOrd="0" presId="urn:microsoft.com/office/officeart/2005/8/layout/venn2"/>
    <dgm:cxn modelId="{8FDB50E4-6E89-4A97-971F-E0F33FB2D785}" srcId="{31EBE6E8-E8CF-4531-B5FC-AC337F78E1DE}" destId="{80408BDF-5C33-473C-8017-413C8C07307C}" srcOrd="4" destOrd="0" parTransId="{8C080EDF-6D3A-4010-90DC-E0F026199D16}" sibTransId="{DE985FF2-2E91-40FB-A303-C59FD1FB483E}"/>
    <dgm:cxn modelId="{14AADAE5-FC73-4477-B5B6-2BD428C99607}" srcId="{31EBE6E8-E8CF-4531-B5FC-AC337F78E1DE}" destId="{08540D07-0CD2-4873-B1E3-9DEFB60154E3}" srcOrd="0" destOrd="0" parTransId="{A153BEAE-65B8-499B-983E-A142550CF938}" sibTransId="{8EB4BC12-4738-496E-BFB1-0AE088C8405C}"/>
    <dgm:cxn modelId="{9109AFF4-291E-4720-9817-58E40361EE3D}" type="presOf" srcId="{357CFAC6-FF50-413A-B0FF-D83CE8EE5A62}" destId="{019B6AA6-9F29-4019-B62B-B4ABDB2703ED}" srcOrd="0" destOrd="0" presId="urn:microsoft.com/office/officeart/2005/8/layout/venn2"/>
    <dgm:cxn modelId="{2E842BC2-C6AC-49F4-BD43-000A3DC13888}" type="presParOf" srcId="{3A65CFB9-11A1-4ACD-B36D-B279B013B49D}" destId="{5D84AB58-F2EA-4D03-8632-55C7147781DC}" srcOrd="0" destOrd="0" presId="urn:microsoft.com/office/officeart/2005/8/layout/venn2"/>
    <dgm:cxn modelId="{3F69DA7F-4463-42DF-98A7-FCB33CE6D7C4}" type="presParOf" srcId="{5D84AB58-F2EA-4D03-8632-55C7147781DC}" destId="{935601D0-0384-43BD-B8F0-40E602667DAB}" srcOrd="0" destOrd="0" presId="urn:microsoft.com/office/officeart/2005/8/layout/venn2"/>
    <dgm:cxn modelId="{6C9363C6-6A24-4FE4-A605-F9BCD97CE0CF}" type="presParOf" srcId="{5D84AB58-F2EA-4D03-8632-55C7147781DC}" destId="{384EF670-A843-49CE-8A12-36EEAC8AEF7B}" srcOrd="1" destOrd="0" presId="urn:microsoft.com/office/officeart/2005/8/layout/venn2"/>
    <dgm:cxn modelId="{17B523D8-7DCB-4AAA-8999-C9DF5DE56D87}" type="presParOf" srcId="{3A65CFB9-11A1-4ACD-B36D-B279B013B49D}" destId="{F47C0A19-3E65-4A66-9293-CCE5630CCD9D}" srcOrd="1" destOrd="0" presId="urn:microsoft.com/office/officeart/2005/8/layout/venn2"/>
    <dgm:cxn modelId="{2096DEAB-1B89-4288-BF82-C3539F69E8F1}" type="presParOf" srcId="{F47C0A19-3E65-4A66-9293-CCE5630CCD9D}" destId="{5896CCDA-787D-444D-9125-189419DDEE41}" srcOrd="0" destOrd="0" presId="urn:microsoft.com/office/officeart/2005/8/layout/venn2"/>
    <dgm:cxn modelId="{484B7D1A-062A-4A01-A3E4-CA5600BB36A6}" type="presParOf" srcId="{F47C0A19-3E65-4A66-9293-CCE5630CCD9D}" destId="{80B025EE-C9A6-460A-AC83-26B973D9D670}" srcOrd="1" destOrd="0" presId="urn:microsoft.com/office/officeart/2005/8/layout/venn2"/>
    <dgm:cxn modelId="{86E762E0-306C-41C9-B8E5-18D4F392AF54}" type="presParOf" srcId="{3A65CFB9-11A1-4ACD-B36D-B279B013B49D}" destId="{9C8BB511-29A9-4B4B-926A-AB3AE2C73A8C}" srcOrd="2" destOrd="0" presId="urn:microsoft.com/office/officeart/2005/8/layout/venn2"/>
    <dgm:cxn modelId="{13E66DE3-2482-4F87-8284-34FBFA7D2EDA}" type="presParOf" srcId="{9C8BB511-29A9-4B4B-926A-AB3AE2C73A8C}" destId="{AEFAE67C-3851-45FA-A031-0A41EF7D0782}" srcOrd="0" destOrd="0" presId="urn:microsoft.com/office/officeart/2005/8/layout/venn2"/>
    <dgm:cxn modelId="{7DC42A23-BE26-439D-8A1A-BA682C88901D}" type="presParOf" srcId="{9C8BB511-29A9-4B4B-926A-AB3AE2C73A8C}" destId="{1FE71F71-BE72-4D86-B658-9A6E37980C1F}" srcOrd="1" destOrd="0" presId="urn:microsoft.com/office/officeart/2005/8/layout/venn2"/>
    <dgm:cxn modelId="{A8171539-1F44-404F-81EE-01ED07F8C3C9}" type="presParOf" srcId="{3A65CFB9-11A1-4ACD-B36D-B279B013B49D}" destId="{3B062038-7EF2-4603-A24F-5A282B4DF320}" srcOrd="3" destOrd="0" presId="urn:microsoft.com/office/officeart/2005/8/layout/venn2"/>
    <dgm:cxn modelId="{94C56F44-3CEB-49D0-9289-3A1BBA064F99}" type="presParOf" srcId="{3B062038-7EF2-4603-A24F-5A282B4DF320}" destId="{AA6E46B5-1FB4-44A5-846D-F242D1CFFE3F}" srcOrd="0" destOrd="0" presId="urn:microsoft.com/office/officeart/2005/8/layout/venn2"/>
    <dgm:cxn modelId="{C6F865DB-3C82-4176-88AE-720C68804682}" type="presParOf" srcId="{3B062038-7EF2-4603-A24F-5A282B4DF320}" destId="{AE8AAA9F-095A-4A0F-B5B8-BFFF8DA6CE76}" srcOrd="1" destOrd="0" presId="urn:microsoft.com/office/officeart/2005/8/layout/venn2"/>
    <dgm:cxn modelId="{3C112D22-A899-4DFF-BB51-F97C0995223B}" type="presParOf" srcId="{3A65CFB9-11A1-4ACD-B36D-B279B013B49D}" destId="{FB0CE760-707B-4B61-AF87-4ECDE296949C}" srcOrd="4" destOrd="0" presId="urn:microsoft.com/office/officeart/2005/8/layout/venn2"/>
    <dgm:cxn modelId="{211B337C-05D6-41F4-8A87-6F63C9567AF4}" type="presParOf" srcId="{FB0CE760-707B-4B61-AF87-4ECDE296949C}" destId="{CB354E5C-673E-4AA2-86F3-084E249911AB}" srcOrd="0" destOrd="0" presId="urn:microsoft.com/office/officeart/2005/8/layout/venn2"/>
    <dgm:cxn modelId="{D6B6FA55-612B-48BC-BB3E-AA92DBF9F762}" type="presParOf" srcId="{FB0CE760-707B-4B61-AF87-4ECDE296949C}" destId="{CE08E2C1-2941-4DDB-89BA-9BF76AF3495F}" srcOrd="1" destOrd="0" presId="urn:microsoft.com/office/officeart/2005/8/layout/venn2"/>
    <dgm:cxn modelId="{FE9876F8-8D6B-4A12-8827-D6C38DF42C82}" type="presParOf" srcId="{3A65CFB9-11A1-4ACD-B36D-B279B013B49D}" destId="{2B3CF87F-F84F-455E-8486-305FCACFE8D1}" srcOrd="5" destOrd="0" presId="urn:microsoft.com/office/officeart/2005/8/layout/venn2"/>
    <dgm:cxn modelId="{8C79544A-08EB-42AF-9218-1C5F9D501145}" type="presParOf" srcId="{2B3CF87F-F84F-455E-8486-305FCACFE8D1}" destId="{019B6AA6-9F29-4019-B62B-B4ABDB2703ED}" srcOrd="0" destOrd="0" presId="urn:microsoft.com/office/officeart/2005/8/layout/venn2"/>
    <dgm:cxn modelId="{B6A95488-3527-45B5-9395-4AD34CA97714}" type="presParOf" srcId="{2B3CF87F-F84F-455E-8486-305FCACFE8D1}" destId="{729F7C1A-4601-46F5-BC41-2744BC9AE5A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508E7-7B50-407D-B89F-528752969AD0}" type="doc">
      <dgm:prSet loTypeId="urn:microsoft.com/office/officeart/2005/8/layout/process1" loCatId="process" qsTypeId="urn:microsoft.com/office/officeart/2005/8/quickstyle/simple1" qsCatId="simple" csTypeId="urn:microsoft.com/office/officeart/2005/8/colors/accent1_2" csCatId="accent1" phldr="1"/>
      <dgm:spPr/>
    </dgm:pt>
    <dgm:pt modelId="{B705129D-A074-43B0-9B7D-18C9106B1772}">
      <dgm:prSet phldrT="[Text]"/>
      <dgm:spPr/>
      <dgm:t>
        <a:bodyPr/>
        <a:lstStyle/>
        <a:p>
          <a:r>
            <a:rPr lang="en-AU" dirty="0"/>
            <a:t>‘Responsible gambling’</a:t>
          </a:r>
        </a:p>
      </dgm:t>
    </dgm:pt>
    <dgm:pt modelId="{A5AC2242-EAE1-4330-8659-7136B1BA35B6}" type="parTrans" cxnId="{98ADD9B3-2E19-43F8-AB32-8F6B82822409}">
      <dgm:prSet/>
      <dgm:spPr/>
      <dgm:t>
        <a:bodyPr/>
        <a:lstStyle/>
        <a:p>
          <a:endParaRPr lang="en-AU"/>
        </a:p>
      </dgm:t>
    </dgm:pt>
    <dgm:pt modelId="{B9A6D95A-548D-484C-BD87-0D20D1E87FE0}" type="sibTrans" cxnId="{98ADD9B3-2E19-43F8-AB32-8F6B82822409}">
      <dgm:prSet/>
      <dgm:spPr/>
      <dgm:t>
        <a:bodyPr/>
        <a:lstStyle/>
        <a:p>
          <a:endParaRPr lang="en-AU"/>
        </a:p>
      </dgm:t>
    </dgm:pt>
    <dgm:pt modelId="{5E32739D-835D-4CA4-A8DE-CDAB8485D216}">
      <dgm:prSet phldrT="[Text]"/>
      <dgm:spPr/>
      <dgm:t>
        <a:bodyPr/>
        <a:lstStyle/>
        <a:p>
          <a:r>
            <a:rPr lang="en-AU" dirty="0"/>
            <a:t>‘Problem gambler’</a:t>
          </a:r>
        </a:p>
      </dgm:t>
    </dgm:pt>
    <dgm:pt modelId="{8D0203C1-AABE-4920-A54F-C5DCC2A53FA6}" type="parTrans" cxnId="{DB4449D4-707D-4DD2-96C8-63CCEE87F46C}">
      <dgm:prSet/>
      <dgm:spPr/>
      <dgm:t>
        <a:bodyPr/>
        <a:lstStyle/>
        <a:p>
          <a:endParaRPr lang="en-AU"/>
        </a:p>
      </dgm:t>
    </dgm:pt>
    <dgm:pt modelId="{1A612435-1E88-4402-AD47-444EEBFF08C6}" type="sibTrans" cxnId="{DB4449D4-707D-4DD2-96C8-63CCEE87F46C}">
      <dgm:prSet/>
      <dgm:spPr/>
      <dgm:t>
        <a:bodyPr/>
        <a:lstStyle/>
        <a:p>
          <a:endParaRPr lang="en-AU"/>
        </a:p>
      </dgm:t>
    </dgm:pt>
    <dgm:pt modelId="{2E572B3F-333F-4BDE-A0C0-3EBB9F49540D}">
      <dgm:prSet phldrT="[Text]"/>
      <dgm:spPr/>
      <dgm:t>
        <a:bodyPr/>
        <a:lstStyle/>
        <a:p>
          <a:r>
            <a:rPr lang="en-AU" dirty="0"/>
            <a:t>Stigma</a:t>
          </a:r>
        </a:p>
      </dgm:t>
    </dgm:pt>
    <dgm:pt modelId="{25BFC5C1-B119-495D-B537-EFFFE86C3B1A}" type="parTrans" cxnId="{F62CA30E-F097-41E0-98E2-7574026DC6DA}">
      <dgm:prSet/>
      <dgm:spPr/>
      <dgm:t>
        <a:bodyPr/>
        <a:lstStyle/>
        <a:p>
          <a:endParaRPr lang="en-AU"/>
        </a:p>
      </dgm:t>
    </dgm:pt>
    <dgm:pt modelId="{201E0B92-CC4D-4EAC-8D77-3CDA91B0757B}" type="sibTrans" cxnId="{F62CA30E-F097-41E0-98E2-7574026DC6DA}">
      <dgm:prSet/>
      <dgm:spPr/>
      <dgm:t>
        <a:bodyPr/>
        <a:lstStyle/>
        <a:p>
          <a:endParaRPr lang="en-AU"/>
        </a:p>
      </dgm:t>
    </dgm:pt>
    <dgm:pt modelId="{961CAF96-372A-4714-B257-0918A1132D2F}">
      <dgm:prSet phldrT="[Text]"/>
      <dgm:spPr/>
      <dgm:t>
        <a:bodyPr/>
        <a:lstStyle/>
        <a:p>
          <a:r>
            <a:rPr lang="en-AU" dirty="0"/>
            <a:t>Shame</a:t>
          </a:r>
        </a:p>
      </dgm:t>
    </dgm:pt>
    <dgm:pt modelId="{AC1DE854-65BB-4DE4-A4B2-F91F421909AC}" type="parTrans" cxnId="{34C7E897-39E1-441B-B050-1EC4A7FA0A48}">
      <dgm:prSet/>
      <dgm:spPr/>
      <dgm:t>
        <a:bodyPr/>
        <a:lstStyle/>
        <a:p>
          <a:endParaRPr lang="en-AU"/>
        </a:p>
      </dgm:t>
    </dgm:pt>
    <dgm:pt modelId="{2F12177B-B271-4FE2-9A07-0C537A302496}" type="sibTrans" cxnId="{34C7E897-39E1-441B-B050-1EC4A7FA0A48}">
      <dgm:prSet/>
      <dgm:spPr/>
      <dgm:t>
        <a:bodyPr/>
        <a:lstStyle/>
        <a:p>
          <a:endParaRPr lang="en-AU"/>
        </a:p>
      </dgm:t>
    </dgm:pt>
    <dgm:pt modelId="{87ABF328-05FC-4B63-9910-32C08CDD8608}">
      <dgm:prSet phldrT="[Text]"/>
      <dgm:spPr/>
      <dgm:t>
        <a:bodyPr/>
        <a:lstStyle/>
        <a:p>
          <a:r>
            <a:rPr lang="en-AU" dirty="0"/>
            <a:t>Self-harm</a:t>
          </a:r>
        </a:p>
      </dgm:t>
    </dgm:pt>
    <dgm:pt modelId="{055BDB41-46A5-4DB9-A380-60FEB71412C7}" type="parTrans" cxnId="{B56EA0A9-781F-43C3-816C-D87F94F9CB09}">
      <dgm:prSet/>
      <dgm:spPr/>
      <dgm:t>
        <a:bodyPr/>
        <a:lstStyle/>
        <a:p>
          <a:endParaRPr lang="en-AU"/>
        </a:p>
      </dgm:t>
    </dgm:pt>
    <dgm:pt modelId="{2DB8F4E1-12AC-4D01-87DB-268714181C24}" type="sibTrans" cxnId="{B56EA0A9-781F-43C3-816C-D87F94F9CB09}">
      <dgm:prSet/>
      <dgm:spPr/>
      <dgm:t>
        <a:bodyPr/>
        <a:lstStyle/>
        <a:p>
          <a:endParaRPr lang="en-AU"/>
        </a:p>
      </dgm:t>
    </dgm:pt>
    <dgm:pt modelId="{04B3ACA9-3B48-48B2-BA89-58F6D1461B55}">
      <dgm:prSet phldrT="[Text]"/>
      <dgm:spPr/>
      <dgm:t>
        <a:bodyPr/>
        <a:lstStyle/>
        <a:p>
          <a:r>
            <a:rPr lang="en-AU" dirty="0"/>
            <a:t>Suicidal ideation</a:t>
          </a:r>
        </a:p>
      </dgm:t>
    </dgm:pt>
    <dgm:pt modelId="{5A54F923-50F2-41CD-9629-4CAEF3E878F7}" type="parTrans" cxnId="{066A89C7-26F2-4EE2-ACDC-16AFA0EB2C24}">
      <dgm:prSet/>
      <dgm:spPr/>
      <dgm:t>
        <a:bodyPr/>
        <a:lstStyle/>
        <a:p>
          <a:endParaRPr lang="en-AU"/>
        </a:p>
      </dgm:t>
    </dgm:pt>
    <dgm:pt modelId="{81F63450-270E-4F7E-891C-A942261C6A98}" type="sibTrans" cxnId="{066A89C7-26F2-4EE2-ACDC-16AFA0EB2C24}">
      <dgm:prSet/>
      <dgm:spPr/>
      <dgm:t>
        <a:bodyPr/>
        <a:lstStyle/>
        <a:p>
          <a:endParaRPr lang="en-AU"/>
        </a:p>
      </dgm:t>
    </dgm:pt>
    <dgm:pt modelId="{5E98E8F3-2C72-4413-90CF-F2DBC3700159}">
      <dgm:prSet phldrT="[Text]"/>
      <dgm:spPr/>
      <dgm:t>
        <a:bodyPr/>
        <a:lstStyle/>
        <a:p>
          <a:r>
            <a:rPr lang="en-AU" dirty="0"/>
            <a:t>Suicide</a:t>
          </a:r>
        </a:p>
      </dgm:t>
    </dgm:pt>
    <dgm:pt modelId="{C58CC0DB-56FD-4EB6-ACC1-2C1E1D1045D0}" type="sibTrans" cxnId="{CAC7F18C-8E7C-4ABE-B48E-12C32DB1BFAD}">
      <dgm:prSet/>
      <dgm:spPr/>
      <dgm:t>
        <a:bodyPr/>
        <a:lstStyle/>
        <a:p>
          <a:endParaRPr lang="en-AU"/>
        </a:p>
      </dgm:t>
    </dgm:pt>
    <dgm:pt modelId="{2DEBAE70-1D9A-4553-B754-CF896C06A462}" type="parTrans" cxnId="{CAC7F18C-8E7C-4ABE-B48E-12C32DB1BFAD}">
      <dgm:prSet/>
      <dgm:spPr/>
      <dgm:t>
        <a:bodyPr/>
        <a:lstStyle/>
        <a:p>
          <a:endParaRPr lang="en-AU"/>
        </a:p>
      </dgm:t>
    </dgm:pt>
    <dgm:pt modelId="{706D3F4A-C30A-4C65-B3DB-3A5CFD29A267}" type="pres">
      <dgm:prSet presAssocID="{3F4508E7-7B50-407D-B89F-528752969AD0}" presName="Name0" presStyleCnt="0">
        <dgm:presLayoutVars>
          <dgm:dir/>
          <dgm:resizeHandles val="exact"/>
        </dgm:presLayoutVars>
      </dgm:prSet>
      <dgm:spPr/>
    </dgm:pt>
    <dgm:pt modelId="{37B9D9BF-A75E-40EC-8AF7-23C47E83F379}" type="pres">
      <dgm:prSet presAssocID="{B705129D-A074-43B0-9B7D-18C9106B1772}" presName="node" presStyleLbl="node1" presStyleIdx="0" presStyleCnt="7">
        <dgm:presLayoutVars>
          <dgm:bulletEnabled val="1"/>
        </dgm:presLayoutVars>
      </dgm:prSet>
      <dgm:spPr/>
    </dgm:pt>
    <dgm:pt modelId="{735715B3-C04D-405B-97D5-9BC8190C88AA}" type="pres">
      <dgm:prSet presAssocID="{B9A6D95A-548D-484C-BD87-0D20D1E87FE0}" presName="sibTrans" presStyleLbl="sibTrans2D1" presStyleIdx="0" presStyleCnt="6"/>
      <dgm:spPr/>
    </dgm:pt>
    <dgm:pt modelId="{6879EBFD-5D9E-4BB4-80C0-C1015811681D}" type="pres">
      <dgm:prSet presAssocID="{B9A6D95A-548D-484C-BD87-0D20D1E87FE0}" presName="connectorText" presStyleLbl="sibTrans2D1" presStyleIdx="0" presStyleCnt="6"/>
      <dgm:spPr/>
    </dgm:pt>
    <dgm:pt modelId="{41654EBC-FE36-48AF-9474-7DE2BD845249}" type="pres">
      <dgm:prSet presAssocID="{5E32739D-835D-4CA4-A8DE-CDAB8485D216}" presName="node" presStyleLbl="node1" presStyleIdx="1" presStyleCnt="7">
        <dgm:presLayoutVars>
          <dgm:bulletEnabled val="1"/>
        </dgm:presLayoutVars>
      </dgm:prSet>
      <dgm:spPr/>
    </dgm:pt>
    <dgm:pt modelId="{EFAC6676-E4D8-49E5-A6DE-FDD9C27FCCF7}" type="pres">
      <dgm:prSet presAssocID="{1A612435-1E88-4402-AD47-444EEBFF08C6}" presName="sibTrans" presStyleLbl="sibTrans2D1" presStyleIdx="1" presStyleCnt="6"/>
      <dgm:spPr/>
    </dgm:pt>
    <dgm:pt modelId="{63E5EB49-1AC5-41FD-9371-C75B914F9E7C}" type="pres">
      <dgm:prSet presAssocID="{1A612435-1E88-4402-AD47-444EEBFF08C6}" presName="connectorText" presStyleLbl="sibTrans2D1" presStyleIdx="1" presStyleCnt="6"/>
      <dgm:spPr/>
    </dgm:pt>
    <dgm:pt modelId="{D55B70CF-994E-4ABE-BEB6-C5E36310CD91}" type="pres">
      <dgm:prSet presAssocID="{2E572B3F-333F-4BDE-A0C0-3EBB9F49540D}" presName="node" presStyleLbl="node1" presStyleIdx="2" presStyleCnt="7">
        <dgm:presLayoutVars>
          <dgm:bulletEnabled val="1"/>
        </dgm:presLayoutVars>
      </dgm:prSet>
      <dgm:spPr/>
    </dgm:pt>
    <dgm:pt modelId="{DE6A79AE-3D31-438F-9080-03CA385B103F}" type="pres">
      <dgm:prSet presAssocID="{201E0B92-CC4D-4EAC-8D77-3CDA91B0757B}" presName="sibTrans" presStyleLbl="sibTrans2D1" presStyleIdx="2" presStyleCnt="6"/>
      <dgm:spPr/>
    </dgm:pt>
    <dgm:pt modelId="{3809ED68-2578-46AE-AD66-7288706F288A}" type="pres">
      <dgm:prSet presAssocID="{201E0B92-CC4D-4EAC-8D77-3CDA91B0757B}" presName="connectorText" presStyleLbl="sibTrans2D1" presStyleIdx="2" presStyleCnt="6"/>
      <dgm:spPr/>
    </dgm:pt>
    <dgm:pt modelId="{72A50D3F-78A2-4CD9-82ED-D895AB113A4D}" type="pres">
      <dgm:prSet presAssocID="{961CAF96-372A-4714-B257-0918A1132D2F}" presName="node" presStyleLbl="node1" presStyleIdx="3" presStyleCnt="7">
        <dgm:presLayoutVars>
          <dgm:bulletEnabled val="1"/>
        </dgm:presLayoutVars>
      </dgm:prSet>
      <dgm:spPr/>
    </dgm:pt>
    <dgm:pt modelId="{9ECDC7F4-6023-45B0-BA84-C9C8AAC165FF}" type="pres">
      <dgm:prSet presAssocID="{2F12177B-B271-4FE2-9A07-0C537A302496}" presName="sibTrans" presStyleLbl="sibTrans2D1" presStyleIdx="3" presStyleCnt="6"/>
      <dgm:spPr/>
    </dgm:pt>
    <dgm:pt modelId="{8440734D-88BB-4981-93AD-D671B7966E3D}" type="pres">
      <dgm:prSet presAssocID="{2F12177B-B271-4FE2-9A07-0C537A302496}" presName="connectorText" presStyleLbl="sibTrans2D1" presStyleIdx="3" presStyleCnt="6"/>
      <dgm:spPr/>
    </dgm:pt>
    <dgm:pt modelId="{374FFBA5-7A7C-44CC-9328-128D081D4A25}" type="pres">
      <dgm:prSet presAssocID="{87ABF328-05FC-4B63-9910-32C08CDD8608}" presName="node" presStyleLbl="node1" presStyleIdx="4" presStyleCnt="7">
        <dgm:presLayoutVars>
          <dgm:bulletEnabled val="1"/>
        </dgm:presLayoutVars>
      </dgm:prSet>
      <dgm:spPr/>
    </dgm:pt>
    <dgm:pt modelId="{30C27543-D9F5-4849-886B-51EAE70C94A1}" type="pres">
      <dgm:prSet presAssocID="{2DB8F4E1-12AC-4D01-87DB-268714181C24}" presName="sibTrans" presStyleLbl="sibTrans2D1" presStyleIdx="4" presStyleCnt="6"/>
      <dgm:spPr/>
    </dgm:pt>
    <dgm:pt modelId="{8372C5E8-6A63-4967-A999-44324C3D8D82}" type="pres">
      <dgm:prSet presAssocID="{2DB8F4E1-12AC-4D01-87DB-268714181C24}" presName="connectorText" presStyleLbl="sibTrans2D1" presStyleIdx="4" presStyleCnt="6"/>
      <dgm:spPr/>
    </dgm:pt>
    <dgm:pt modelId="{5ECA3098-9E8E-468B-82C1-AEF66C5B59B2}" type="pres">
      <dgm:prSet presAssocID="{04B3ACA9-3B48-48B2-BA89-58F6D1461B55}" presName="node" presStyleLbl="node1" presStyleIdx="5" presStyleCnt="7">
        <dgm:presLayoutVars>
          <dgm:bulletEnabled val="1"/>
        </dgm:presLayoutVars>
      </dgm:prSet>
      <dgm:spPr/>
    </dgm:pt>
    <dgm:pt modelId="{85B28B12-7CA2-444E-B471-7F74A5D8DFCF}" type="pres">
      <dgm:prSet presAssocID="{81F63450-270E-4F7E-891C-A942261C6A98}" presName="sibTrans" presStyleLbl="sibTrans2D1" presStyleIdx="5" presStyleCnt="6"/>
      <dgm:spPr/>
    </dgm:pt>
    <dgm:pt modelId="{301F167D-1705-4B16-A2D0-B43DECC4DD40}" type="pres">
      <dgm:prSet presAssocID="{81F63450-270E-4F7E-891C-A942261C6A98}" presName="connectorText" presStyleLbl="sibTrans2D1" presStyleIdx="5" presStyleCnt="6"/>
      <dgm:spPr/>
    </dgm:pt>
    <dgm:pt modelId="{C1BB5ADC-4304-4911-8ECF-512EFFFDAE7D}" type="pres">
      <dgm:prSet presAssocID="{5E98E8F3-2C72-4413-90CF-F2DBC3700159}" presName="node" presStyleLbl="node1" presStyleIdx="6" presStyleCnt="7">
        <dgm:presLayoutVars>
          <dgm:bulletEnabled val="1"/>
        </dgm:presLayoutVars>
      </dgm:prSet>
      <dgm:spPr/>
    </dgm:pt>
  </dgm:ptLst>
  <dgm:cxnLst>
    <dgm:cxn modelId="{843E570B-6F3A-42E5-9D95-502656A5C97F}" type="presOf" srcId="{B9A6D95A-548D-484C-BD87-0D20D1E87FE0}" destId="{6879EBFD-5D9E-4BB4-80C0-C1015811681D}" srcOrd="1" destOrd="0" presId="urn:microsoft.com/office/officeart/2005/8/layout/process1"/>
    <dgm:cxn modelId="{F62CA30E-F097-41E0-98E2-7574026DC6DA}" srcId="{3F4508E7-7B50-407D-B89F-528752969AD0}" destId="{2E572B3F-333F-4BDE-A0C0-3EBB9F49540D}" srcOrd="2" destOrd="0" parTransId="{25BFC5C1-B119-495D-B537-EFFFE86C3B1A}" sibTransId="{201E0B92-CC4D-4EAC-8D77-3CDA91B0757B}"/>
    <dgm:cxn modelId="{ECF9EC1D-A543-4A4E-B029-FDB07476B5C7}" type="presOf" srcId="{81F63450-270E-4F7E-891C-A942261C6A98}" destId="{85B28B12-7CA2-444E-B471-7F74A5D8DFCF}" srcOrd="0" destOrd="0" presId="urn:microsoft.com/office/officeart/2005/8/layout/process1"/>
    <dgm:cxn modelId="{8660E420-9413-44F6-A92E-CD7A7B4B4556}" type="presOf" srcId="{81F63450-270E-4F7E-891C-A942261C6A98}" destId="{301F167D-1705-4B16-A2D0-B43DECC4DD40}" srcOrd="1" destOrd="0" presId="urn:microsoft.com/office/officeart/2005/8/layout/process1"/>
    <dgm:cxn modelId="{4DC95825-CF87-4CE7-9DB6-1574172E7C48}" type="presOf" srcId="{B705129D-A074-43B0-9B7D-18C9106B1772}" destId="{37B9D9BF-A75E-40EC-8AF7-23C47E83F379}" srcOrd="0" destOrd="0" presId="urn:microsoft.com/office/officeart/2005/8/layout/process1"/>
    <dgm:cxn modelId="{74BABA34-4A65-4FE1-9C35-4CFB3DBFE92D}" type="presOf" srcId="{04B3ACA9-3B48-48B2-BA89-58F6D1461B55}" destId="{5ECA3098-9E8E-468B-82C1-AEF66C5B59B2}" srcOrd="0" destOrd="0" presId="urn:microsoft.com/office/officeart/2005/8/layout/process1"/>
    <dgm:cxn modelId="{E321DA6B-79A3-4B87-B10E-C47AE143829A}" type="presOf" srcId="{961CAF96-372A-4714-B257-0918A1132D2F}" destId="{72A50D3F-78A2-4CD9-82ED-D895AB113A4D}" srcOrd="0" destOrd="0" presId="urn:microsoft.com/office/officeart/2005/8/layout/process1"/>
    <dgm:cxn modelId="{CD9F6474-2B2F-4538-9D68-E8935A0B5322}" type="presOf" srcId="{2F12177B-B271-4FE2-9A07-0C537A302496}" destId="{9ECDC7F4-6023-45B0-BA84-C9C8AAC165FF}" srcOrd="0" destOrd="0" presId="urn:microsoft.com/office/officeart/2005/8/layout/process1"/>
    <dgm:cxn modelId="{FA3E697A-F4B5-49A2-B0E4-48FC935A9472}" type="presOf" srcId="{201E0B92-CC4D-4EAC-8D77-3CDA91B0757B}" destId="{3809ED68-2578-46AE-AD66-7288706F288A}" srcOrd="1" destOrd="0" presId="urn:microsoft.com/office/officeart/2005/8/layout/process1"/>
    <dgm:cxn modelId="{89637F7D-25CA-4C2A-BD97-18454DB8E2E7}" type="presOf" srcId="{201E0B92-CC4D-4EAC-8D77-3CDA91B0757B}" destId="{DE6A79AE-3D31-438F-9080-03CA385B103F}" srcOrd="0" destOrd="0" presId="urn:microsoft.com/office/officeart/2005/8/layout/process1"/>
    <dgm:cxn modelId="{87DA0C8B-925A-4CF8-AF64-2C8B66219728}" type="presOf" srcId="{1A612435-1E88-4402-AD47-444EEBFF08C6}" destId="{EFAC6676-E4D8-49E5-A6DE-FDD9C27FCCF7}" srcOrd="0" destOrd="0" presId="urn:microsoft.com/office/officeart/2005/8/layout/process1"/>
    <dgm:cxn modelId="{CAC7F18C-8E7C-4ABE-B48E-12C32DB1BFAD}" srcId="{3F4508E7-7B50-407D-B89F-528752969AD0}" destId="{5E98E8F3-2C72-4413-90CF-F2DBC3700159}" srcOrd="6" destOrd="0" parTransId="{2DEBAE70-1D9A-4553-B754-CF896C06A462}" sibTransId="{C58CC0DB-56FD-4EB6-ACC1-2C1E1D1045D0}"/>
    <dgm:cxn modelId="{77983B8D-A660-4F03-9172-5D6B6DED0F97}" type="presOf" srcId="{2F12177B-B271-4FE2-9A07-0C537A302496}" destId="{8440734D-88BB-4981-93AD-D671B7966E3D}" srcOrd="1" destOrd="0" presId="urn:microsoft.com/office/officeart/2005/8/layout/process1"/>
    <dgm:cxn modelId="{ABB5AB92-EB92-4D8E-8C70-178F94D7E299}" type="presOf" srcId="{2DB8F4E1-12AC-4D01-87DB-268714181C24}" destId="{30C27543-D9F5-4849-886B-51EAE70C94A1}" srcOrd="0" destOrd="0" presId="urn:microsoft.com/office/officeart/2005/8/layout/process1"/>
    <dgm:cxn modelId="{34C7E897-39E1-441B-B050-1EC4A7FA0A48}" srcId="{3F4508E7-7B50-407D-B89F-528752969AD0}" destId="{961CAF96-372A-4714-B257-0918A1132D2F}" srcOrd="3" destOrd="0" parTransId="{AC1DE854-65BB-4DE4-A4B2-F91F421909AC}" sibTransId="{2F12177B-B271-4FE2-9A07-0C537A302496}"/>
    <dgm:cxn modelId="{F964839F-5C7B-44E8-A9A2-D6A963639A65}" type="presOf" srcId="{87ABF328-05FC-4B63-9910-32C08CDD8608}" destId="{374FFBA5-7A7C-44CC-9328-128D081D4A25}" srcOrd="0" destOrd="0" presId="urn:microsoft.com/office/officeart/2005/8/layout/process1"/>
    <dgm:cxn modelId="{9891CDA6-FFC1-4F0E-9728-79C193176EB7}" type="presOf" srcId="{2DB8F4E1-12AC-4D01-87DB-268714181C24}" destId="{8372C5E8-6A63-4967-A999-44324C3D8D82}" srcOrd="1" destOrd="0" presId="urn:microsoft.com/office/officeart/2005/8/layout/process1"/>
    <dgm:cxn modelId="{B56EA0A9-781F-43C3-816C-D87F94F9CB09}" srcId="{3F4508E7-7B50-407D-B89F-528752969AD0}" destId="{87ABF328-05FC-4B63-9910-32C08CDD8608}" srcOrd="4" destOrd="0" parTransId="{055BDB41-46A5-4DB9-A380-60FEB71412C7}" sibTransId="{2DB8F4E1-12AC-4D01-87DB-268714181C24}"/>
    <dgm:cxn modelId="{98ADD9B3-2E19-43F8-AB32-8F6B82822409}" srcId="{3F4508E7-7B50-407D-B89F-528752969AD0}" destId="{B705129D-A074-43B0-9B7D-18C9106B1772}" srcOrd="0" destOrd="0" parTransId="{A5AC2242-EAE1-4330-8659-7136B1BA35B6}" sibTransId="{B9A6D95A-548D-484C-BD87-0D20D1E87FE0}"/>
    <dgm:cxn modelId="{066A89C7-26F2-4EE2-ACDC-16AFA0EB2C24}" srcId="{3F4508E7-7B50-407D-B89F-528752969AD0}" destId="{04B3ACA9-3B48-48B2-BA89-58F6D1461B55}" srcOrd="5" destOrd="0" parTransId="{5A54F923-50F2-41CD-9629-4CAEF3E878F7}" sibTransId="{81F63450-270E-4F7E-891C-A942261C6A98}"/>
    <dgm:cxn modelId="{DB4449D4-707D-4DD2-96C8-63CCEE87F46C}" srcId="{3F4508E7-7B50-407D-B89F-528752969AD0}" destId="{5E32739D-835D-4CA4-A8DE-CDAB8485D216}" srcOrd="1" destOrd="0" parTransId="{8D0203C1-AABE-4920-A54F-C5DCC2A53FA6}" sibTransId="{1A612435-1E88-4402-AD47-444EEBFF08C6}"/>
    <dgm:cxn modelId="{8D15C9D9-479C-455B-89D5-7432236A8A93}" type="presOf" srcId="{5E98E8F3-2C72-4413-90CF-F2DBC3700159}" destId="{C1BB5ADC-4304-4911-8ECF-512EFFFDAE7D}" srcOrd="0" destOrd="0" presId="urn:microsoft.com/office/officeart/2005/8/layout/process1"/>
    <dgm:cxn modelId="{AB64A7DC-3EC4-4AA0-99E6-4F7A9FBF85DE}" type="presOf" srcId="{3F4508E7-7B50-407D-B89F-528752969AD0}" destId="{706D3F4A-C30A-4C65-B3DB-3A5CFD29A267}" srcOrd="0" destOrd="0" presId="urn:microsoft.com/office/officeart/2005/8/layout/process1"/>
    <dgm:cxn modelId="{A0D237DD-C04A-415C-A103-FFC087391F7C}" type="presOf" srcId="{B9A6D95A-548D-484C-BD87-0D20D1E87FE0}" destId="{735715B3-C04D-405B-97D5-9BC8190C88AA}" srcOrd="0" destOrd="0" presId="urn:microsoft.com/office/officeart/2005/8/layout/process1"/>
    <dgm:cxn modelId="{971DF1EE-89AF-414A-A3BA-1A16997DC55E}" type="presOf" srcId="{5E32739D-835D-4CA4-A8DE-CDAB8485D216}" destId="{41654EBC-FE36-48AF-9474-7DE2BD845249}" srcOrd="0" destOrd="0" presId="urn:microsoft.com/office/officeart/2005/8/layout/process1"/>
    <dgm:cxn modelId="{C6BFD0F1-CA98-45C9-A8BE-247B35F24AE3}" type="presOf" srcId="{2E572B3F-333F-4BDE-A0C0-3EBB9F49540D}" destId="{D55B70CF-994E-4ABE-BEB6-C5E36310CD91}" srcOrd="0" destOrd="0" presId="urn:microsoft.com/office/officeart/2005/8/layout/process1"/>
    <dgm:cxn modelId="{6BBEADFE-40E1-49C1-88B0-00FFD674C926}" type="presOf" srcId="{1A612435-1E88-4402-AD47-444EEBFF08C6}" destId="{63E5EB49-1AC5-41FD-9371-C75B914F9E7C}" srcOrd="1" destOrd="0" presId="urn:microsoft.com/office/officeart/2005/8/layout/process1"/>
    <dgm:cxn modelId="{5B81E01B-F89C-42F3-84E4-D09F16999E1D}" type="presParOf" srcId="{706D3F4A-C30A-4C65-B3DB-3A5CFD29A267}" destId="{37B9D9BF-A75E-40EC-8AF7-23C47E83F379}" srcOrd="0" destOrd="0" presId="urn:microsoft.com/office/officeart/2005/8/layout/process1"/>
    <dgm:cxn modelId="{0A26F67D-B96C-48CA-96E8-6E68D9272F93}" type="presParOf" srcId="{706D3F4A-C30A-4C65-B3DB-3A5CFD29A267}" destId="{735715B3-C04D-405B-97D5-9BC8190C88AA}" srcOrd="1" destOrd="0" presId="urn:microsoft.com/office/officeart/2005/8/layout/process1"/>
    <dgm:cxn modelId="{AD81CDFF-3746-47F1-BA00-F2B7FDDAFE21}" type="presParOf" srcId="{735715B3-C04D-405B-97D5-9BC8190C88AA}" destId="{6879EBFD-5D9E-4BB4-80C0-C1015811681D}" srcOrd="0" destOrd="0" presId="urn:microsoft.com/office/officeart/2005/8/layout/process1"/>
    <dgm:cxn modelId="{D51A8580-2285-431F-88B7-050398C9D78A}" type="presParOf" srcId="{706D3F4A-C30A-4C65-B3DB-3A5CFD29A267}" destId="{41654EBC-FE36-48AF-9474-7DE2BD845249}" srcOrd="2" destOrd="0" presId="urn:microsoft.com/office/officeart/2005/8/layout/process1"/>
    <dgm:cxn modelId="{5149B313-4BB4-45C2-B3D4-F48A5CE6A8C5}" type="presParOf" srcId="{706D3F4A-C30A-4C65-B3DB-3A5CFD29A267}" destId="{EFAC6676-E4D8-49E5-A6DE-FDD9C27FCCF7}" srcOrd="3" destOrd="0" presId="urn:microsoft.com/office/officeart/2005/8/layout/process1"/>
    <dgm:cxn modelId="{76EE210A-0748-4BA7-945F-A41DC530BC1F}" type="presParOf" srcId="{EFAC6676-E4D8-49E5-A6DE-FDD9C27FCCF7}" destId="{63E5EB49-1AC5-41FD-9371-C75B914F9E7C}" srcOrd="0" destOrd="0" presId="urn:microsoft.com/office/officeart/2005/8/layout/process1"/>
    <dgm:cxn modelId="{C95EBB9A-D725-4123-9A6F-E58C8300C5C2}" type="presParOf" srcId="{706D3F4A-C30A-4C65-B3DB-3A5CFD29A267}" destId="{D55B70CF-994E-4ABE-BEB6-C5E36310CD91}" srcOrd="4" destOrd="0" presId="urn:microsoft.com/office/officeart/2005/8/layout/process1"/>
    <dgm:cxn modelId="{7EBD70F0-9CE9-4A70-8BC5-656F1E223EC7}" type="presParOf" srcId="{706D3F4A-C30A-4C65-B3DB-3A5CFD29A267}" destId="{DE6A79AE-3D31-438F-9080-03CA385B103F}" srcOrd="5" destOrd="0" presId="urn:microsoft.com/office/officeart/2005/8/layout/process1"/>
    <dgm:cxn modelId="{7FB8BFFB-2C84-40BB-8213-7D1D077B5370}" type="presParOf" srcId="{DE6A79AE-3D31-438F-9080-03CA385B103F}" destId="{3809ED68-2578-46AE-AD66-7288706F288A}" srcOrd="0" destOrd="0" presId="urn:microsoft.com/office/officeart/2005/8/layout/process1"/>
    <dgm:cxn modelId="{CE133F2F-D7AD-4C3E-8F4D-483CB885096F}" type="presParOf" srcId="{706D3F4A-C30A-4C65-B3DB-3A5CFD29A267}" destId="{72A50D3F-78A2-4CD9-82ED-D895AB113A4D}" srcOrd="6" destOrd="0" presId="urn:microsoft.com/office/officeart/2005/8/layout/process1"/>
    <dgm:cxn modelId="{CDFF8C29-B1FC-43B9-9683-EC040CA0B93B}" type="presParOf" srcId="{706D3F4A-C30A-4C65-B3DB-3A5CFD29A267}" destId="{9ECDC7F4-6023-45B0-BA84-C9C8AAC165FF}" srcOrd="7" destOrd="0" presId="urn:microsoft.com/office/officeart/2005/8/layout/process1"/>
    <dgm:cxn modelId="{316750DD-F796-4D8B-A435-1A737BA8BD00}" type="presParOf" srcId="{9ECDC7F4-6023-45B0-BA84-C9C8AAC165FF}" destId="{8440734D-88BB-4981-93AD-D671B7966E3D}" srcOrd="0" destOrd="0" presId="urn:microsoft.com/office/officeart/2005/8/layout/process1"/>
    <dgm:cxn modelId="{008EDC10-30DE-4286-A381-FF3334D10B66}" type="presParOf" srcId="{706D3F4A-C30A-4C65-B3DB-3A5CFD29A267}" destId="{374FFBA5-7A7C-44CC-9328-128D081D4A25}" srcOrd="8" destOrd="0" presId="urn:microsoft.com/office/officeart/2005/8/layout/process1"/>
    <dgm:cxn modelId="{A76C4DC4-12E3-4795-A5FD-81E5096077AF}" type="presParOf" srcId="{706D3F4A-C30A-4C65-B3DB-3A5CFD29A267}" destId="{30C27543-D9F5-4849-886B-51EAE70C94A1}" srcOrd="9" destOrd="0" presId="urn:microsoft.com/office/officeart/2005/8/layout/process1"/>
    <dgm:cxn modelId="{19BA9CB3-BC42-46B3-B480-B6E4F94F3688}" type="presParOf" srcId="{30C27543-D9F5-4849-886B-51EAE70C94A1}" destId="{8372C5E8-6A63-4967-A999-44324C3D8D82}" srcOrd="0" destOrd="0" presId="urn:microsoft.com/office/officeart/2005/8/layout/process1"/>
    <dgm:cxn modelId="{EDF66235-5BCA-4D32-8F32-164F55D88492}" type="presParOf" srcId="{706D3F4A-C30A-4C65-B3DB-3A5CFD29A267}" destId="{5ECA3098-9E8E-468B-82C1-AEF66C5B59B2}" srcOrd="10" destOrd="0" presId="urn:microsoft.com/office/officeart/2005/8/layout/process1"/>
    <dgm:cxn modelId="{2366D1C4-56A4-4896-B16A-F93FE831B452}" type="presParOf" srcId="{706D3F4A-C30A-4C65-B3DB-3A5CFD29A267}" destId="{85B28B12-7CA2-444E-B471-7F74A5D8DFCF}" srcOrd="11" destOrd="0" presId="urn:microsoft.com/office/officeart/2005/8/layout/process1"/>
    <dgm:cxn modelId="{E6AB8FBF-234B-4BD4-9190-CF6493334CA0}" type="presParOf" srcId="{85B28B12-7CA2-444E-B471-7F74A5D8DFCF}" destId="{301F167D-1705-4B16-A2D0-B43DECC4DD40}" srcOrd="0" destOrd="0" presId="urn:microsoft.com/office/officeart/2005/8/layout/process1"/>
    <dgm:cxn modelId="{0761B4D6-DC8E-4786-AD82-4FA1BDB34DD1}" type="presParOf" srcId="{706D3F4A-C30A-4C65-B3DB-3A5CFD29A267}" destId="{C1BB5ADC-4304-4911-8ECF-512EFFFDAE7D}"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601D0-0384-43BD-B8F0-40E602667DAB}">
      <dsp:nvSpPr>
        <dsp:cNvPr id="0" name=""/>
        <dsp:cNvSpPr/>
      </dsp:nvSpPr>
      <dsp:spPr>
        <a:xfrm>
          <a:off x="1965135" y="-12163"/>
          <a:ext cx="5560460" cy="5560460"/>
        </a:xfrm>
        <a:prstGeom prst="ellipse">
          <a:avLst/>
        </a:prstGeom>
        <a:gradFill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ECOSYSTEM: Economic operators who benefit from gambling</a:t>
          </a:r>
        </a:p>
      </dsp:txBody>
      <dsp:txXfrm>
        <a:off x="3702779" y="265859"/>
        <a:ext cx="2085172" cy="556046"/>
      </dsp:txXfrm>
    </dsp:sp>
    <dsp:sp modelId="{5896CCDA-787D-444D-9125-189419DDEE41}">
      <dsp:nvSpPr>
        <dsp:cNvPr id="0" name=""/>
        <dsp:cNvSpPr/>
      </dsp:nvSpPr>
      <dsp:spPr>
        <a:xfrm>
          <a:off x="2382170" y="821905"/>
          <a:ext cx="4726391" cy="4726391"/>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SYSTEM: Undermining systems we rely upon</a:t>
          </a:r>
        </a:p>
      </dsp:txBody>
      <dsp:txXfrm>
        <a:off x="3726237" y="1093673"/>
        <a:ext cx="2038256" cy="543535"/>
      </dsp:txXfrm>
    </dsp:sp>
    <dsp:sp modelId="{AEFAE67C-3851-45FA-A031-0A41EF7D0782}">
      <dsp:nvSpPr>
        <dsp:cNvPr id="0" name=""/>
        <dsp:cNvSpPr/>
      </dsp:nvSpPr>
      <dsp:spPr>
        <a:xfrm>
          <a:off x="2799204" y="1655974"/>
          <a:ext cx="3892322" cy="3892322"/>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POLITICAL: </a:t>
          </a:r>
          <a:r>
            <a:rPr lang="en-AU" sz="1200" kern="1200" dirty="0">
              <a:solidFill>
                <a:schemeClr val="tx1"/>
              </a:solidFill>
            </a:rPr>
            <a:t>misusing evidence, shift responsibility between levels of government</a:t>
          </a:r>
        </a:p>
      </dsp:txBody>
      <dsp:txXfrm>
        <a:off x="3738227" y="1924545"/>
        <a:ext cx="2014276" cy="537140"/>
      </dsp:txXfrm>
    </dsp:sp>
    <dsp:sp modelId="{AA6E46B5-1FB4-44A5-846D-F242D1CFFE3F}">
      <dsp:nvSpPr>
        <dsp:cNvPr id="0" name=""/>
        <dsp:cNvSpPr/>
      </dsp:nvSpPr>
      <dsp:spPr>
        <a:xfrm>
          <a:off x="3216239" y="2490043"/>
          <a:ext cx="3058253" cy="3058253"/>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SCIENCE: Creation of doubt</a:t>
          </a:r>
        </a:p>
      </dsp:txBody>
      <dsp:txXfrm>
        <a:off x="3919637" y="2765286"/>
        <a:ext cx="1651456" cy="550485"/>
      </dsp:txXfrm>
    </dsp:sp>
    <dsp:sp modelId="{CB354E5C-673E-4AA2-86F3-084E249911AB}">
      <dsp:nvSpPr>
        <dsp:cNvPr id="0" name=""/>
        <dsp:cNvSpPr/>
      </dsp:nvSpPr>
      <dsp:spPr>
        <a:xfrm>
          <a:off x="3633273" y="3324113"/>
          <a:ext cx="2224184" cy="2224184"/>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MARKETING: Normalisation</a:t>
          </a:r>
        </a:p>
      </dsp:txBody>
      <dsp:txXfrm>
        <a:off x="4022506" y="3602136"/>
        <a:ext cx="1445719" cy="556046"/>
      </dsp:txXfrm>
    </dsp:sp>
    <dsp:sp modelId="{019B6AA6-9F29-4019-B62B-B4ABDB2703ED}">
      <dsp:nvSpPr>
        <dsp:cNvPr id="0" name=""/>
        <dsp:cNvSpPr/>
      </dsp:nvSpPr>
      <dsp:spPr>
        <a:xfrm>
          <a:off x="3862740" y="4133855"/>
          <a:ext cx="1796167" cy="1438769"/>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AU" sz="1400" kern="1200" dirty="0">
              <a:solidFill>
                <a:schemeClr val="tx1"/>
              </a:solidFill>
            </a:rPr>
            <a:t>PRODUCTS: supercharged </a:t>
          </a:r>
        </a:p>
      </dsp:txBody>
      <dsp:txXfrm>
        <a:off x="4125782" y="4493547"/>
        <a:ext cx="1270082" cy="719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9D9BF-A75E-40EC-8AF7-23C47E83F379}">
      <dsp:nvSpPr>
        <dsp:cNvPr id="0" name=""/>
        <dsp:cNvSpPr/>
      </dsp:nvSpPr>
      <dsp:spPr>
        <a:xfrm>
          <a:off x="2753"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‘Responsible gambling’</a:t>
          </a:r>
        </a:p>
      </dsp:txBody>
      <dsp:txXfrm>
        <a:off x="21080" y="668690"/>
        <a:ext cx="1006246" cy="589086"/>
      </dsp:txXfrm>
    </dsp:sp>
    <dsp:sp modelId="{735715B3-C04D-405B-97D5-9BC8190C88AA}">
      <dsp:nvSpPr>
        <dsp:cNvPr id="0" name=""/>
        <dsp:cNvSpPr/>
      </dsp:nvSpPr>
      <dsp:spPr>
        <a:xfrm>
          <a:off x="1149944"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1149944" y="885642"/>
        <a:ext cx="154767" cy="155183"/>
      </dsp:txXfrm>
    </dsp:sp>
    <dsp:sp modelId="{41654EBC-FE36-48AF-9474-7DE2BD845249}">
      <dsp:nvSpPr>
        <dsp:cNvPr id="0" name=""/>
        <dsp:cNvSpPr/>
      </dsp:nvSpPr>
      <dsp:spPr>
        <a:xfrm>
          <a:off x="1462815"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‘Problem gambler’</a:t>
          </a:r>
        </a:p>
      </dsp:txBody>
      <dsp:txXfrm>
        <a:off x="1481142" y="668690"/>
        <a:ext cx="1006246" cy="589086"/>
      </dsp:txXfrm>
    </dsp:sp>
    <dsp:sp modelId="{EFAC6676-E4D8-49E5-A6DE-FDD9C27FCCF7}">
      <dsp:nvSpPr>
        <dsp:cNvPr id="0" name=""/>
        <dsp:cNvSpPr/>
      </dsp:nvSpPr>
      <dsp:spPr>
        <a:xfrm>
          <a:off x="2610006"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2610006" y="885642"/>
        <a:ext cx="154767" cy="155183"/>
      </dsp:txXfrm>
    </dsp:sp>
    <dsp:sp modelId="{D55B70CF-994E-4ABE-BEB6-C5E36310CD91}">
      <dsp:nvSpPr>
        <dsp:cNvPr id="0" name=""/>
        <dsp:cNvSpPr/>
      </dsp:nvSpPr>
      <dsp:spPr>
        <a:xfrm>
          <a:off x="2922876"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Stigma</a:t>
          </a:r>
        </a:p>
      </dsp:txBody>
      <dsp:txXfrm>
        <a:off x="2941203" y="668690"/>
        <a:ext cx="1006246" cy="589086"/>
      </dsp:txXfrm>
    </dsp:sp>
    <dsp:sp modelId="{DE6A79AE-3D31-438F-9080-03CA385B103F}">
      <dsp:nvSpPr>
        <dsp:cNvPr id="0" name=""/>
        <dsp:cNvSpPr/>
      </dsp:nvSpPr>
      <dsp:spPr>
        <a:xfrm>
          <a:off x="4070067"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4070067" y="885642"/>
        <a:ext cx="154767" cy="155183"/>
      </dsp:txXfrm>
    </dsp:sp>
    <dsp:sp modelId="{72A50D3F-78A2-4CD9-82ED-D895AB113A4D}">
      <dsp:nvSpPr>
        <dsp:cNvPr id="0" name=""/>
        <dsp:cNvSpPr/>
      </dsp:nvSpPr>
      <dsp:spPr>
        <a:xfrm>
          <a:off x="4382938"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Shame</a:t>
          </a:r>
        </a:p>
      </dsp:txBody>
      <dsp:txXfrm>
        <a:off x="4401265" y="668690"/>
        <a:ext cx="1006246" cy="589086"/>
      </dsp:txXfrm>
    </dsp:sp>
    <dsp:sp modelId="{9ECDC7F4-6023-45B0-BA84-C9C8AAC165FF}">
      <dsp:nvSpPr>
        <dsp:cNvPr id="0" name=""/>
        <dsp:cNvSpPr/>
      </dsp:nvSpPr>
      <dsp:spPr>
        <a:xfrm>
          <a:off x="5530129"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5530129" y="885642"/>
        <a:ext cx="154767" cy="155183"/>
      </dsp:txXfrm>
    </dsp:sp>
    <dsp:sp modelId="{374FFBA5-7A7C-44CC-9328-128D081D4A25}">
      <dsp:nvSpPr>
        <dsp:cNvPr id="0" name=""/>
        <dsp:cNvSpPr/>
      </dsp:nvSpPr>
      <dsp:spPr>
        <a:xfrm>
          <a:off x="5842999"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Self-harm</a:t>
          </a:r>
        </a:p>
      </dsp:txBody>
      <dsp:txXfrm>
        <a:off x="5861326" y="668690"/>
        <a:ext cx="1006246" cy="589086"/>
      </dsp:txXfrm>
    </dsp:sp>
    <dsp:sp modelId="{30C27543-D9F5-4849-886B-51EAE70C94A1}">
      <dsp:nvSpPr>
        <dsp:cNvPr id="0" name=""/>
        <dsp:cNvSpPr/>
      </dsp:nvSpPr>
      <dsp:spPr>
        <a:xfrm>
          <a:off x="6990190"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6990190" y="885642"/>
        <a:ext cx="154767" cy="155183"/>
      </dsp:txXfrm>
    </dsp:sp>
    <dsp:sp modelId="{5ECA3098-9E8E-468B-82C1-AEF66C5B59B2}">
      <dsp:nvSpPr>
        <dsp:cNvPr id="0" name=""/>
        <dsp:cNvSpPr/>
      </dsp:nvSpPr>
      <dsp:spPr>
        <a:xfrm>
          <a:off x="7303060"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Suicidal ideation</a:t>
          </a:r>
        </a:p>
      </dsp:txBody>
      <dsp:txXfrm>
        <a:off x="7321387" y="668690"/>
        <a:ext cx="1006246" cy="589086"/>
      </dsp:txXfrm>
    </dsp:sp>
    <dsp:sp modelId="{85B28B12-7CA2-444E-B471-7F74A5D8DFCF}">
      <dsp:nvSpPr>
        <dsp:cNvPr id="0" name=""/>
        <dsp:cNvSpPr/>
      </dsp:nvSpPr>
      <dsp:spPr>
        <a:xfrm>
          <a:off x="8450251" y="833914"/>
          <a:ext cx="221095" cy="2586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8450251" y="885642"/>
        <a:ext cx="154767" cy="155183"/>
      </dsp:txXfrm>
    </dsp:sp>
    <dsp:sp modelId="{C1BB5ADC-4304-4911-8ECF-512EFFFDAE7D}">
      <dsp:nvSpPr>
        <dsp:cNvPr id="0" name=""/>
        <dsp:cNvSpPr/>
      </dsp:nvSpPr>
      <dsp:spPr>
        <a:xfrm>
          <a:off x="8763122" y="650363"/>
          <a:ext cx="1042900" cy="625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Suicide</a:t>
          </a:r>
        </a:p>
      </dsp:txBody>
      <dsp:txXfrm>
        <a:off x="8781449" y="668690"/>
        <a:ext cx="1006246" cy="58908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C3229-5E2F-4E10-8E53-FC09D24B6980}" type="datetimeFigureOut">
              <a:rPr lang="en-AU" smtClean="0"/>
              <a:t>28/11/2024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9A288-8ECF-41BB-AF33-EB27B0221283}" type="slidenum">
              <a:rPr lang="en-AU" smtClean="0"/>
              <a:t>‹#›</a:t>
            </a:fld>
            <a:endParaRPr lang="en-AU"/>
          </a:p>
        </p:txBody>
      </p:sp>
    </p:spTree>
    <p:extLst>
      <p:ext uri="{BB962C8B-B14F-4D97-AF65-F5344CB8AC3E}">
        <p14:creationId xmlns:p14="http://schemas.microsoft.com/office/powerpoint/2010/main" val="4076301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9A288-8ECF-41BB-AF33-EB27B0221283}" type="slidenum">
              <a:rPr lang="en-AU" smtClean="0"/>
              <a:t>1</a:t>
            </a:fld>
            <a:endParaRPr lang="en-AU"/>
          </a:p>
        </p:txBody>
      </p:sp>
    </p:spTree>
    <p:extLst>
      <p:ext uri="{BB962C8B-B14F-4D97-AF65-F5344CB8AC3E}">
        <p14:creationId xmlns:p14="http://schemas.microsoft.com/office/powerpoint/2010/main" val="336926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Conflicts of interest that are often celebrated rather than declared, create a risk of bias that can lead to inaccurate and poor quality research. Not just funding, but the entire framing of responsible gambling has influenced the researchers that receive funding, the research questions that have been asked, and for much of history this has been individual focussed with very little attention paid to the social and commercial determinants of how and why harm occurs.</a:t>
            </a:r>
          </a:p>
          <a:p>
            <a:r>
              <a:rPr lang="en-AU" dirty="0"/>
              <a:t>PWLE are crying out for tools to help them stop, but some ‘leading’ researchers cast doubt on the effectiveness of tools that have now been adopted in Nordic countries (account registrations allowing people to set limits).</a:t>
            </a:r>
          </a:p>
        </p:txBody>
      </p:sp>
      <p:sp>
        <p:nvSpPr>
          <p:cNvPr id="4" name="Slide Number Placeholder 3"/>
          <p:cNvSpPr>
            <a:spLocks noGrp="1"/>
          </p:cNvSpPr>
          <p:nvPr>
            <p:ph type="sldNum" sz="quarter" idx="5"/>
          </p:nvPr>
        </p:nvSpPr>
        <p:spPr/>
        <p:txBody>
          <a:bodyPr/>
          <a:lstStyle/>
          <a:p>
            <a:fld id="{5669A288-8ECF-41BB-AF33-EB27B0221283}" type="slidenum">
              <a:rPr lang="en-AU" smtClean="0"/>
              <a:t>10</a:t>
            </a:fld>
            <a:endParaRPr lang="en-AU"/>
          </a:p>
        </p:txBody>
      </p:sp>
    </p:spTree>
    <p:extLst>
      <p:ext uri="{BB962C8B-B14F-4D97-AF65-F5344CB8AC3E}">
        <p14:creationId xmlns:p14="http://schemas.microsoft.com/office/powerpoint/2010/main" val="3279971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determines what policies are adopted and which regulations and reforms are even considered.</a:t>
            </a:r>
          </a:p>
          <a:p>
            <a:r>
              <a:rPr lang="en-AU" dirty="0"/>
              <a:t>contributes to a sense of defeat and frustration at policy inaction for those harmed, which also contributes to the suicide toll. I came across cases that left notes to that effect in study 1. Lobbying power overwhelms decision makers who may consider meaningful reforms, and they back down</a:t>
            </a:r>
          </a:p>
        </p:txBody>
      </p:sp>
      <p:sp>
        <p:nvSpPr>
          <p:cNvPr id="4" name="Slide Number Placeholder 3"/>
          <p:cNvSpPr>
            <a:spLocks noGrp="1"/>
          </p:cNvSpPr>
          <p:nvPr>
            <p:ph type="sldNum" sz="quarter" idx="5"/>
          </p:nvPr>
        </p:nvSpPr>
        <p:spPr/>
        <p:txBody>
          <a:bodyPr/>
          <a:lstStyle/>
          <a:p>
            <a:fld id="{5669A288-8ECF-41BB-AF33-EB27B0221283}" type="slidenum">
              <a:rPr lang="en-AU" smtClean="0"/>
              <a:t>11</a:t>
            </a:fld>
            <a:endParaRPr lang="en-AU"/>
          </a:p>
        </p:txBody>
      </p:sp>
    </p:spTree>
    <p:extLst>
      <p:ext uri="{BB962C8B-B14F-4D97-AF65-F5344CB8AC3E}">
        <p14:creationId xmlns:p14="http://schemas.microsoft.com/office/powerpoint/2010/main" val="377829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Despite social costs far exceeding tax revenues, perceived reliance on these revenues may make some policymakers reluctant to introduce reforms. </a:t>
            </a:r>
          </a:p>
        </p:txBody>
      </p:sp>
      <p:sp>
        <p:nvSpPr>
          <p:cNvPr id="4" name="Slide Number Placeholder 3"/>
          <p:cNvSpPr>
            <a:spLocks noGrp="1"/>
          </p:cNvSpPr>
          <p:nvPr>
            <p:ph type="sldNum" sz="quarter" idx="5"/>
          </p:nvPr>
        </p:nvSpPr>
        <p:spPr/>
        <p:txBody>
          <a:bodyPr/>
          <a:lstStyle/>
          <a:p>
            <a:fld id="{5669A288-8ECF-41BB-AF33-EB27B0221283}" type="slidenum">
              <a:rPr lang="en-AU" smtClean="0"/>
              <a:t>12</a:t>
            </a:fld>
            <a:endParaRPr lang="en-AU"/>
          </a:p>
        </p:txBody>
      </p:sp>
    </p:spTree>
    <p:extLst>
      <p:ext uri="{BB962C8B-B14F-4D97-AF65-F5344CB8AC3E}">
        <p14:creationId xmlns:p14="http://schemas.microsoft.com/office/powerpoint/2010/main" val="49585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quotes from my study with those who have experienced GRS and show how staff likely unwittingly contribute to stigmatisation of those harmed by gambling</a:t>
            </a:r>
          </a:p>
        </p:txBody>
      </p:sp>
      <p:sp>
        <p:nvSpPr>
          <p:cNvPr id="4" name="Slide Number Placeholder 3"/>
          <p:cNvSpPr>
            <a:spLocks noGrp="1"/>
          </p:cNvSpPr>
          <p:nvPr>
            <p:ph type="sldNum" sz="quarter" idx="5"/>
          </p:nvPr>
        </p:nvSpPr>
        <p:spPr/>
        <p:txBody>
          <a:bodyPr/>
          <a:lstStyle/>
          <a:p>
            <a:fld id="{5669A288-8ECF-41BB-AF33-EB27B0221283}" type="slidenum">
              <a:rPr lang="en-AU" smtClean="0"/>
              <a:t>13</a:t>
            </a:fld>
            <a:endParaRPr lang="en-AU"/>
          </a:p>
        </p:txBody>
      </p:sp>
    </p:spTree>
    <p:extLst>
      <p:ext uri="{BB962C8B-B14F-4D97-AF65-F5344CB8AC3E}">
        <p14:creationId xmlns:p14="http://schemas.microsoft.com/office/powerpoint/2010/main" val="87256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chain also creates a flawed evidence base that frames the problem with the individual and not the system in which the individual exists.</a:t>
            </a:r>
          </a:p>
        </p:txBody>
      </p:sp>
      <p:sp>
        <p:nvSpPr>
          <p:cNvPr id="4" name="Slide Number Placeholder 3"/>
          <p:cNvSpPr>
            <a:spLocks noGrp="1"/>
          </p:cNvSpPr>
          <p:nvPr>
            <p:ph type="sldNum" sz="quarter" idx="5"/>
          </p:nvPr>
        </p:nvSpPr>
        <p:spPr/>
        <p:txBody>
          <a:bodyPr/>
          <a:lstStyle/>
          <a:p>
            <a:fld id="{5669A288-8ECF-41BB-AF33-EB27B0221283}" type="slidenum">
              <a:rPr lang="en-AU" smtClean="0"/>
              <a:t>14</a:t>
            </a:fld>
            <a:endParaRPr lang="en-AU"/>
          </a:p>
        </p:txBody>
      </p:sp>
    </p:spTree>
    <p:extLst>
      <p:ext uri="{BB962C8B-B14F-4D97-AF65-F5344CB8AC3E}">
        <p14:creationId xmlns:p14="http://schemas.microsoft.com/office/powerpoint/2010/main" val="238962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Data vaults have been implemented in </a:t>
            </a:r>
            <a:r>
              <a:rPr lang="en-AU" sz="1200" dirty="0"/>
              <a:t>Spain, Denmark, France, Germany, Portugal, Malta, Romania, Bulgaria, Columbia, Argentina. Require people to have a gambling account, and limits apply across products. Data should be shared with police, coroners ASIC.</a:t>
            </a:r>
            <a:r>
              <a:rPr lang="en-AU" dirty="0"/>
              <a:t> The remainder of my grant will document this formally but it is clear that a genuine public health approach that limits the influence of industry</a:t>
            </a:r>
          </a:p>
          <a:p>
            <a:r>
              <a:rPr lang="en-AU" dirty="0"/>
              <a:t>This means better data, better evidence of harms, improved regulations etc </a:t>
            </a:r>
            <a:r>
              <a:rPr lang="en-AU" dirty="0" err="1"/>
              <a:t>etc</a:t>
            </a:r>
            <a:r>
              <a:rPr lang="en-AU" dirty="0"/>
              <a:t> </a:t>
            </a:r>
          </a:p>
        </p:txBody>
      </p:sp>
      <p:sp>
        <p:nvSpPr>
          <p:cNvPr id="4" name="Slide Number Placeholder 3"/>
          <p:cNvSpPr>
            <a:spLocks noGrp="1"/>
          </p:cNvSpPr>
          <p:nvPr>
            <p:ph type="sldNum" sz="quarter" idx="5"/>
          </p:nvPr>
        </p:nvSpPr>
        <p:spPr/>
        <p:txBody>
          <a:bodyPr/>
          <a:lstStyle/>
          <a:p>
            <a:fld id="{5669A288-8ECF-41BB-AF33-EB27B0221283}" type="slidenum">
              <a:rPr lang="en-AU" smtClean="0"/>
              <a:t>16</a:t>
            </a:fld>
            <a:endParaRPr lang="en-AU"/>
          </a:p>
        </p:txBody>
      </p:sp>
    </p:spTree>
    <p:extLst>
      <p:ext uri="{BB962C8B-B14F-4D97-AF65-F5344CB8AC3E}">
        <p14:creationId xmlns:p14="http://schemas.microsoft.com/office/powerpoint/2010/main" val="144229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9A288-8ECF-41BB-AF33-EB27B0221283}" type="slidenum">
              <a:rPr lang="en-AU" smtClean="0"/>
              <a:t>17</a:t>
            </a:fld>
            <a:endParaRPr lang="en-AU"/>
          </a:p>
        </p:txBody>
      </p:sp>
    </p:spTree>
    <p:extLst>
      <p:ext uri="{BB962C8B-B14F-4D97-AF65-F5344CB8AC3E}">
        <p14:creationId xmlns:p14="http://schemas.microsoft.com/office/powerpoint/2010/main" val="160366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Grateful for the support of SPA postdoctoral fellowship funding</a:t>
            </a:r>
          </a:p>
        </p:txBody>
      </p:sp>
      <p:sp>
        <p:nvSpPr>
          <p:cNvPr id="4" name="Slide Number Placeholder 3"/>
          <p:cNvSpPr>
            <a:spLocks noGrp="1"/>
          </p:cNvSpPr>
          <p:nvPr>
            <p:ph type="sldNum" sz="quarter" idx="5"/>
          </p:nvPr>
        </p:nvSpPr>
        <p:spPr/>
        <p:txBody>
          <a:bodyPr/>
          <a:lstStyle/>
          <a:p>
            <a:fld id="{9CC296C3-3615-4C44-A780-460A2D118DF9}" type="slidenum">
              <a:rPr lang="en-AU" smtClean="0"/>
              <a:t>2</a:t>
            </a:fld>
            <a:endParaRPr lang="en-AU"/>
          </a:p>
        </p:txBody>
      </p:sp>
    </p:spTree>
    <p:extLst>
      <p:ext uri="{BB962C8B-B14F-4D97-AF65-F5344CB8AC3E}">
        <p14:creationId xmlns:p14="http://schemas.microsoft.com/office/powerpoint/2010/main" val="259659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Industry continues to expand in Australia and globally</a:t>
            </a:r>
          </a:p>
          <a:p>
            <a:endParaRPr lang="en-US" dirty="0"/>
          </a:p>
        </p:txBody>
      </p:sp>
      <p:sp>
        <p:nvSpPr>
          <p:cNvPr id="4" name="Slide Number Placeholder 3"/>
          <p:cNvSpPr>
            <a:spLocks noGrp="1"/>
          </p:cNvSpPr>
          <p:nvPr>
            <p:ph type="sldNum" sz="quarter" idx="5"/>
          </p:nvPr>
        </p:nvSpPr>
        <p:spPr/>
        <p:txBody>
          <a:bodyPr/>
          <a:lstStyle/>
          <a:p>
            <a:fld id="{5669A288-8ECF-41BB-AF33-EB27B0221283}" type="slidenum">
              <a:rPr lang="en-AU" smtClean="0"/>
              <a:t>3</a:t>
            </a:fld>
            <a:endParaRPr lang="en-AU"/>
          </a:p>
        </p:txBody>
      </p:sp>
    </p:spTree>
    <p:extLst>
      <p:ext uri="{BB962C8B-B14F-4D97-AF65-F5344CB8AC3E}">
        <p14:creationId xmlns:p14="http://schemas.microsoft.com/office/powerpoint/2010/main" val="315159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t>Australian’s National Suicide Prevention Strategy Advice document links gambling to suicidal distress</a:t>
            </a:r>
          </a:p>
          <a:p>
            <a:pPr marL="285750" indent="-285750">
              <a:buFont typeface="Arial" panose="020B0604020202020204" pitchFamily="34" charset="0"/>
              <a:buChar char="•"/>
            </a:pPr>
            <a:r>
              <a:rPr lang="en-AU" sz="1200" dirty="0"/>
              <a:t>England’s National Suicide Prevention Plan identifies gambling as a risk factor for suicide</a:t>
            </a:r>
          </a:p>
          <a:p>
            <a:r>
              <a:rPr lang="en-AU" dirty="0"/>
              <a:t>SPA have released a roadmap to address GRS. </a:t>
            </a:r>
          </a:p>
          <a:p>
            <a:r>
              <a:rPr lang="en-AU" dirty="0"/>
              <a:t>I worked with CCOV and we identified 184 direct GRS and an additional 17 ‘affected others’ in Victoria alone over 8 yrs</a:t>
            </a:r>
          </a:p>
          <a:p>
            <a:r>
              <a:rPr lang="en-AU" dirty="0"/>
              <a:t>There are many harms associated with gambling, not only financial losses</a:t>
            </a:r>
          </a:p>
        </p:txBody>
      </p:sp>
      <p:sp>
        <p:nvSpPr>
          <p:cNvPr id="4" name="Slide Number Placeholder 3"/>
          <p:cNvSpPr>
            <a:spLocks noGrp="1"/>
          </p:cNvSpPr>
          <p:nvPr>
            <p:ph type="sldNum" sz="quarter" idx="5"/>
          </p:nvPr>
        </p:nvSpPr>
        <p:spPr/>
        <p:txBody>
          <a:bodyPr/>
          <a:lstStyle/>
          <a:p>
            <a:fld id="{5669A288-8ECF-41BB-AF33-EB27B0221283}" type="slidenum">
              <a:rPr lang="en-AU" smtClean="0"/>
              <a:t>4</a:t>
            </a:fld>
            <a:endParaRPr lang="en-AU"/>
          </a:p>
        </p:txBody>
      </p:sp>
    </p:spTree>
    <p:extLst>
      <p:ext uri="{BB962C8B-B14F-4D97-AF65-F5344CB8AC3E}">
        <p14:creationId xmlns:p14="http://schemas.microsoft.com/office/powerpoint/2010/main" val="22983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dominant discourse and response to gambling harm has been RG</a:t>
            </a:r>
          </a:p>
          <a:p>
            <a:r>
              <a:rPr lang="en-AU" dirty="0"/>
              <a:t>This is problematic as it has suited the industry interests, by promoting the idea that gambling harms a small minority and that most people gamble responsibly</a:t>
            </a:r>
          </a:p>
        </p:txBody>
      </p:sp>
      <p:sp>
        <p:nvSpPr>
          <p:cNvPr id="4" name="Slide Number Placeholder 3"/>
          <p:cNvSpPr>
            <a:spLocks noGrp="1"/>
          </p:cNvSpPr>
          <p:nvPr>
            <p:ph type="sldNum" sz="quarter" idx="5"/>
          </p:nvPr>
        </p:nvSpPr>
        <p:spPr/>
        <p:txBody>
          <a:bodyPr/>
          <a:lstStyle/>
          <a:p>
            <a:fld id="{5669A288-8ECF-41BB-AF33-EB27B0221283}" type="slidenum">
              <a:rPr lang="en-AU" smtClean="0"/>
              <a:t>5</a:t>
            </a:fld>
            <a:endParaRPr lang="en-AU"/>
          </a:p>
        </p:txBody>
      </p:sp>
    </p:spTree>
    <p:extLst>
      <p:ext uri="{BB962C8B-B14F-4D97-AF65-F5344CB8AC3E}">
        <p14:creationId xmlns:p14="http://schemas.microsoft.com/office/powerpoint/2010/main" val="178962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CDoH</a:t>
            </a:r>
            <a:r>
              <a:rPr lang="en-AU" dirty="0"/>
              <a:t> have been influential in addressing no-communicable diseases. We are now expanding on the </a:t>
            </a:r>
            <a:r>
              <a:rPr lang="en-AU" dirty="0" err="1"/>
              <a:t>CDoH</a:t>
            </a:r>
            <a:r>
              <a:rPr lang="en-AU" dirty="0"/>
              <a:t> in the suicide prevention space, described as the commercial determinants of suicide or </a:t>
            </a:r>
            <a:r>
              <a:rPr lang="en-AU" dirty="0" err="1"/>
              <a:t>CDoS</a:t>
            </a:r>
            <a:r>
              <a:rPr lang="en-AU" dirty="0"/>
              <a:t>. The first and only paper to describe this was published last year in the Lancet Psychiatry. The commercial practices of the gambling industry seriously undermine efforts to prevent suicide, and are </a:t>
            </a:r>
            <a:r>
              <a:rPr lang="en-AU"/>
              <a:t>exemplar case of </a:t>
            </a:r>
            <a:r>
              <a:rPr lang="en-AU" dirty="0"/>
              <a:t>the </a:t>
            </a:r>
            <a:r>
              <a:rPr lang="en-AU" dirty="0" err="1"/>
              <a:t>CDoS</a:t>
            </a:r>
            <a:r>
              <a:rPr lang="en-AU" dirty="0"/>
              <a:t>.</a:t>
            </a:r>
          </a:p>
        </p:txBody>
      </p:sp>
      <p:sp>
        <p:nvSpPr>
          <p:cNvPr id="4" name="Slide Number Placeholder 3"/>
          <p:cNvSpPr>
            <a:spLocks noGrp="1"/>
          </p:cNvSpPr>
          <p:nvPr>
            <p:ph type="sldNum" sz="quarter" idx="5"/>
          </p:nvPr>
        </p:nvSpPr>
        <p:spPr/>
        <p:txBody>
          <a:bodyPr/>
          <a:lstStyle/>
          <a:p>
            <a:fld id="{5669A288-8ECF-41BB-AF33-EB27B0221283}" type="slidenum">
              <a:rPr lang="en-AU" smtClean="0"/>
              <a:t>6</a:t>
            </a:fld>
            <a:endParaRPr lang="en-AU"/>
          </a:p>
        </p:txBody>
      </p:sp>
    </p:spTree>
    <p:extLst>
      <p:ext uri="{BB962C8B-B14F-4D97-AF65-F5344CB8AC3E}">
        <p14:creationId xmlns:p14="http://schemas.microsoft.com/office/powerpoint/2010/main" val="268186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model I am progressing the conceptualisation of </a:t>
            </a:r>
            <a:r>
              <a:rPr lang="en-AU" dirty="0" err="1"/>
              <a:t>CDoS</a:t>
            </a:r>
            <a:r>
              <a:rPr lang="en-AU" dirty="0"/>
              <a:t> developed by van </a:t>
            </a:r>
            <a:r>
              <a:rPr lang="en-AU" dirty="0" err="1"/>
              <a:t>Schalkwyck</a:t>
            </a:r>
            <a:r>
              <a:rPr lang="en-AU" dirty="0"/>
              <a:t> et al to describes the ways in which gambling ecosystem in particular operates. The ecosystem is dependent up, and has a profit imperative that is fundamentally at odds with the public health efforts to reduce harm.</a:t>
            </a:r>
          </a:p>
          <a:p>
            <a:r>
              <a:rPr lang="en-AU" dirty="0"/>
              <a:t>While many strategies and tactics are similar to those used in other unhealthy commodity industries, there are unique aspects that warrant specific identification given the often-hidden nature of gambling harm, the growing and sophisticated digital data available to gambling operators that can be used to target customers and increase harm.</a:t>
            </a:r>
          </a:p>
        </p:txBody>
      </p:sp>
      <p:sp>
        <p:nvSpPr>
          <p:cNvPr id="4" name="Slide Number Placeholder 3"/>
          <p:cNvSpPr>
            <a:spLocks noGrp="1"/>
          </p:cNvSpPr>
          <p:nvPr>
            <p:ph type="sldNum" sz="quarter" idx="5"/>
          </p:nvPr>
        </p:nvSpPr>
        <p:spPr/>
        <p:txBody>
          <a:bodyPr/>
          <a:lstStyle/>
          <a:p>
            <a:fld id="{5669A288-8ECF-41BB-AF33-EB27B0221283}" type="slidenum">
              <a:rPr lang="en-AU" smtClean="0"/>
              <a:t>7</a:t>
            </a:fld>
            <a:endParaRPr lang="en-AU"/>
          </a:p>
        </p:txBody>
      </p:sp>
    </p:spTree>
    <p:extLst>
      <p:ext uri="{BB962C8B-B14F-4D97-AF65-F5344CB8AC3E}">
        <p14:creationId xmlns:p14="http://schemas.microsoft.com/office/powerpoint/2010/main" val="186248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‘Playing to extinction’ is the term that Natasha Schull (Addiction by design) reported industry insiders use to describe the ways in which they deploy </a:t>
            </a:r>
            <a:r>
              <a:rPr lang="en-AU" b="0" i="0" dirty="0">
                <a:solidFill>
                  <a:srgbClr val="282828"/>
                </a:solidFill>
                <a:effectLst/>
                <a:latin typeface="proximanova"/>
              </a:rPr>
              <a:t>technology to create machines and environments that entrance players to follow loss with more loss, this </a:t>
            </a:r>
            <a:r>
              <a:rPr lang="en-AU" dirty="0"/>
              <a:t>takes on a whole new meaning as the evidence base around the severity of harm improves, particularly in relation to suicide prevention</a:t>
            </a:r>
          </a:p>
        </p:txBody>
      </p:sp>
      <p:sp>
        <p:nvSpPr>
          <p:cNvPr id="4" name="Slide Number Placeholder 3"/>
          <p:cNvSpPr>
            <a:spLocks noGrp="1"/>
          </p:cNvSpPr>
          <p:nvPr>
            <p:ph type="sldNum" sz="quarter" idx="5"/>
          </p:nvPr>
        </p:nvSpPr>
        <p:spPr/>
        <p:txBody>
          <a:bodyPr/>
          <a:lstStyle/>
          <a:p>
            <a:fld id="{5669A288-8ECF-41BB-AF33-EB27B0221283}" type="slidenum">
              <a:rPr lang="en-AU" smtClean="0"/>
              <a:t>8</a:t>
            </a:fld>
            <a:endParaRPr lang="en-AU"/>
          </a:p>
        </p:txBody>
      </p:sp>
    </p:spTree>
    <p:extLst>
      <p:ext uri="{BB962C8B-B14F-4D97-AF65-F5344CB8AC3E}">
        <p14:creationId xmlns:p14="http://schemas.microsoft.com/office/powerpoint/2010/main" val="222552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gambling industry have positioned themselves as major supporters of ‘good causes’ – an alibi for the harm they know they create. This builds legitimacy for their work and creates dependencies on revenues by community organisations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Examples include special schools, sporting clubs and culture and arts – the triceratops fossil at the </a:t>
            </a:r>
            <a:r>
              <a:rPr lang="en-AU" dirty="0" err="1"/>
              <a:t>Melb</a:t>
            </a:r>
            <a:r>
              <a:rPr lang="en-AU" dirty="0"/>
              <a:t> Museum was paid for through the Victorian community support fund. Earmarking gambling revenues is problematic, when we are only just beginning to scratch the surface of the nature and magnitude of harms. Support for community initiatives can diminish support for meaningful reforms that could save lives.</a:t>
            </a:r>
          </a:p>
        </p:txBody>
      </p:sp>
      <p:sp>
        <p:nvSpPr>
          <p:cNvPr id="4" name="Slide Number Placeholder 3"/>
          <p:cNvSpPr>
            <a:spLocks noGrp="1"/>
          </p:cNvSpPr>
          <p:nvPr>
            <p:ph type="sldNum" sz="quarter" idx="5"/>
          </p:nvPr>
        </p:nvSpPr>
        <p:spPr/>
        <p:txBody>
          <a:bodyPr/>
          <a:lstStyle/>
          <a:p>
            <a:fld id="{5669A288-8ECF-41BB-AF33-EB27B0221283}" type="slidenum">
              <a:rPr lang="en-AU" smtClean="0"/>
              <a:t>9</a:t>
            </a:fld>
            <a:endParaRPr lang="en-AU"/>
          </a:p>
        </p:txBody>
      </p:sp>
    </p:spTree>
    <p:extLst>
      <p:ext uri="{BB962C8B-B14F-4D97-AF65-F5344CB8AC3E}">
        <p14:creationId xmlns:p14="http://schemas.microsoft.com/office/powerpoint/2010/main" val="3556024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6B6A-5E99-A1B3-F43D-BABF74752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B1B5C28-7341-FA97-7739-0CC7059CD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662299B-4303-7DCE-6A01-83A409747E8A}"/>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5B15AAF2-F840-0BD6-5C81-773951AF000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ADD469-BAF8-9E8A-685B-4976A1775B1B}"/>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56298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355A-57F4-D78E-1BBF-4BE6A309A01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748D574-B5B6-226B-0E92-63C7E2929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F2D28D2-911D-94DA-A6A2-54914C14C7A3}"/>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53E1D7AA-0E0F-8911-B5C7-21D10DD63D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5AB201-465A-E5E7-47B6-20E5DE7F3140}"/>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9455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C4365-3FD5-5B54-DBB0-658143E783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11AE6E7-DE53-0266-1A39-4FCD74D09A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1FBCCAD-236B-BC2D-BCA3-23F6C10853FD}"/>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C61C2C52-3DDE-D078-82FF-6BBB26B463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869C58-9F12-889A-9D94-6A7CC230C372}"/>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32879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6A8B27-8C7A-2A45-B80B-057B80C9CC6E}"/>
              </a:ext>
            </a:extLst>
          </p:cNvPr>
          <p:cNvSpPr>
            <a:spLocks noChangeAspect="1"/>
          </p:cNvSpPr>
          <p:nvPr userDrawn="1"/>
        </p:nvSpPr>
        <p:spPr>
          <a:xfrm>
            <a:off x="0" y="-18000"/>
            <a:ext cx="12224000" cy="6876000"/>
          </a:xfrm>
          <a:prstGeom prst="rect">
            <a:avLst/>
          </a:prstGeom>
          <a:solidFill>
            <a:srgbClr val="001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AE50C3D0-9D57-FB43-BD79-9BC59CD9CF1E}"/>
              </a:ext>
            </a:extLst>
          </p:cNvPr>
          <p:cNvSpPr>
            <a:spLocks noGrp="1"/>
          </p:cNvSpPr>
          <p:nvPr>
            <p:ph type="title" hasCustomPrompt="1"/>
          </p:nvPr>
        </p:nvSpPr>
        <p:spPr>
          <a:xfrm>
            <a:off x="2497449" y="1440000"/>
            <a:ext cx="6305251" cy="1880716"/>
          </a:xfrm>
          <a:prstGeom prst="rect">
            <a:avLst/>
          </a:prstGeom>
        </p:spPr>
        <p:txBody>
          <a:bodyPr/>
          <a:lstStyle>
            <a:lvl1pPr>
              <a:defRPr sz="4800" b="0" i="0">
                <a:solidFill>
                  <a:schemeClr val="bg1"/>
                </a:solidFill>
                <a:latin typeface="Arial" panose="020B0604020202020204" pitchFamily="34" charset="0"/>
                <a:cs typeface="Arial" panose="020B0604020202020204" pitchFamily="34" charset="0"/>
              </a:defRPr>
            </a:lvl1pPr>
          </a:lstStyle>
          <a:p>
            <a:r>
              <a:rPr lang="en-AU" noProof="0" dirty="0"/>
              <a:t>Click to edit heading</a:t>
            </a:r>
          </a:p>
        </p:txBody>
      </p:sp>
      <p:pic>
        <p:nvPicPr>
          <p:cNvPr id="7" name="Picture 6">
            <a:extLst>
              <a:ext uri="{FF2B5EF4-FFF2-40B4-BE49-F238E27FC236}">
                <a16:creationId xmlns:a16="http://schemas.microsoft.com/office/drawing/2014/main" id="{30886E89-B9CE-F549-A277-F76769FA6525}"/>
              </a:ext>
            </a:extLst>
          </p:cNvPr>
          <p:cNvPicPr>
            <a:picLocks noChangeAspect="1"/>
          </p:cNvPicPr>
          <p:nvPr userDrawn="1"/>
        </p:nvPicPr>
        <p:blipFill rotWithShape="1">
          <a:blip r:embed="rId2"/>
          <a:srcRect l="2621" t="68591"/>
          <a:stretch/>
        </p:blipFill>
        <p:spPr>
          <a:xfrm>
            <a:off x="0" y="4655127"/>
            <a:ext cx="12192000" cy="2202873"/>
          </a:xfrm>
          <a:prstGeom prst="rect">
            <a:avLst/>
          </a:prstGeom>
        </p:spPr>
      </p:pic>
      <p:sp>
        <p:nvSpPr>
          <p:cNvPr id="12" name="Text Placeholder 4">
            <a:extLst>
              <a:ext uri="{FF2B5EF4-FFF2-40B4-BE49-F238E27FC236}">
                <a16:creationId xmlns:a16="http://schemas.microsoft.com/office/drawing/2014/main" id="{C5F2316C-0411-E345-98B4-46D51B08CEF1}"/>
              </a:ext>
            </a:extLst>
          </p:cNvPr>
          <p:cNvSpPr>
            <a:spLocks noGrp="1"/>
          </p:cNvSpPr>
          <p:nvPr>
            <p:ph type="body" sz="quarter" idx="14" hasCustomPrompt="1"/>
          </p:nvPr>
        </p:nvSpPr>
        <p:spPr>
          <a:xfrm>
            <a:off x="2511709" y="3691596"/>
            <a:ext cx="4906962" cy="333994"/>
          </a:xfrm>
          <a:prstGeom prst="rect">
            <a:avLst/>
          </a:prstGeom>
        </p:spPr>
        <p:txBody>
          <a:bodyPr/>
          <a:lstStyle>
            <a:lvl1pPr marL="0" indent="0">
              <a:lnSpc>
                <a:spcPts val="2000"/>
              </a:lnSpc>
              <a:spcAft>
                <a:spcPts val="600"/>
              </a:spcAft>
              <a:buFontTx/>
              <a:buNone/>
              <a:defRPr sz="1800" b="1" i="0">
                <a:solidFill>
                  <a:schemeClr val="bg1"/>
                </a:solidFill>
                <a:latin typeface="Arial" panose="020B0604020202020204" pitchFamily="34" charset="0"/>
                <a:cs typeface="Arial" panose="020B0604020202020204" pitchFamily="34" charset="0"/>
              </a:defRPr>
            </a:lvl1pPr>
            <a:lvl2pPr marL="457200" indent="0">
              <a:lnSpc>
                <a:spcPts val="2000"/>
              </a:lnSpc>
              <a:spcAft>
                <a:spcPts val="600"/>
              </a:spcAft>
              <a:buFontTx/>
              <a:buNone/>
              <a:defRPr sz="1800" b="0" i="0">
                <a:solidFill>
                  <a:schemeClr val="bg1"/>
                </a:solidFill>
                <a:latin typeface="Helvetica Neue LT Std 45 Light" panose="020B0403020202020204" pitchFamily="34" charset="0"/>
              </a:defRPr>
            </a:lvl2pPr>
            <a:lvl3pPr marL="914400" indent="0">
              <a:lnSpc>
                <a:spcPts val="2000"/>
              </a:lnSpc>
              <a:spcAft>
                <a:spcPts val="600"/>
              </a:spcAft>
              <a:buFontTx/>
              <a:buNone/>
              <a:defRPr sz="1600" b="0" i="0">
                <a:solidFill>
                  <a:schemeClr val="bg1"/>
                </a:solidFill>
                <a:latin typeface="Helvetica Neue LT Std 45 Light" panose="020B0403020202020204" pitchFamily="34" charset="0"/>
              </a:defRPr>
            </a:lvl3pPr>
          </a:lstStyle>
          <a:p>
            <a:pPr lvl="0"/>
            <a:r>
              <a:rPr lang="en-AU" noProof="0" dirty="0"/>
              <a:t>Presenter Name</a:t>
            </a:r>
          </a:p>
        </p:txBody>
      </p:sp>
      <p:sp>
        <p:nvSpPr>
          <p:cNvPr id="13" name="Text Placeholder 4">
            <a:extLst>
              <a:ext uri="{FF2B5EF4-FFF2-40B4-BE49-F238E27FC236}">
                <a16:creationId xmlns:a16="http://schemas.microsoft.com/office/drawing/2014/main" id="{BF4CE523-A1B7-C54D-97E6-43E82F5F346E}"/>
              </a:ext>
            </a:extLst>
          </p:cNvPr>
          <p:cNvSpPr>
            <a:spLocks noGrp="1"/>
          </p:cNvSpPr>
          <p:nvPr>
            <p:ph type="body" sz="quarter" idx="15" hasCustomPrompt="1"/>
          </p:nvPr>
        </p:nvSpPr>
        <p:spPr>
          <a:xfrm>
            <a:off x="2511709" y="4120727"/>
            <a:ext cx="4906962" cy="362063"/>
          </a:xfrm>
          <a:prstGeom prst="rect">
            <a:avLst/>
          </a:prstGeom>
        </p:spPr>
        <p:txBody>
          <a:bodyPr/>
          <a:lstStyle>
            <a:lvl1pPr marL="0" indent="0">
              <a:lnSpc>
                <a:spcPts val="2000"/>
              </a:lnSpc>
              <a:spcAft>
                <a:spcPts val="600"/>
              </a:spcAft>
              <a:buFontTx/>
              <a:buNone/>
              <a:defRPr sz="1800" b="0" i="0">
                <a:solidFill>
                  <a:schemeClr val="bg1"/>
                </a:solidFill>
                <a:latin typeface="Arial" panose="020B0604020202020204" pitchFamily="34" charset="0"/>
                <a:cs typeface="Arial" panose="020B0604020202020204" pitchFamily="34" charset="0"/>
              </a:defRPr>
            </a:lvl1pPr>
            <a:lvl2pPr marL="457200" indent="0">
              <a:lnSpc>
                <a:spcPts val="2000"/>
              </a:lnSpc>
              <a:spcAft>
                <a:spcPts val="600"/>
              </a:spcAft>
              <a:buFontTx/>
              <a:buNone/>
              <a:defRPr sz="1800" b="0" i="0">
                <a:solidFill>
                  <a:schemeClr val="bg1"/>
                </a:solidFill>
                <a:latin typeface="Helvetica Neue LT Std 45 Light" panose="020B0403020202020204" pitchFamily="34" charset="0"/>
              </a:defRPr>
            </a:lvl2pPr>
            <a:lvl3pPr marL="914400" indent="0">
              <a:lnSpc>
                <a:spcPts val="2000"/>
              </a:lnSpc>
              <a:spcAft>
                <a:spcPts val="600"/>
              </a:spcAft>
              <a:buFontTx/>
              <a:buNone/>
              <a:defRPr sz="1600" b="0" i="0">
                <a:solidFill>
                  <a:schemeClr val="bg1"/>
                </a:solidFill>
                <a:latin typeface="Helvetica Neue LT Std 45 Light" panose="020B0403020202020204" pitchFamily="34" charset="0"/>
              </a:defRPr>
            </a:lvl3pPr>
          </a:lstStyle>
          <a:p>
            <a:pPr lvl="0"/>
            <a:r>
              <a:rPr lang="en-AU" noProof="0" dirty="0"/>
              <a:t>Company Name</a:t>
            </a:r>
          </a:p>
        </p:txBody>
      </p:sp>
      <p:sp>
        <p:nvSpPr>
          <p:cNvPr id="14" name="Text Placeholder 4">
            <a:extLst>
              <a:ext uri="{FF2B5EF4-FFF2-40B4-BE49-F238E27FC236}">
                <a16:creationId xmlns:a16="http://schemas.microsoft.com/office/drawing/2014/main" id="{0956F341-86D4-984B-846E-60C0F1392725}"/>
              </a:ext>
            </a:extLst>
          </p:cNvPr>
          <p:cNvSpPr>
            <a:spLocks noGrp="1"/>
          </p:cNvSpPr>
          <p:nvPr>
            <p:ph type="body" sz="quarter" idx="16" hasCustomPrompt="1"/>
          </p:nvPr>
        </p:nvSpPr>
        <p:spPr>
          <a:xfrm>
            <a:off x="2511709" y="4480767"/>
            <a:ext cx="4906962" cy="325409"/>
          </a:xfrm>
          <a:prstGeom prst="rect">
            <a:avLst/>
          </a:prstGeom>
        </p:spPr>
        <p:txBody>
          <a:bodyPr/>
          <a:lstStyle>
            <a:lvl1pPr marL="0" indent="0">
              <a:lnSpc>
                <a:spcPts val="2000"/>
              </a:lnSpc>
              <a:spcAft>
                <a:spcPts val="600"/>
              </a:spcAft>
              <a:buFontTx/>
              <a:buNone/>
              <a:defRPr sz="1600" b="0" i="0">
                <a:solidFill>
                  <a:schemeClr val="bg1"/>
                </a:solidFill>
                <a:latin typeface="Arial" panose="020B0604020202020204" pitchFamily="34" charset="0"/>
                <a:cs typeface="Arial" panose="020B0604020202020204" pitchFamily="34" charset="0"/>
              </a:defRPr>
            </a:lvl1pPr>
            <a:lvl2pPr marL="457200" indent="0">
              <a:lnSpc>
                <a:spcPts val="2000"/>
              </a:lnSpc>
              <a:spcAft>
                <a:spcPts val="600"/>
              </a:spcAft>
              <a:buFontTx/>
              <a:buNone/>
              <a:defRPr sz="1800" b="0" i="0">
                <a:solidFill>
                  <a:schemeClr val="bg1"/>
                </a:solidFill>
                <a:latin typeface="Helvetica Neue LT Std 45 Light" panose="020B0403020202020204" pitchFamily="34" charset="0"/>
              </a:defRPr>
            </a:lvl2pPr>
            <a:lvl3pPr marL="914400" indent="0">
              <a:lnSpc>
                <a:spcPts val="2000"/>
              </a:lnSpc>
              <a:spcAft>
                <a:spcPts val="600"/>
              </a:spcAft>
              <a:buFont typeface="+mj-lt"/>
              <a:buNone/>
              <a:defRPr sz="1600" b="0" i="0">
                <a:solidFill>
                  <a:schemeClr val="bg1"/>
                </a:solidFill>
                <a:latin typeface="Helvetica Neue LT Std 45 Light" panose="020B0403020202020204" pitchFamily="34" charset="0"/>
              </a:defRPr>
            </a:lvl3pPr>
          </a:lstStyle>
          <a:p>
            <a:pPr lvl="0"/>
            <a:r>
              <a:rPr lang="en-AU" noProof="0" dirty="0"/>
              <a:t>Date</a:t>
            </a:r>
          </a:p>
        </p:txBody>
      </p:sp>
      <p:pic>
        <p:nvPicPr>
          <p:cNvPr id="10" name="Picture 9">
            <a:extLst>
              <a:ext uri="{FF2B5EF4-FFF2-40B4-BE49-F238E27FC236}">
                <a16:creationId xmlns:a16="http://schemas.microsoft.com/office/drawing/2014/main" id="{EEB8DC8E-E5E6-AC42-B230-7D541E52C41E}"/>
              </a:ext>
            </a:extLst>
          </p:cNvPr>
          <p:cNvPicPr>
            <a:picLocks noChangeAspect="1"/>
          </p:cNvPicPr>
          <p:nvPr userDrawn="1"/>
        </p:nvPicPr>
        <p:blipFill>
          <a:blip r:embed="rId3"/>
          <a:stretch>
            <a:fillRect/>
          </a:stretch>
        </p:blipFill>
        <p:spPr>
          <a:xfrm>
            <a:off x="273652" y="262082"/>
            <a:ext cx="2049719" cy="540000"/>
          </a:xfrm>
          <a:prstGeom prst="rect">
            <a:avLst/>
          </a:prstGeom>
        </p:spPr>
      </p:pic>
      <p:sp>
        <p:nvSpPr>
          <p:cNvPr id="11" name="Rectangle 10">
            <a:extLst>
              <a:ext uri="{FF2B5EF4-FFF2-40B4-BE49-F238E27FC236}">
                <a16:creationId xmlns:a16="http://schemas.microsoft.com/office/drawing/2014/main" id="{FB5459AE-B5ED-8A44-AAED-2C009F5F34A6}"/>
              </a:ext>
            </a:extLst>
          </p:cNvPr>
          <p:cNvSpPr/>
          <p:nvPr userDrawn="1"/>
        </p:nvSpPr>
        <p:spPr>
          <a:xfrm>
            <a:off x="10306841" y="6476740"/>
            <a:ext cx="1851789" cy="184666"/>
          </a:xfrm>
          <a:prstGeom prst="rect">
            <a:avLst/>
          </a:prstGeom>
        </p:spPr>
        <p:txBody>
          <a:bodyPr wrap="none">
            <a:spAutoFit/>
          </a:bodyPr>
          <a:lstStyle/>
          <a:p>
            <a:r>
              <a:rPr lang="en-AU" sz="600" b="0" i="0" dirty="0">
                <a:solidFill>
                  <a:schemeClr val="bg1">
                    <a:lumMod val="75000"/>
                  </a:schemeClr>
                </a:solidFill>
                <a:effectLst/>
                <a:latin typeface="Arial" panose="020B0604020202020204" pitchFamily="34" charset="0"/>
                <a:cs typeface="Arial" panose="020B0604020202020204" pitchFamily="34" charset="0"/>
              </a:rPr>
              <a:t>CRICOS Provider No. 00103D | RTO Code 4909</a:t>
            </a:r>
          </a:p>
        </p:txBody>
      </p:sp>
    </p:spTree>
    <p:extLst>
      <p:ext uri="{BB962C8B-B14F-4D97-AF65-F5344CB8AC3E}">
        <p14:creationId xmlns:p14="http://schemas.microsoft.com/office/powerpoint/2010/main" val="2423616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F368A30-DF2D-554B-8661-CB414AE2EC4C}"/>
              </a:ext>
            </a:extLst>
          </p:cNvPr>
          <p:cNvSpPr>
            <a:spLocks noGrp="1"/>
          </p:cNvSpPr>
          <p:nvPr>
            <p:ph type="title" hasCustomPrompt="1"/>
          </p:nvPr>
        </p:nvSpPr>
        <p:spPr>
          <a:xfrm>
            <a:off x="474233" y="452925"/>
            <a:ext cx="11188337" cy="645069"/>
          </a:xfrm>
          <a:prstGeom prst="rect">
            <a:avLst/>
          </a:prstGeom>
        </p:spPr>
        <p:txBody>
          <a:bodyPr/>
          <a:lstStyle>
            <a:lvl1pPr>
              <a:defRPr sz="3600" b="0" i="0">
                <a:solidFill>
                  <a:srgbClr val="041243"/>
                </a:solidFill>
                <a:latin typeface="Arial" panose="020B0604020202020204" pitchFamily="34" charset="0"/>
                <a:cs typeface="Arial" panose="020B0604020202020204" pitchFamily="34" charset="0"/>
              </a:defRPr>
            </a:lvl1pPr>
          </a:lstStyle>
          <a:p>
            <a:r>
              <a:rPr lang="en-AU" noProof="0" dirty="0"/>
              <a:t>Edit Heading</a:t>
            </a:r>
          </a:p>
        </p:txBody>
      </p:sp>
      <p:sp>
        <p:nvSpPr>
          <p:cNvPr id="4" name="Text Placeholder 3">
            <a:extLst>
              <a:ext uri="{FF2B5EF4-FFF2-40B4-BE49-F238E27FC236}">
                <a16:creationId xmlns:a16="http://schemas.microsoft.com/office/drawing/2014/main" id="{EC64E784-6B04-5843-833C-82BB8DA2EC02}"/>
              </a:ext>
            </a:extLst>
          </p:cNvPr>
          <p:cNvSpPr>
            <a:spLocks noGrp="1"/>
          </p:cNvSpPr>
          <p:nvPr>
            <p:ph type="body" sz="quarter" idx="10" hasCustomPrompt="1"/>
          </p:nvPr>
        </p:nvSpPr>
        <p:spPr>
          <a:xfrm>
            <a:off x="481618" y="1197046"/>
            <a:ext cx="11209337" cy="4745789"/>
          </a:xfrm>
          <a:prstGeom prst="rect">
            <a:avLst/>
          </a:prstGeom>
        </p:spPr>
        <p:txBody>
          <a:bodyPr/>
          <a:lstStyle>
            <a:lvl1pPr marL="0" marR="0" indent="0" algn="l" defTabSz="914400" rtl="0" eaLnBrk="1" fontAlgn="auto" latinLnBrk="0" hangingPunct="1">
              <a:lnSpc>
                <a:spcPts val="2600"/>
              </a:lnSpc>
              <a:spcBef>
                <a:spcPts val="0"/>
              </a:spcBef>
              <a:spcAft>
                <a:spcPts val="1200"/>
              </a:spcAft>
              <a:buClrTx/>
              <a:buSzTx/>
              <a:buFontTx/>
              <a:buNone/>
              <a:tabLst/>
              <a:defRPr lang="en-AU" sz="2000" b="0" i="0">
                <a:solidFill>
                  <a:srgbClr val="4D4D4F"/>
                </a:solidFill>
                <a:effectLst/>
                <a:latin typeface="Arial" panose="020B0604020202020204" pitchFamily="34" charset="0"/>
                <a:cs typeface="Arial" panose="020B0604020202020204" pitchFamily="34" charset="0"/>
              </a:defRPr>
            </a:lvl1pPr>
            <a:lvl2pPr>
              <a:lnSpc>
                <a:spcPts val="2400"/>
              </a:lnSpc>
              <a:spcAft>
                <a:spcPts val="600"/>
              </a:spcAft>
              <a:defRPr b="0" i="0">
                <a:solidFill>
                  <a:srgbClr val="4D4D4F"/>
                </a:solidFill>
                <a:latin typeface="Helvetica Neue LT Std 45 Light" panose="020B0403020202020204" pitchFamily="34" charset="0"/>
              </a:defRPr>
            </a:lvl2pPr>
            <a:lvl3pPr>
              <a:lnSpc>
                <a:spcPts val="2400"/>
              </a:lnSpc>
              <a:spcAft>
                <a:spcPts val="600"/>
              </a:spcAft>
              <a:defRPr b="0" i="0">
                <a:solidFill>
                  <a:srgbClr val="4D4D4F"/>
                </a:solidFill>
                <a:latin typeface="Helvetica Neue LT Std 45 Light" panose="020B0403020202020204" pitchFamily="34" charset="0"/>
              </a:defRPr>
            </a:lvl3pPr>
            <a:lvl4pPr>
              <a:lnSpc>
                <a:spcPts val="2400"/>
              </a:lnSpc>
              <a:spcAft>
                <a:spcPts val="600"/>
              </a:spcAft>
              <a:defRPr b="0" i="0">
                <a:solidFill>
                  <a:srgbClr val="4D4D4F"/>
                </a:solidFill>
                <a:latin typeface="Helvetica Neue LT Std 45 Light" panose="020B0403020202020204" pitchFamily="34" charset="0"/>
              </a:defRPr>
            </a:lvl4pPr>
            <a:lvl5pPr>
              <a:lnSpc>
                <a:spcPts val="2400"/>
              </a:lnSpc>
              <a:spcAft>
                <a:spcPts val="600"/>
              </a:spcAft>
              <a:defRPr b="0" i="0">
                <a:solidFill>
                  <a:srgbClr val="4D4D4F"/>
                </a:solidFill>
                <a:latin typeface="Helvetica Neue LT Std 45 Light" panose="020B0403020202020204" pitchFamily="34" charset="0"/>
              </a:defRPr>
            </a:lvl5pPr>
          </a:lstStyle>
          <a:p>
            <a:pPr>
              <a:lnSpc>
                <a:spcPts val="2600"/>
              </a:lnSpc>
              <a:spcAft>
                <a:spcPts val="1200"/>
              </a:spcAft>
            </a:pPr>
            <a:r>
              <a:rPr lang="en-AU" noProof="0" dirty="0"/>
              <a:t>Click to Edit text</a:t>
            </a:r>
          </a:p>
        </p:txBody>
      </p:sp>
      <p:pic>
        <p:nvPicPr>
          <p:cNvPr id="9" name="Picture 8">
            <a:extLst>
              <a:ext uri="{FF2B5EF4-FFF2-40B4-BE49-F238E27FC236}">
                <a16:creationId xmlns:a16="http://schemas.microsoft.com/office/drawing/2014/main" id="{228605DE-C25B-1142-B2AE-BE3465BF2BB9}"/>
              </a:ext>
            </a:extLst>
          </p:cNvPr>
          <p:cNvPicPr>
            <a:picLocks noChangeAspect="1"/>
          </p:cNvPicPr>
          <p:nvPr userDrawn="1"/>
        </p:nvPicPr>
        <p:blipFill>
          <a:blip r:embed="rId2"/>
          <a:stretch>
            <a:fillRect/>
          </a:stretch>
        </p:blipFill>
        <p:spPr>
          <a:xfrm>
            <a:off x="266978" y="6290061"/>
            <a:ext cx="1282106" cy="338400"/>
          </a:xfrm>
          <a:prstGeom prst="rect">
            <a:avLst/>
          </a:prstGeom>
        </p:spPr>
      </p:pic>
      <p:sp>
        <p:nvSpPr>
          <p:cNvPr id="21" name="Text Placeholder 3">
            <a:extLst>
              <a:ext uri="{FF2B5EF4-FFF2-40B4-BE49-F238E27FC236}">
                <a16:creationId xmlns:a16="http://schemas.microsoft.com/office/drawing/2014/main" id="{1F30B65D-55E2-9F4E-BFEF-192A578011A5}"/>
              </a:ext>
            </a:extLst>
          </p:cNvPr>
          <p:cNvSpPr>
            <a:spLocks noGrp="1"/>
          </p:cNvSpPr>
          <p:nvPr>
            <p:ph type="body" sz="quarter" idx="20" hasCustomPrompt="1"/>
          </p:nvPr>
        </p:nvSpPr>
        <p:spPr>
          <a:xfrm>
            <a:off x="8919349" y="6180428"/>
            <a:ext cx="2313386" cy="228453"/>
          </a:xfrm>
          <a:prstGeom prst="rect">
            <a:avLst/>
          </a:prstGeom>
        </p:spPr>
        <p:txBody>
          <a:bodyPr/>
          <a:lstStyle>
            <a:lvl1pPr marL="0" indent="0">
              <a:lnSpc>
                <a:spcPts val="900"/>
              </a:lnSpc>
              <a:spcBef>
                <a:spcPts val="0"/>
              </a:spcBef>
              <a:spcAft>
                <a:spcPts val="450"/>
              </a:spcAft>
              <a:buNone/>
              <a:defRPr sz="675" b="0" i="0">
                <a:solidFill>
                  <a:srgbClr val="041243"/>
                </a:solidFill>
                <a:latin typeface="Arial" panose="020B0604020202020204" pitchFamily="34" charset="0"/>
                <a:cs typeface="Arial" panose="020B0604020202020204" pitchFamily="34" charset="0"/>
              </a:defRPr>
            </a:lvl1pPr>
            <a:lvl2pPr>
              <a:lnSpc>
                <a:spcPts val="900"/>
              </a:lnSpc>
              <a:spcBef>
                <a:spcPts val="0"/>
              </a:spcBef>
              <a:spcAft>
                <a:spcPts val="450"/>
              </a:spcAft>
              <a:defRPr sz="750" b="1" i="0">
                <a:solidFill>
                  <a:schemeClr val="bg1"/>
                </a:solidFill>
                <a:latin typeface="Helvetica Neue LT Std 75" panose="020B0604020202020204" pitchFamily="34" charset="0"/>
              </a:defRPr>
            </a:lvl2pPr>
            <a:lvl3pPr>
              <a:lnSpc>
                <a:spcPts val="900"/>
              </a:lnSpc>
              <a:spcBef>
                <a:spcPts val="0"/>
              </a:spcBef>
              <a:spcAft>
                <a:spcPts val="450"/>
              </a:spcAft>
              <a:defRPr sz="750" b="1" i="0">
                <a:solidFill>
                  <a:schemeClr val="bg1"/>
                </a:solidFill>
                <a:latin typeface="Helvetica Neue LT Std 75" panose="020B0604020202020204" pitchFamily="34" charset="0"/>
              </a:defRPr>
            </a:lvl3pPr>
            <a:lvl4pPr>
              <a:lnSpc>
                <a:spcPts val="900"/>
              </a:lnSpc>
              <a:spcBef>
                <a:spcPts val="0"/>
              </a:spcBef>
              <a:spcAft>
                <a:spcPts val="450"/>
              </a:spcAft>
              <a:defRPr sz="750" b="1" i="0">
                <a:solidFill>
                  <a:schemeClr val="bg1"/>
                </a:solidFill>
                <a:latin typeface="Helvetica Neue LT Std 75" panose="020B0604020202020204" pitchFamily="34" charset="0"/>
              </a:defRPr>
            </a:lvl4pPr>
            <a:lvl5pPr>
              <a:lnSpc>
                <a:spcPts val="900"/>
              </a:lnSpc>
              <a:spcBef>
                <a:spcPts val="0"/>
              </a:spcBef>
              <a:spcAft>
                <a:spcPts val="450"/>
              </a:spcAft>
              <a:defRPr sz="750" b="1" i="0">
                <a:solidFill>
                  <a:schemeClr val="bg1"/>
                </a:solidFill>
                <a:latin typeface="Helvetica Neue LT Std 75" panose="020B0604020202020204" pitchFamily="34" charset="0"/>
              </a:defRPr>
            </a:lvl5pPr>
          </a:lstStyle>
          <a:p>
            <a:pPr lvl="0"/>
            <a:r>
              <a:rPr lang="en-AU" noProof="0" dirty="0"/>
              <a:t>Click to edit footer</a:t>
            </a:r>
          </a:p>
        </p:txBody>
      </p:sp>
      <p:sp>
        <p:nvSpPr>
          <p:cNvPr id="7" name="Rectangle 6">
            <a:extLst>
              <a:ext uri="{FF2B5EF4-FFF2-40B4-BE49-F238E27FC236}">
                <a16:creationId xmlns:a16="http://schemas.microsoft.com/office/drawing/2014/main" id="{B9B85877-4E9C-3C49-9FBF-249AA1153B59}"/>
              </a:ext>
            </a:extLst>
          </p:cNvPr>
          <p:cNvSpPr/>
          <p:nvPr userDrawn="1"/>
        </p:nvSpPr>
        <p:spPr>
          <a:xfrm>
            <a:off x="10306841" y="6476740"/>
            <a:ext cx="1851789" cy="184666"/>
          </a:xfrm>
          <a:prstGeom prst="rect">
            <a:avLst/>
          </a:prstGeom>
        </p:spPr>
        <p:txBody>
          <a:bodyPr wrap="none">
            <a:spAutoFit/>
          </a:bodyPr>
          <a:lstStyle/>
          <a:p>
            <a:r>
              <a:rPr lang="en-AU" sz="600" b="0" i="0" dirty="0">
                <a:solidFill>
                  <a:schemeClr val="bg1">
                    <a:lumMod val="75000"/>
                  </a:schemeClr>
                </a:solidFill>
                <a:effectLst/>
                <a:latin typeface="Arial" panose="020B0604020202020204" pitchFamily="34" charset="0"/>
                <a:cs typeface="Arial" panose="020B0604020202020204" pitchFamily="34" charset="0"/>
              </a:rPr>
              <a:t>CRICOS Provider No. 00103D | RTO Code 4909</a:t>
            </a:r>
          </a:p>
        </p:txBody>
      </p:sp>
      <p:sp>
        <p:nvSpPr>
          <p:cNvPr id="2" name="TextBox 1">
            <a:extLst>
              <a:ext uri="{FF2B5EF4-FFF2-40B4-BE49-F238E27FC236}">
                <a16:creationId xmlns:a16="http://schemas.microsoft.com/office/drawing/2014/main" id="{92BE8AA6-051B-48A0-A7C6-D5465561B0DD}"/>
              </a:ext>
            </a:extLst>
          </p:cNvPr>
          <p:cNvSpPr txBox="1"/>
          <p:nvPr userDrawn="1"/>
        </p:nvSpPr>
        <p:spPr>
          <a:xfrm>
            <a:off x="11354637" y="6180428"/>
            <a:ext cx="472273" cy="246221"/>
          </a:xfrm>
          <a:prstGeom prst="rect">
            <a:avLst/>
          </a:prstGeom>
          <a:noFill/>
        </p:spPr>
        <p:txBody>
          <a:bodyPr wrap="square" rtlCol="0">
            <a:spAutoFit/>
          </a:bodyPr>
          <a:lstStyle/>
          <a:p>
            <a:pPr algn="r"/>
            <a:fld id="{1D94F8EC-65A8-4567-BC56-647785ADD468}" type="slidenum">
              <a:rPr lang="en-AU" sz="1000" smtClean="0"/>
              <a:pPr algn="r"/>
              <a:t>‹#›</a:t>
            </a:fld>
            <a:endParaRPr lang="en-AU" sz="1000" dirty="0"/>
          </a:p>
        </p:txBody>
      </p:sp>
    </p:spTree>
    <p:extLst>
      <p:ext uri="{BB962C8B-B14F-4D97-AF65-F5344CB8AC3E}">
        <p14:creationId xmlns:p14="http://schemas.microsoft.com/office/powerpoint/2010/main" val="2375819317"/>
      </p:ext>
    </p:extLst>
  </p:cSld>
  <p:clrMapOvr>
    <a:masterClrMapping/>
  </p:clrMapOvr>
  <p:extLst>
    <p:ext uri="{DCECCB84-F9BA-43D5-87BE-67443E8EF086}">
      <p15:sldGuideLst xmlns:p15="http://schemas.microsoft.com/office/powerpoint/2012/main">
        <p15:guide id="1" orient="horz" pos="3974">
          <p15:clr>
            <a:srgbClr val="FBAE40"/>
          </p15:clr>
        </p15:guide>
        <p15:guide id="2" pos="3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ECA9-2A76-54FE-E6FE-089340959A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03D6681-64F9-C7EA-B0B7-FA448EE70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AD964FF-75C1-1BE2-A593-30EECC34C5C5}"/>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2B8BE5A6-94F2-8594-6A3D-63F0363D587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B2758F-B6AC-3E08-9F4B-6CFAE390FAA4}"/>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4252278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2CE3-1859-FD61-4FD6-436E80B470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1D28FAC-2695-5046-7BC6-FF4E0CFB4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5BC08A-62B6-D419-1652-D5156946E7EE}"/>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45750EC2-CE2C-731F-1C5A-8F152848E5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6F363D-2CEA-1FE8-9EFD-46BD1930D993}"/>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1980204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4F19-D11A-C506-E458-AE83C31F96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3E29B0-6668-C20A-A13C-4BA49E9C75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E7AD2D8-94EC-6014-E55D-C5BCF8221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48386BA-C9E7-F504-E27F-B145FE42C4B1}"/>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6" name="Footer Placeholder 5">
            <a:extLst>
              <a:ext uri="{FF2B5EF4-FFF2-40B4-BE49-F238E27FC236}">
                <a16:creationId xmlns:a16="http://schemas.microsoft.com/office/drawing/2014/main" id="{F46E8237-DD7B-3175-5C6A-472E0EC924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B9AB18-613A-27E6-9EBC-C7F79D51C6AA}"/>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327427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22EE-5D98-0586-D52B-34138FEBCAD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F361540-46AE-1E90-BFCB-636EE4A3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82D92E-267D-A9CB-BB4B-7EF022672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859E48C-65E9-2E32-00A7-3CB90AEB5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C249BB-D3A8-17D9-3016-AA210CBBC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A6C47E5-8EA6-A806-C573-0C23E6E3F9F1}"/>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8" name="Footer Placeholder 7">
            <a:extLst>
              <a:ext uri="{FF2B5EF4-FFF2-40B4-BE49-F238E27FC236}">
                <a16:creationId xmlns:a16="http://schemas.microsoft.com/office/drawing/2014/main" id="{86F44294-7FA6-833A-9200-599B2F59D4F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F4FDCE3-8A35-01A3-460E-3E996E08AB65}"/>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4209232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B86F-22D6-7C42-73BD-273A59E2EA2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A192C99-5A83-0868-E997-7DB0CF0FB265}"/>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4" name="Footer Placeholder 3">
            <a:extLst>
              <a:ext uri="{FF2B5EF4-FFF2-40B4-BE49-F238E27FC236}">
                <a16:creationId xmlns:a16="http://schemas.microsoft.com/office/drawing/2014/main" id="{3583BB09-3C30-682C-CD06-91EED8D1A67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42976FF-3CC9-A028-EC19-147A9C3C476E}"/>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122163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DE0F0-D2DA-8929-7983-006D72DD1C21}"/>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3" name="Footer Placeholder 2">
            <a:extLst>
              <a:ext uri="{FF2B5EF4-FFF2-40B4-BE49-F238E27FC236}">
                <a16:creationId xmlns:a16="http://schemas.microsoft.com/office/drawing/2014/main" id="{956B1B2B-6AF8-18CA-8FF4-EA4BE248505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059D257-4D7C-C7AD-FE80-9EA7086F21EE}"/>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1199445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11BF-D753-EFFE-8B15-823EA8251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214848C-34C6-759A-ACA8-652E322A4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30C7C5E-B9F7-43B7-5755-23C1AD2EF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731F2-A6C9-E93E-A3C0-7A0E398751D8}"/>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6" name="Footer Placeholder 5">
            <a:extLst>
              <a:ext uri="{FF2B5EF4-FFF2-40B4-BE49-F238E27FC236}">
                <a16:creationId xmlns:a16="http://schemas.microsoft.com/office/drawing/2014/main" id="{EF01F80E-CA8E-A8BA-CE00-4A054FE24B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7206931-B3BE-D020-EA16-B31E7D5AA091}"/>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2542279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2AC-768F-3AFF-D756-3EB5DA51C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365D3DB-1E0B-52D2-5AC9-0DFD071EE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DE6D3EE-FF83-A8E0-922A-5B643FC4A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D50BD-4C0B-B79C-A40F-ECFA76EFC22D}"/>
              </a:ext>
            </a:extLst>
          </p:cNvPr>
          <p:cNvSpPr>
            <a:spLocks noGrp="1"/>
          </p:cNvSpPr>
          <p:nvPr>
            <p:ph type="dt" sz="half" idx="10"/>
          </p:nvPr>
        </p:nvSpPr>
        <p:spPr/>
        <p:txBody>
          <a:bodyPr/>
          <a:lstStyle/>
          <a:p>
            <a:fld id="{6BA88327-5B31-4C3F-B752-F8F14931C362}" type="datetimeFigureOut">
              <a:rPr lang="en-AU" smtClean="0"/>
              <a:t>28/11/2024</a:t>
            </a:fld>
            <a:endParaRPr lang="en-AU"/>
          </a:p>
        </p:txBody>
      </p:sp>
      <p:sp>
        <p:nvSpPr>
          <p:cNvPr id="6" name="Footer Placeholder 5">
            <a:extLst>
              <a:ext uri="{FF2B5EF4-FFF2-40B4-BE49-F238E27FC236}">
                <a16:creationId xmlns:a16="http://schemas.microsoft.com/office/drawing/2014/main" id="{56B84B36-B67A-47C2-2B02-C687838DBB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9CF665B-4782-F614-F3D6-39CF795BDD39}"/>
              </a:ext>
            </a:extLst>
          </p:cNvPr>
          <p:cNvSpPr>
            <a:spLocks noGrp="1"/>
          </p:cNvSpPr>
          <p:nvPr>
            <p:ph type="sldNum" sz="quarter" idx="12"/>
          </p:nvPr>
        </p:nvSpPr>
        <p:spPr/>
        <p:txBody>
          <a:bodyPr/>
          <a:lstStyle/>
          <a:p>
            <a:fld id="{E01978AD-A2B7-41CD-83AD-FA5D2C13B457}" type="slidenum">
              <a:rPr lang="en-AU" smtClean="0"/>
              <a:t>‹#›</a:t>
            </a:fld>
            <a:endParaRPr lang="en-AU"/>
          </a:p>
        </p:txBody>
      </p:sp>
    </p:spTree>
    <p:extLst>
      <p:ext uri="{BB962C8B-B14F-4D97-AF65-F5344CB8AC3E}">
        <p14:creationId xmlns:p14="http://schemas.microsoft.com/office/powerpoint/2010/main" val="417146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25D34-1186-3C57-C9BF-A3614AFC9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0289C4E-C8CA-95EE-7D12-8CC3C7454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DC798B8-9044-D3A3-D55A-BC47A042F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88327-5B31-4C3F-B752-F8F14931C362}" type="datetimeFigureOut">
              <a:rPr lang="en-AU" smtClean="0"/>
              <a:t>28/11/2024</a:t>
            </a:fld>
            <a:endParaRPr lang="en-AU"/>
          </a:p>
        </p:txBody>
      </p:sp>
      <p:sp>
        <p:nvSpPr>
          <p:cNvPr id="5" name="Footer Placeholder 4">
            <a:extLst>
              <a:ext uri="{FF2B5EF4-FFF2-40B4-BE49-F238E27FC236}">
                <a16:creationId xmlns:a16="http://schemas.microsoft.com/office/drawing/2014/main" id="{8498F3BF-3046-536B-60B8-95AE1F161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43057F7-8C08-8E7D-5FEC-576F5881B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978AD-A2B7-41CD-83AD-FA5D2C13B457}" type="slidenum">
              <a:rPr lang="en-AU" smtClean="0"/>
              <a:t>‹#›</a:t>
            </a:fld>
            <a:endParaRPr lang="en-AU"/>
          </a:p>
        </p:txBody>
      </p:sp>
    </p:spTree>
    <p:extLst>
      <p:ext uri="{BB962C8B-B14F-4D97-AF65-F5344CB8AC3E}">
        <p14:creationId xmlns:p14="http://schemas.microsoft.com/office/powerpoint/2010/main" val="98414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thelancet.com/commissions/gambl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www.clubgrants.com.au/clubgrants-storie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E03B-5B57-C348-BF58-511AB0FE9F14}"/>
              </a:ext>
            </a:extLst>
          </p:cNvPr>
          <p:cNvSpPr>
            <a:spLocks noGrp="1"/>
          </p:cNvSpPr>
          <p:nvPr>
            <p:ph type="title"/>
          </p:nvPr>
        </p:nvSpPr>
        <p:spPr>
          <a:xfrm>
            <a:off x="95550" y="2512842"/>
            <a:ext cx="11913570" cy="1124244"/>
          </a:xfrm>
        </p:spPr>
        <p:txBody>
          <a:bodyPr>
            <a:normAutofit/>
          </a:bodyPr>
          <a:lstStyle/>
          <a:p>
            <a:pPr algn="ctr"/>
            <a:r>
              <a:rPr lang="en-AU" dirty="0">
                <a:solidFill>
                  <a:srgbClr val="FFFFFF"/>
                </a:solidFill>
                <a:latin typeface="BwModelica-ExtraBold"/>
              </a:rPr>
              <a:t>Preventing gambling-related suicide</a:t>
            </a:r>
            <a:endParaRPr lang="en-AU" b="0" i="0" u="none" strike="noStrike" dirty="0">
              <a:solidFill>
                <a:srgbClr val="FFFFFF"/>
              </a:solidFill>
              <a:effectLst/>
              <a:latin typeface="BwModelica-ExtraBold"/>
            </a:endParaRPr>
          </a:p>
        </p:txBody>
      </p:sp>
      <p:sp>
        <p:nvSpPr>
          <p:cNvPr id="3" name="Text Placeholder 2">
            <a:extLst>
              <a:ext uri="{FF2B5EF4-FFF2-40B4-BE49-F238E27FC236}">
                <a16:creationId xmlns:a16="http://schemas.microsoft.com/office/drawing/2014/main" id="{6FAA5EE0-3122-4649-8FCE-749E01BAFDF6}"/>
              </a:ext>
            </a:extLst>
          </p:cNvPr>
          <p:cNvSpPr>
            <a:spLocks noGrp="1"/>
          </p:cNvSpPr>
          <p:nvPr>
            <p:ph type="body" sz="quarter" idx="14"/>
          </p:nvPr>
        </p:nvSpPr>
        <p:spPr>
          <a:xfrm>
            <a:off x="2397478" y="3783036"/>
            <a:ext cx="8136410" cy="1124244"/>
          </a:xfrm>
        </p:spPr>
        <p:txBody>
          <a:bodyPr>
            <a:normAutofit fontScale="70000" lnSpcReduction="20000"/>
          </a:bodyPr>
          <a:lstStyle/>
          <a:p>
            <a:pPr>
              <a:lnSpc>
                <a:spcPct val="100000"/>
              </a:lnSpc>
              <a:spcBef>
                <a:spcPts val="0"/>
              </a:spcBef>
            </a:pPr>
            <a:r>
              <a:rPr lang="en-US" dirty="0"/>
              <a:t>A/Professor Angela Rintoul, </a:t>
            </a:r>
            <a:r>
              <a:rPr lang="en-US" sz="1500" dirty="0"/>
              <a:t>DPH, </a:t>
            </a:r>
            <a:r>
              <a:rPr lang="en-US" sz="1500" dirty="0" err="1"/>
              <a:t>MSocSci</a:t>
            </a:r>
            <a:r>
              <a:rPr lang="en-US" sz="1500" dirty="0"/>
              <a:t>, BA, VPHTS, CF</a:t>
            </a:r>
          </a:p>
          <a:p>
            <a:pPr>
              <a:lnSpc>
                <a:spcPct val="100000"/>
              </a:lnSpc>
              <a:spcBef>
                <a:spcPts val="0"/>
              </a:spcBef>
            </a:pPr>
            <a:r>
              <a:rPr lang="en-US" sz="1400" b="0" dirty="0"/>
              <a:t>Principal Research Fellow, Federation University Australia, Honorary Principal Research Fellow, University of Melbourne</a:t>
            </a:r>
          </a:p>
          <a:p>
            <a:pPr>
              <a:lnSpc>
                <a:spcPct val="100000"/>
              </a:lnSpc>
              <a:spcBef>
                <a:spcPts val="0"/>
              </a:spcBef>
            </a:pPr>
            <a:r>
              <a:rPr lang="en-US" sz="1400" b="0" dirty="0"/>
              <a:t>Postdoctoral Fellow, Suicide Prevention Australia Research Fund</a:t>
            </a:r>
          </a:p>
          <a:p>
            <a:pPr>
              <a:lnSpc>
                <a:spcPct val="100000"/>
              </a:lnSpc>
              <a:spcBef>
                <a:spcPts val="0"/>
              </a:spcBef>
            </a:pPr>
            <a:endParaRPr lang="en-US" sz="1400" b="0" dirty="0"/>
          </a:p>
          <a:p>
            <a:pPr>
              <a:lnSpc>
                <a:spcPct val="100000"/>
              </a:lnSpc>
              <a:spcBef>
                <a:spcPts val="0"/>
              </a:spcBef>
            </a:pPr>
            <a:r>
              <a:rPr lang="en-US" sz="1900" dirty="0"/>
              <a:t>Study team: Britt Klein, Suzanne McLaren, Kerrie Shandley</a:t>
            </a:r>
          </a:p>
        </p:txBody>
      </p:sp>
      <p:sp>
        <p:nvSpPr>
          <p:cNvPr id="5" name="Text Placeholder 4">
            <a:extLst>
              <a:ext uri="{FF2B5EF4-FFF2-40B4-BE49-F238E27FC236}">
                <a16:creationId xmlns:a16="http://schemas.microsoft.com/office/drawing/2014/main" id="{E36CA2D1-FEB4-DD42-BB63-C724D5182A1E}"/>
              </a:ext>
            </a:extLst>
          </p:cNvPr>
          <p:cNvSpPr>
            <a:spLocks noGrp="1"/>
          </p:cNvSpPr>
          <p:nvPr>
            <p:ph type="body" sz="quarter" idx="16"/>
          </p:nvPr>
        </p:nvSpPr>
        <p:spPr>
          <a:xfrm>
            <a:off x="2397478" y="4996840"/>
            <a:ext cx="5420901" cy="437508"/>
          </a:xfrm>
        </p:spPr>
        <p:txBody>
          <a:bodyPr>
            <a:noAutofit/>
          </a:bodyPr>
          <a:lstStyle/>
          <a:p>
            <a:pPr algn="ctr"/>
            <a:r>
              <a:rPr lang="en-AU" sz="1200" dirty="0"/>
              <a:t>Queensland Mental Health Commission, Leading Reform Summit</a:t>
            </a:r>
          </a:p>
          <a:p>
            <a:pPr algn="ctr"/>
            <a:r>
              <a:rPr lang="en-AU" sz="1200" dirty="0"/>
              <a:t>Brisbane, </a:t>
            </a:r>
            <a:r>
              <a:rPr lang="en-US" sz="1200" dirty="0"/>
              <a:t>28 November 2024</a:t>
            </a:r>
          </a:p>
          <a:p>
            <a:pPr algn="ctr"/>
            <a:endParaRPr lang="en-US" sz="1200" dirty="0"/>
          </a:p>
        </p:txBody>
      </p:sp>
      <p:grpSp>
        <p:nvGrpSpPr>
          <p:cNvPr id="12" name="Group 11">
            <a:extLst>
              <a:ext uri="{FF2B5EF4-FFF2-40B4-BE49-F238E27FC236}">
                <a16:creationId xmlns:a16="http://schemas.microsoft.com/office/drawing/2014/main" id="{601DBC16-4CC3-4E5F-8F9C-A792377EDBE2}"/>
              </a:ext>
            </a:extLst>
          </p:cNvPr>
          <p:cNvGrpSpPr/>
          <p:nvPr/>
        </p:nvGrpSpPr>
        <p:grpSpPr>
          <a:xfrm>
            <a:off x="9720000" y="160325"/>
            <a:ext cx="2289120" cy="646331"/>
            <a:chOff x="9720000" y="160325"/>
            <a:chExt cx="2289120" cy="646331"/>
          </a:xfrm>
        </p:grpSpPr>
        <p:sp>
          <p:nvSpPr>
            <p:cNvPr id="6" name="TextBox 5">
              <a:extLst>
                <a:ext uri="{FF2B5EF4-FFF2-40B4-BE49-F238E27FC236}">
                  <a16:creationId xmlns:a16="http://schemas.microsoft.com/office/drawing/2014/main" id="{B9F3EED3-051E-472D-8CFF-9FAD41F2C104}"/>
                </a:ext>
              </a:extLst>
            </p:cNvPr>
            <p:cNvSpPr txBox="1"/>
            <p:nvPr/>
          </p:nvSpPr>
          <p:spPr>
            <a:xfrm>
              <a:off x="9720000" y="160325"/>
              <a:ext cx="2289120" cy="646331"/>
            </a:xfrm>
            <a:prstGeom prst="rect">
              <a:avLst/>
            </a:prstGeom>
            <a:noFill/>
          </p:spPr>
          <p:txBody>
            <a:bodyPr wrap="square" rtlCol="0">
              <a:spAutoFit/>
            </a:bodyPr>
            <a:lstStyle/>
            <a:p>
              <a:r>
                <a:rPr lang="en-AU" dirty="0">
                  <a:solidFill>
                    <a:schemeClr val="bg1"/>
                  </a:solidFill>
                  <a:latin typeface="+mj-lt"/>
                </a:rPr>
                <a:t>Health Innovation and</a:t>
              </a:r>
            </a:p>
            <a:p>
              <a:r>
                <a:rPr lang="en-AU" dirty="0">
                  <a:solidFill>
                    <a:schemeClr val="bg1"/>
                  </a:solidFill>
                  <a:latin typeface="+mj-lt"/>
                </a:rPr>
                <a:t>Transformation Centre</a:t>
              </a:r>
            </a:p>
          </p:txBody>
        </p:sp>
        <p:cxnSp>
          <p:nvCxnSpPr>
            <p:cNvPr id="8" name="Straight Connector 7">
              <a:extLst>
                <a:ext uri="{FF2B5EF4-FFF2-40B4-BE49-F238E27FC236}">
                  <a16:creationId xmlns:a16="http://schemas.microsoft.com/office/drawing/2014/main" id="{012189EA-6ED7-4F5C-94A3-8B5F53C0ACCA}"/>
                </a:ext>
              </a:extLst>
            </p:cNvPr>
            <p:cNvCxnSpPr>
              <a:cxnSpLocks/>
            </p:cNvCxnSpPr>
            <p:nvPr/>
          </p:nvCxnSpPr>
          <p:spPr>
            <a:xfrm>
              <a:off x="9720000" y="270000"/>
              <a:ext cx="0" cy="4455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72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966C5-9EAF-7D5F-AFBD-29A39A9D21AA}"/>
              </a:ext>
            </a:extLst>
          </p:cNvPr>
          <p:cNvPicPr>
            <a:picLocks noChangeAspect="1"/>
          </p:cNvPicPr>
          <p:nvPr/>
        </p:nvPicPr>
        <p:blipFill rotWithShape="1">
          <a:blip r:embed="rId3"/>
          <a:srcRect r="6697"/>
          <a:stretch/>
        </p:blipFill>
        <p:spPr>
          <a:xfrm>
            <a:off x="4457701" y="1825625"/>
            <a:ext cx="7734299" cy="3905795"/>
          </a:xfrm>
          <a:prstGeom prst="rect">
            <a:avLst/>
          </a:prstGeom>
        </p:spPr>
      </p:pic>
      <p:sp>
        <p:nvSpPr>
          <p:cNvPr id="2" name="Title 1">
            <a:extLst>
              <a:ext uri="{FF2B5EF4-FFF2-40B4-BE49-F238E27FC236}">
                <a16:creationId xmlns:a16="http://schemas.microsoft.com/office/drawing/2014/main" id="{61BCD23C-963A-C939-DE82-E219CF79D367}"/>
              </a:ext>
            </a:extLst>
          </p:cNvPr>
          <p:cNvSpPr>
            <a:spLocks noGrp="1"/>
          </p:cNvSpPr>
          <p:nvPr>
            <p:ph type="title"/>
          </p:nvPr>
        </p:nvSpPr>
        <p:spPr/>
        <p:txBody>
          <a:bodyPr/>
          <a:lstStyle/>
          <a:p>
            <a:r>
              <a:rPr lang="en-AU" dirty="0"/>
              <a:t>Misuse of science</a:t>
            </a:r>
          </a:p>
        </p:txBody>
      </p:sp>
      <p:sp>
        <p:nvSpPr>
          <p:cNvPr id="7" name="TextBox 6">
            <a:extLst>
              <a:ext uri="{FF2B5EF4-FFF2-40B4-BE49-F238E27FC236}">
                <a16:creationId xmlns:a16="http://schemas.microsoft.com/office/drawing/2014/main" id="{852073AE-48D9-CFA0-1442-9DEBDCDACD9C}"/>
              </a:ext>
            </a:extLst>
          </p:cNvPr>
          <p:cNvSpPr txBox="1"/>
          <p:nvPr/>
        </p:nvSpPr>
        <p:spPr>
          <a:xfrm>
            <a:off x="270935" y="4492997"/>
            <a:ext cx="4876800" cy="369332"/>
          </a:xfrm>
          <a:prstGeom prst="rect">
            <a:avLst/>
          </a:prstGeom>
          <a:noFill/>
        </p:spPr>
        <p:txBody>
          <a:bodyPr wrap="square">
            <a:spAutoFit/>
          </a:bodyPr>
          <a:lstStyle/>
          <a:p>
            <a:pPr marR="0"/>
            <a:r>
              <a:rPr lang="en-AU" sz="1800" dirty="0">
                <a:latin typeface="Calibri" panose="020F0502020204030204" pitchFamily="34" charset="0"/>
              </a:rPr>
              <a:t>Cycle of bias, Source: </a:t>
            </a:r>
            <a:r>
              <a:rPr lang="en-AU" sz="1800" dirty="0" err="1">
                <a:latin typeface="Calibri" panose="020F0502020204030204" pitchFamily="34" charset="0"/>
              </a:rPr>
              <a:t>Odierna</a:t>
            </a:r>
            <a:r>
              <a:rPr lang="en-AU" sz="1800" dirty="0">
                <a:latin typeface="Calibri" panose="020F0502020204030204" pitchFamily="34" charset="0"/>
              </a:rPr>
              <a:t>, et al., 2013</a:t>
            </a:r>
          </a:p>
        </p:txBody>
      </p:sp>
      <p:pic>
        <p:nvPicPr>
          <p:cNvPr id="4" name="Picture 3">
            <a:extLst>
              <a:ext uri="{FF2B5EF4-FFF2-40B4-BE49-F238E27FC236}">
                <a16:creationId xmlns:a16="http://schemas.microsoft.com/office/drawing/2014/main" id="{A314B58A-ECFF-33CB-86B9-3E4AEA2226A1}"/>
              </a:ext>
            </a:extLst>
          </p:cNvPr>
          <p:cNvPicPr>
            <a:picLocks noChangeAspect="1"/>
          </p:cNvPicPr>
          <p:nvPr/>
        </p:nvPicPr>
        <p:blipFill>
          <a:blip r:embed="rId4"/>
          <a:stretch>
            <a:fillRect/>
          </a:stretch>
        </p:blipFill>
        <p:spPr>
          <a:xfrm>
            <a:off x="838200" y="1690688"/>
            <a:ext cx="3077004" cy="2667372"/>
          </a:xfrm>
          <a:prstGeom prst="rect">
            <a:avLst/>
          </a:prstGeom>
        </p:spPr>
      </p:pic>
    </p:spTree>
    <p:extLst>
      <p:ext uri="{BB962C8B-B14F-4D97-AF65-F5344CB8AC3E}">
        <p14:creationId xmlns:p14="http://schemas.microsoft.com/office/powerpoint/2010/main" val="2442084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81B1D-96C6-3881-CFA5-9DA28AB853FE}"/>
              </a:ext>
            </a:extLst>
          </p:cNvPr>
          <p:cNvSpPr>
            <a:spLocks noGrp="1"/>
          </p:cNvSpPr>
          <p:nvPr>
            <p:ph type="title"/>
          </p:nvPr>
        </p:nvSpPr>
        <p:spPr/>
        <p:txBody>
          <a:bodyPr/>
          <a:lstStyle/>
          <a:p>
            <a:r>
              <a:rPr lang="en-AU" dirty="0"/>
              <a:t>Political influence</a:t>
            </a:r>
          </a:p>
        </p:txBody>
      </p:sp>
      <p:sp>
        <p:nvSpPr>
          <p:cNvPr id="3" name="Content Placeholder 2">
            <a:extLst>
              <a:ext uri="{FF2B5EF4-FFF2-40B4-BE49-F238E27FC236}">
                <a16:creationId xmlns:a16="http://schemas.microsoft.com/office/drawing/2014/main" id="{8F2E9E4E-14A3-A9D0-B1BD-D307E8D3F193}"/>
              </a:ext>
            </a:extLst>
          </p:cNvPr>
          <p:cNvSpPr>
            <a:spLocks noGrp="1"/>
          </p:cNvSpPr>
          <p:nvPr>
            <p:ph idx="1"/>
          </p:nvPr>
        </p:nvSpPr>
        <p:spPr>
          <a:xfrm>
            <a:off x="590673" y="1401619"/>
            <a:ext cx="4926683" cy="4146774"/>
          </a:xfrm>
        </p:spPr>
        <p:txBody>
          <a:bodyPr>
            <a:normAutofit/>
          </a:bodyPr>
          <a:lstStyle/>
          <a:p>
            <a:r>
              <a:rPr lang="en-AU" dirty="0"/>
              <a:t>Politics </a:t>
            </a:r>
            <a:r>
              <a:rPr lang="en-AU" dirty="0">
                <a:sym typeface="Wingdings" panose="05000000000000000000" pitchFamily="2" charset="2"/>
              </a:rPr>
              <a:t></a:t>
            </a:r>
            <a:r>
              <a:rPr lang="en-AU" dirty="0"/>
              <a:t> industry </a:t>
            </a:r>
          </a:p>
          <a:p>
            <a:pPr lvl="1"/>
            <a:r>
              <a:rPr lang="en-AU" dirty="0"/>
              <a:t>e.g. Casino board, peak bodies</a:t>
            </a:r>
            <a:endParaRPr lang="en-AU" dirty="0">
              <a:solidFill>
                <a:srgbClr val="FF0000"/>
              </a:solidFill>
            </a:endParaRPr>
          </a:p>
          <a:p>
            <a:r>
              <a:rPr lang="en-AU" dirty="0"/>
              <a:t>Political donations</a:t>
            </a:r>
          </a:p>
          <a:p>
            <a:pPr lvl="1"/>
            <a:r>
              <a:rPr lang="en-AU" dirty="0"/>
              <a:t>Pressure prevents reform</a:t>
            </a:r>
          </a:p>
          <a:p>
            <a:r>
              <a:rPr lang="en-AU" dirty="0"/>
              <a:t>Lobbying</a:t>
            </a:r>
          </a:p>
          <a:p>
            <a:pPr lvl="1"/>
            <a:r>
              <a:rPr lang="en-AU" dirty="0"/>
              <a:t>PM repeats industry lines</a:t>
            </a:r>
          </a:p>
          <a:p>
            <a:r>
              <a:rPr lang="en-AU" dirty="0"/>
              <a:t>Inaction fuels sense of defeat</a:t>
            </a:r>
          </a:p>
          <a:p>
            <a:endParaRPr lang="en-AU" dirty="0"/>
          </a:p>
        </p:txBody>
      </p:sp>
      <p:pic>
        <p:nvPicPr>
          <p:cNvPr id="6" name="Picture 5">
            <a:extLst>
              <a:ext uri="{FF2B5EF4-FFF2-40B4-BE49-F238E27FC236}">
                <a16:creationId xmlns:a16="http://schemas.microsoft.com/office/drawing/2014/main" id="{E6CA01C2-C901-97FE-5845-0C0C1F506859}"/>
              </a:ext>
            </a:extLst>
          </p:cNvPr>
          <p:cNvPicPr>
            <a:picLocks noChangeAspect="1"/>
          </p:cNvPicPr>
          <p:nvPr/>
        </p:nvPicPr>
        <p:blipFill>
          <a:blip r:embed="rId3"/>
          <a:stretch>
            <a:fillRect/>
          </a:stretch>
        </p:blipFill>
        <p:spPr>
          <a:xfrm>
            <a:off x="4047387" y="5524493"/>
            <a:ext cx="8072403" cy="2120787"/>
          </a:xfrm>
          <a:prstGeom prst="rect">
            <a:avLst/>
          </a:prstGeom>
        </p:spPr>
      </p:pic>
      <p:pic>
        <p:nvPicPr>
          <p:cNvPr id="5" name="Picture 4">
            <a:extLst>
              <a:ext uri="{FF2B5EF4-FFF2-40B4-BE49-F238E27FC236}">
                <a16:creationId xmlns:a16="http://schemas.microsoft.com/office/drawing/2014/main" id="{97C88E44-90F7-C77D-EFB0-54599A0C2C3F}"/>
              </a:ext>
            </a:extLst>
          </p:cNvPr>
          <p:cNvPicPr>
            <a:picLocks noChangeAspect="1"/>
          </p:cNvPicPr>
          <p:nvPr/>
        </p:nvPicPr>
        <p:blipFill>
          <a:blip r:embed="rId4"/>
          <a:srcRect t="-1" b="21221"/>
          <a:stretch/>
        </p:blipFill>
        <p:spPr>
          <a:xfrm>
            <a:off x="6096000" y="0"/>
            <a:ext cx="6023790" cy="2043953"/>
          </a:xfrm>
          <a:prstGeom prst="rect">
            <a:avLst/>
          </a:prstGeom>
        </p:spPr>
      </p:pic>
      <p:pic>
        <p:nvPicPr>
          <p:cNvPr id="7" name="Picture 6">
            <a:extLst>
              <a:ext uri="{FF2B5EF4-FFF2-40B4-BE49-F238E27FC236}">
                <a16:creationId xmlns:a16="http://schemas.microsoft.com/office/drawing/2014/main" id="{9D8F4F46-0ACF-474A-D74C-D11F4724F5EA}"/>
              </a:ext>
            </a:extLst>
          </p:cNvPr>
          <p:cNvPicPr>
            <a:picLocks noChangeAspect="1"/>
          </p:cNvPicPr>
          <p:nvPr/>
        </p:nvPicPr>
        <p:blipFill>
          <a:blip r:embed="rId5"/>
          <a:stretch>
            <a:fillRect/>
          </a:stretch>
        </p:blipFill>
        <p:spPr>
          <a:xfrm>
            <a:off x="5625964" y="2267729"/>
            <a:ext cx="6566036" cy="2903499"/>
          </a:xfrm>
          <a:prstGeom prst="rect">
            <a:avLst/>
          </a:prstGeom>
        </p:spPr>
      </p:pic>
    </p:spTree>
    <p:extLst>
      <p:ext uri="{BB962C8B-B14F-4D97-AF65-F5344CB8AC3E}">
        <p14:creationId xmlns:p14="http://schemas.microsoft.com/office/powerpoint/2010/main" val="323553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78CAD-9FCF-0627-5E31-D640E6EA1732}"/>
              </a:ext>
            </a:extLst>
          </p:cNvPr>
          <p:cNvSpPr>
            <a:spLocks noGrp="1"/>
          </p:cNvSpPr>
          <p:nvPr>
            <p:ph type="title"/>
          </p:nvPr>
        </p:nvSpPr>
        <p:spPr>
          <a:xfrm>
            <a:off x="1137034" y="603622"/>
            <a:ext cx="5323531" cy="1330843"/>
          </a:xfrm>
        </p:spPr>
        <p:txBody>
          <a:bodyPr>
            <a:normAutofit/>
          </a:bodyPr>
          <a:lstStyle/>
          <a:p>
            <a:r>
              <a:rPr lang="en-AU" dirty="0"/>
              <a:t>System influence</a:t>
            </a:r>
          </a:p>
        </p:txBody>
      </p:sp>
      <p:sp>
        <p:nvSpPr>
          <p:cNvPr id="3" name="Content Placeholder 2">
            <a:extLst>
              <a:ext uri="{FF2B5EF4-FFF2-40B4-BE49-F238E27FC236}">
                <a16:creationId xmlns:a16="http://schemas.microsoft.com/office/drawing/2014/main" id="{40BE50EA-83A6-25AC-867C-F03121A1902B}"/>
              </a:ext>
            </a:extLst>
          </p:cNvPr>
          <p:cNvSpPr>
            <a:spLocks noGrp="1"/>
          </p:cNvSpPr>
          <p:nvPr>
            <p:ph idx="1"/>
          </p:nvPr>
        </p:nvSpPr>
        <p:spPr>
          <a:xfrm>
            <a:off x="366739" y="1934465"/>
            <a:ext cx="6431626" cy="4168224"/>
          </a:xfrm>
        </p:spPr>
        <p:txBody>
          <a:bodyPr>
            <a:normAutofit/>
          </a:bodyPr>
          <a:lstStyle/>
          <a:p>
            <a:r>
              <a:rPr lang="en-AU" sz="2000" dirty="0"/>
              <a:t>Reliance on gambling taxes</a:t>
            </a:r>
          </a:p>
          <a:p>
            <a:r>
              <a:rPr lang="en-AU" sz="2000" dirty="0"/>
              <a:t>Diagnostic instruments don’t capture extent of harms</a:t>
            </a:r>
          </a:p>
          <a:p>
            <a:r>
              <a:rPr lang="en-AU" sz="2000" dirty="0"/>
              <a:t>Treatment and support services don’t meet needs </a:t>
            </a:r>
          </a:p>
          <a:p>
            <a:pPr lvl="1"/>
            <a:r>
              <a:rPr lang="en-AU" sz="1600" dirty="0"/>
              <a:t>Few staff understand severity of gambling harm</a:t>
            </a:r>
          </a:p>
          <a:p>
            <a:pPr lvl="1"/>
            <a:r>
              <a:rPr lang="en-AU" sz="1600" dirty="0"/>
              <a:t>Few diagnosed with or identified as experiencing gambling disorder</a:t>
            </a:r>
          </a:p>
          <a:p>
            <a:r>
              <a:rPr lang="en-AU" sz="2000" dirty="0"/>
              <a:t>Gambling and suicide overlooked in regulation, health, tax, social services, justice</a:t>
            </a:r>
          </a:p>
          <a:p>
            <a:r>
              <a:rPr lang="en-AU" sz="2000" dirty="0"/>
              <a:t>Legal system prosecutes those harmed, executives overseeing illegal practices not penalised</a:t>
            </a:r>
          </a:p>
          <a:p>
            <a:pPr marL="457200" lvl="1" indent="0">
              <a:buNone/>
            </a:pPr>
            <a:endParaRPr lang="en-AU" sz="1600" dirty="0"/>
          </a:p>
        </p:txBody>
      </p:sp>
      <p:sp>
        <p:nvSpPr>
          <p:cNvPr id="21" name="Freeform: Shape 10">
            <a:extLst>
              <a:ext uri="{FF2B5EF4-FFF2-40B4-BE49-F238E27FC236}">
                <a16:creationId xmlns:a16="http://schemas.microsoft.com/office/drawing/2014/main" id="{5C27D684-2832-41BD-AC29-838243B80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4214" y="0"/>
            <a:ext cx="5217786" cy="6858000"/>
          </a:xfrm>
          <a:custGeom>
            <a:avLst/>
            <a:gdLst>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275970 w 4897678"/>
              <a:gd name="connsiteY85" fmla="*/ 206812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413997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916267 w 4897678"/>
              <a:gd name="connsiteY39" fmla="*/ 4639226 h 6858000"/>
              <a:gd name="connsiteX40" fmla="*/ 960970 w 4897678"/>
              <a:gd name="connsiteY40" fmla="*/ 4458968 h 6858000"/>
              <a:gd name="connsiteX41" fmla="*/ 974467 w 4897678"/>
              <a:gd name="connsiteY41" fmla="*/ 4400454 h 6858000"/>
              <a:gd name="connsiteX42" fmla="*/ 1019252 w 4897678"/>
              <a:gd name="connsiteY42" fmla="*/ 4326337 h 6858000"/>
              <a:gd name="connsiteX43" fmla="*/ 1097435 w 4897678"/>
              <a:gd name="connsiteY43" fmla="*/ 4004432 h 6858000"/>
              <a:gd name="connsiteX44" fmla="*/ 1115477 w 4897678"/>
              <a:gd name="connsiteY44" fmla="*/ 3887430 h 6858000"/>
              <a:gd name="connsiteX45" fmla="*/ 1129980 w 4897678"/>
              <a:gd name="connsiteY45" fmla="*/ 3841018 h 6858000"/>
              <a:gd name="connsiteX46" fmla="*/ 1128054 w 4897678"/>
              <a:gd name="connsiteY46" fmla="*/ 3833633 h 6858000"/>
              <a:gd name="connsiteX47" fmla="*/ 1144766 w 4897678"/>
              <a:gd name="connsiteY47" fmla="*/ 3703595 h 6858000"/>
              <a:gd name="connsiteX48" fmla="*/ 1146269 w 4897678"/>
              <a:gd name="connsiteY48" fmla="*/ 3675779 h 6858000"/>
              <a:gd name="connsiteX49" fmla="*/ 1145250 w 4897678"/>
              <a:gd name="connsiteY49" fmla="*/ 3673177 h 6858000"/>
              <a:gd name="connsiteX50" fmla="*/ 1145144 w 4897678"/>
              <a:gd name="connsiteY50" fmla="*/ 3399727 h 6858000"/>
              <a:gd name="connsiteX51" fmla="*/ 1153102 w 4897678"/>
              <a:gd name="connsiteY51" fmla="*/ 3022588 h 6858000"/>
              <a:gd name="connsiteX52" fmla="*/ 1187493 w 4897678"/>
              <a:gd name="connsiteY52" fmla="*/ 2780324 h 6858000"/>
              <a:gd name="connsiteX53" fmla="*/ 1174471 w 4897678"/>
              <a:gd name="connsiteY53" fmla="*/ 2636046 h 6858000"/>
              <a:gd name="connsiteX54" fmla="*/ 1173030 w 4897678"/>
              <a:gd name="connsiteY54" fmla="*/ 2517573 h 6858000"/>
              <a:gd name="connsiteX55" fmla="*/ 1179971 w 4897678"/>
              <a:gd name="connsiteY55" fmla="*/ 2259305 h 6858000"/>
              <a:gd name="connsiteX56" fmla="*/ 1180091 w 4897678"/>
              <a:gd name="connsiteY56" fmla="*/ 2154737 h 6858000"/>
              <a:gd name="connsiteX57" fmla="*/ 1173497 w 4897678"/>
              <a:gd name="connsiteY57" fmla="*/ 2118139 h 6858000"/>
              <a:gd name="connsiteX58" fmla="*/ 1168754 w 4897678"/>
              <a:gd name="connsiteY58" fmla="*/ 2064932 h 6858000"/>
              <a:gd name="connsiteX59" fmla="*/ 1175360 w 4897678"/>
              <a:gd name="connsiteY59" fmla="*/ 2031780 h 6858000"/>
              <a:gd name="connsiteX60" fmla="*/ 1175420 w 4897678"/>
              <a:gd name="connsiteY60" fmla="*/ 2025741 h 6858000"/>
              <a:gd name="connsiteX61" fmla="*/ 1192392 w 4897678"/>
              <a:gd name="connsiteY61" fmla="*/ 1985855 h 6858000"/>
              <a:gd name="connsiteX62" fmla="*/ 1240537 w 4897678"/>
              <a:gd name="connsiteY62" fmla="*/ 1810891 h 6858000"/>
              <a:gd name="connsiteX63" fmla="*/ 1262324 w 4897678"/>
              <a:gd name="connsiteY63" fmla="*/ 1680343 h 6858000"/>
              <a:gd name="connsiteX64" fmla="*/ 1264475 w 4897678"/>
              <a:gd name="connsiteY64" fmla="*/ 1634781 h 6858000"/>
              <a:gd name="connsiteX65" fmla="*/ 1268425 w 4897678"/>
              <a:gd name="connsiteY65" fmla="*/ 1558391 h 6858000"/>
              <a:gd name="connsiteX66" fmla="*/ 1263100 w 4897678"/>
              <a:gd name="connsiteY66" fmla="*/ 1489998 h 6858000"/>
              <a:gd name="connsiteX67" fmla="*/ 1286195 w 4897678"/>
              <a:gd name="connsiteY67" fmla="*/ 1421105 h 6858000"/>
              <a:gd name="connsiteX68" fmla="*/ 1298315 w 4897678"/>
              <a:gd name="connsiteY68" fmla="*/ 1361656 h 6858000"/>
              <a:gd name="connsiteX69" fmla="*/ 1294008 w 4897678"/>
              <a:gd name="connsiteY69" fmla="*/ 1357170 h 6858000"/>
              <a:gd name="connsiteX70" fmla="*/ 1295031 w 4897678"/>
              <a:gd name="connsiteY70" fmla="*/ 1349556 h 6858000"/>
              <a:gd name="connsiteX71" fmla="*/ 1301170 w 4897678"/>
              <a:gd name="connsiteY71" fmla="*/ 1345177 h 6858000"/>
              <a:gd name="connsiteX72" fmla="*/ 1337115 w 4897678"/>
              <a:gd name="connsiteY72" fmla="*/ 1249089 h 6858000"/>
              <a:gd name="connsiteX73" fmla="*/ 1335308 w 4897678"/>
              <a:gd name="connsiteY73" fmla="*/ 1164961 h 6858000"/>
              <a:gd name="connsiteX74" fmla="*/ 1365049 w 4897678"/>
              <a:gd name="connsiteY74" fmla="*/ 1102487 h 6858000"/>
              <a:gd name="connsiteX75" fmla="*/ 1380977 w 4897678"/>
              <a:gd name="connsiteY75" fmla="*/ 1051638 h 6858000"/>
              <a:gd name="connsiteX76" fmla="*/ 1360650 w 4897678"/>
              <a:gd name="connsiteY76" fmla="*/ 950605 h 6858000"/>
              <a:gd name="connsiteX77" fmla="*/ 1321700 w 4897678"/>
              <a:gd name="connsiteY77" fmla="*/ 890133 h 6858000"/>
              <a:gd name="connsiteX78" fmla="*/ 1306943 w 4897678"/>
              <a:gd name="connsiteY78" fmla="*/ 779617 h 6858000"/>
              <a:gd name="connsiteX79" fmla="*/ 1304115 w 4897678"/>
              <a:gd name="connsiteY79" fmla="*/ 737583 h 6858000"/>
              <a:gd name="connsiteX80" fmla="*/ 1363659 w 4897678"/>
              <a:gd name="connsiteY80" fmla="*/ 600848 h 6858000"/>
              <a:gd name="connsiteX81" fmla="*/ 1357066 w 4897678"/>
              <a:gd name="connsiteY81" fmla="*/ 530653 h 6858000"/>
              <a:gd name="connsiteX82" fmla="*/ 1373630 w 4897678"/>
              <a:gd name="connsiteY82" fmla="*/ 455615 h 6858000"/>
              <a:gd name="connsiteX83" fmla="*/ 1413997 w 4897678"/>
              <a:gd name="connsiteY83" fmla="*/ 334926 h 6858000"/>
              <a:gd name="connsiteX84" fmla="*/ 1442766 w 4897678"/>
              <a:gd name="connsiteY84" fmla="*/ 236597 h 6858000"/>
              <a:gd name="connsiteX85" fmla="*/ 1470206 w 4897678"/>
              <a:gd name="connsiteY85" fmla="*/ 182099 h 6858000"/>
              <a:gd name="connsiteX86" fmla="*/ 1462879 w 4897678"/>
              <a:gd name="connsiteY86" fmla="*/ 128551 h 6858000"/>
              <a:gd name="connsiteX87" fmla="*/ 1481070 w 4897678"/>
              <a:gd name="connsiteY87" fmla="*/ 69025 h 6858000"/>
              <a:gd name="connsiteX88" fmla="*/ 1504205 w 4897678"/>
              <a:gd name="connsiteY88" fmla="*/ 42915 h 6858000"/>
              <a:gd name="connsiteX89" fmla="*/ 1553576 w 4897678"/>
              <a:gd name="connsiteY89"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779657 w 4897678"/>
              <a:gd name="connsiteY37" fmla="*/ 5057680 h 6858000"/>
              <a:gd name="connsiteX38" fmla="*/ 916267 w 4897678"/>
              <a:gd name="connsiteY38" fmla="*/ 4639226 h 6858000"/>
              <a:gd name="connsiteX39" fmla="*/ 960970 w 4897678"/>
              <a:gd name="connsiteY39" fmla="*/ 4458968 h 6858000"/>
              <a:gd name="connsiteX40" fmla="*/ 974467 w 4897678"/>
              <a:gd name="connsiteY40" fmla="*/ 4400454 h 6858000"/>
              <a:gd name="connsiteX41" fmla="*/ 1019252 w 4897678"/>
              <a:gd name="connsiteY41" fmla="*/ 4326337 h 6858000"/>
              <a:gd name="connsiteX42" fmla="*/ 1097435 w 4897678"/>
              <a:gd name="connsiteY42" fmla="*/ 4004432 h 6858000"/>
              <a:gd name="connsiteX43" fmla="*/ 1115477 w 4897678"/>
              <a:gd name="connsiteY43" fmla="*/ 3887430 h 6858000"/>
              <a:gd name="connsiteX44" fmla="*/ 1129980 w 4897678"/>
              <a:gd name="connsiteY44" fmla="*/ 3841018 h 6858000"/>
              <a:gd name="connsiteX45" fmla="*/ 1128054 w 4897678"/>
              <a:gd name="connsiteY45" fmla="*/ 3833633 h 6858000"/>
              <a:gd name="connsiteX46" fmla="*/ 1144766 w 4897678"/>
              <a:gd name="connsiteY46" fmla="*/ 3703595 h 6858000"/>
              <a:gd name="connsiteX47" fmla="*/ 1146269 w 4897678"/>
              <a:gd name="connsiteY47" fmla="*/ 3675779 h 6858000"/>
              <a:gd name="connsiteX48" fmla="*/ 1145250 w 4897678"/>
              <a:gd name="connsiteY48" fmla="*/ 3673177 h 6858000"/>
              <a:gd name="connsiteX49" fmla="*/ 1145144 w 4897678"/>
              <a:gd name="connsiteY49" fmla="*/ 3399727 h 6858000"/>
              <a:gd name="connsiteX50" fmla="*/ 1153102 w 4897678"/>
              <a:gd name="connsiteY50" fmla="*/ 3022588 h 6858000"/>
              <a:gd name="connsiteX51" fmla="*/ 1187493 w 4897678"/>
              <a:gd name="connsiteY51" fmla="*/ 2780324 h 6858000"/>
              <a:gd name="connsiteX52" fmla="*/ 1174471 w 4897678"/>
              <a:gd name="connsiteY52" fmla="*/ 2636046 h 6858000"/>
              <a:gd name="connsiteX53" fmla="*/ 1173030 w 4897678"/>
              <a:gd name="connsiteY53" fmla="*/ 2517573 h 6858000"/>
              <a:gd name="connsiteX54" fmla="*/ 1179971 w 4897678"/>
              <a:gd name="connsiteY54" fmla="*/ 2259305 h 6858000"/>
              <a:gd name="connsiteX55" fmla="*/ 1180091 w 4897678"/>
              <a:gd name="connsiteY55" fmla="*/ 2154737 h 6858000"/>
              <a:gd name="connsiteX56" fmla="*/ 1173497 w 4897678"/>
              <a:gd name="connsiteY56" fmla="*/ 2118139 h 6858000"/>
              <a:gd name="connsiteX57" fmla="*/ 1168754 w 4897678"/>
              <a:gd name="connsiteY57" fmla="*/ 2064932 h 6858000"/>
              <a:gd name="connsiteX58" fmla="*/ 1175360 w 4897678"/>
              <a:gd name="connsiteY58" fmla="*/ 2031780 h 6858000"/>
              <a:gd name="connsiteX59" fmla="*/ 1175420 w 4897678"/>
              <a:gd name="connsiteY59" fmla="*/ 2025741 h 6858000"/>
              <a:gd name="connsiteX60" fmla="*/ 1192392 w 4897678"/>
              <a:gd name="connsiteY60" fmla="*/ 1985855 h 6858000"/>
              <a:gd name="connsiteX61" fmla="*/ 1240537 w 4897678"/>
              <a:gd name="connsiteY61" fmla="*/ 1810891 h 6858000"/>
              <a:gd name="connsiteX62" fmla="*/ 1262324 w 4897678"/>
              <a:gd name="connsiteY62" fmla="*/ 1680343 h 6858000"/>
              <a:gd name="connsiteX63" fmla="*/ 1264475 w 4897678"/>
              <a:gd name="connsiteY63" fmla="*/ 1634781 h 6858000"/>
              <a:gd name="connsiteX64" fmla="*/ 1268425 w 4897678"/>
              <a:gd name="connsiteY64" fmla="*/ 1558391 h 6858000"/>
              <a:gd name="connsiteX65" fmla="*/ 1263100 w 4897678"/>
              <a:gd name="connsiteY65" fmla="*/ 1489998 h 6858000"/>
              <a:gd name="connsiteX66" fmla="*/ 1286195 w 4897678"/>
              <a:gd name="connsiteY66" fmla="*/ 1421105 h 6858000"/>
              <a:gd name="connsiteX67" fmla="*/ 1298315 w 4897678"/>
              <a:gd name="connsiteY67" fmla="*/ 1361656 h 6858000"/>
              <a:gd name="connsiteX68" fmla="*/ 1294008 w 4897678"/>
              <a:gd name="connsiteY68" fmla="*/ 1357170 h 6858000"/>
              <a:gd name="connsiteX69" fmla="*/ 1295031 w 4897678"/>
              <a:gd name="connsiteY69" fmla="*/ 1349556 h 6858000"/>
              <a:gd name="connsiteX70" fmla="*/ 1301170 w 4897678"/>
              <a:gd name="connsiteY70" fmla="*/ 1345177 h 6858000"/>
              <a:gd name="connsiteX71" fmla="*/ 1337115 w 4897678"/>
              <a:gd name="connsiteY71" fmla="*/ 1249089 h 6858000"/>
              <a:gd name="connsiteX72" fmla="*/ 1335308 w 4897678"/>
              <a:gd name="connsiteY72" fmla="*/ 1164961 h 6858000"/>
              <a:gd name="connsiteX73" fmla="*/ 1365049 w 4897678"/>
              <a:gd name="connsiteY73" fmla="*/ 1102487 h 6858000"/>
              <a:gd name="connsiteX74" fmla="*/ 1380977 w 4897678"/>
              <a:gd name="connsiteY74" fmla="*/ 1051638 h 6858000"/>
              <a:gd name="connsiteX75" fmla="*/ 1360650 w 4897678"/>
              <a:gd name="connsiteY75" fmla="*/ 950605 h 6858000"/>
              <a:gd name="connsiteX76" fmla="*/ 1321700 w 4897678"/>
              <a:gd name="connsiteY76" fmla="*/ 890133 h 6858000"/>
              <a:gd name="connsiteX77" fmla="*/ 1306943 w 4897678"/>
              <a:gd name="connsiteY77" fmla="*/ 779617 h 6858000"/>
              <a:gd name="connsiteX78" fmla="*/ 1304115 w 4897678"/>
              <a:gd name="connsiteY78" fmla="*/ 737583 h 6858000"/>
              <a:gd name="connsiteX79" fmla="*/ 1363659 w 4897678"/>
              <a:gd name="connsiteY79" fmla="*/ 600848 h 6858000"/>
              <a:gd name="connsiteX80" fmla="*/ 1357066 w 4897678"/>
              <a:gd name="connsiteY80" fmla="*/ 530653 h 6858000"/>
              <a:gd name="connsiteX81" fmla="*/ 1373630 w 4897678"/>
              <a:gd name="connsiteY81" fmla="*/ 455615 h 6858000"/>
              <a:gd name="connsiteX82" fmla="*/ 1413997 w 4897678"/>
              <a:gd name="connsiteY82" fmla="*/ 334926 h 6858000"/>
              <a:gd name="connsiteX83" fmla="*/ 1442766 w 4897678"/>
              <a:gd name="connsiteY83" fmla="*/ 236597 h 6858000"/>
              <a:gd name="connsiteX84" fmla="*/ 1470206 w 4897678"/>
              <a:gd name="connsiteY84" fmla="*/ 182099 h 6858000"/>
              <a:gd name="connsiteX85" fmla="*/ 1462879 w 4897678"/>
              <a:gd name="connsiteY85" fmla="*/ 128551 h 6858000"/>
              <a:gd name="connsiteX86" fmla="*/ 1481070 w 4897678"/>
              <a:gd name="connsiteY86" fmla="*/ 69025 h 6858000"/>
              <a:gd name="connsiteX87" fmla="*/ 1504205 w 4897678"/>
              <a:gd name="connsiteY87" fmla="*/ 42915 h 6858000"/>
              <a:gd name="connsiteX88" fmla="*/ 1553576 w 4897678"/>
              <a:gd name="connsiteY88"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604868 w 4897678"/>
              <a:gd name="connsiteY35" fmla="*/ 4966224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378745 w 4897678"/>
              <a:gd name="connsiteY29" fmla="*/ 5296204 h 6858000"/>
              <a:gd name="connsiteX30" fmla="*/ 402007 w 4897678"/>
              <a:gd name="connsiteY30" fmla="*/ 5241278 h 6858000"/>
              <a:gd name="connsiteX31" fmla="*/ 410672 w 4897678"/>
              <a:gd name="connsiteY31" fmla="*/ 5231022 h 6858000"/>
              <a:gd name="connsiteX32" fmla="*/ 442663 w 4897678"/>
              <a:gd name="connsiteY32" fmla="*/ 5192994 h 6858000"/>
              <a:gd name="connsiteX33" fmla="*/ 488625 w 4897678"/>
              <a:gd name="connsiteY33" fmla="*/ 5065268 h 6858000"/>
              <a:gd name="connsiteX34" fmla="*/ 604868 w 4897678"/>
              <a:gd name="connsiteY34" fmla="*/ 4966224 h 6858000"/>
              <a:gd name="connsiteX35" fmla="*/ 739205 w 4897678"/>
              <a:gd name="connsiteY35" fmla="*/ 4844222 h 6858000"/>
              <a:gd name="connsiteX36" fmla="*/ 916267 w 4897678"/>
              <a:gd name="connsiteY36" fmla="*/ 4639226 h 6858000"/>
              <a:gd name="connsiteX37" fmla="*/ 960970 w 4897678"/>
              <a:gd name="connsiteY37" fmla="*/ 4458968 h 6858000"/>
              <a:gd name="connsiteX38" fmla="*/ 974467 w 4897678"/>
              <a:gd name="connsiteY38" fmla="*/ 4400454 h 6858000"/>
              <a:gd name="connsiteX39" fmla="*/ 1019252 w 4897678"/>
              <a:gd name="connsiteY39" fmla="*/ 4326337 h 6858000"/>
              <a:gd name="connsiteX40" fmla="*/ 1097435 w 4897678"/>
              <a:gd name="connsiteY40" fmla="*/ 4004432 h 6858000"/>
              <a:gd name="connsiteX41" fmla="*/ 1115477 w 4897678"/>
              <a:gd name="connsiteY41" fmla="*/ 3887430 h 6858000"/>
              <a:gd name="connsiteX42" fmla="*/ 1129980 w 4897678"/>
              <a:gd name="connsiteY42" fmla="*/ 3841018 h 6858000"/>
              <a:gd name="connsiteX43" fmla="*/ 1128054 w 4897678"/>
              <a:gd name="connsiteY43" fmla="*/ 3833633 h 6858000"/>
              <a:gd name="connsiteX44" fmla="*/ 1144766 w 4897678"/>
              <a:gd name="connsiteY44" fmla="*/ 3703595 h 6858000"/>
              <a:gd name="connsiteX45" fmla="*/ 1146269 w 4897678"/>
              <a:gd name="connsiteY45" fmla="*/ 3675779 h 6858000"/>
              <a:gd name="connsiteX46" fmla="*/ 1145250 w 4897678"/>
              <a:gd name="connsiteY46" fmla="*/ 3673177 h 6858000"/>
              <a:gd name="connsiteX47" fmla="*/ 1145144 w 4897678"/>
              <a:gd name="connsiteY47" fmla="*/ 3399727 h 6858000"/>
              <a:gd name="connsiteX48" fmla="*/ 1153102 w 4897678"/>
              <a:gd name="connsiteY48" fmla="*/ 3022588 h 6858000"/>
              <a:gd name="connsiteX49" fmla="*/ 1187493 w 4897678"/>
              <a:gd name="connsiteY49" fmla="*/ 2780324 h 6858000"/>
              <a:gd name="connsiteX50" fmla="*/ 1174471 w 4897678"/>
              <a:gd name="connsiteY50" fmla="*/ 2636046 h 6858000"/>
              <a:gd name="connsiteX51" fmla="*/ 1173030 w 4897678"/>
              <a:gd name="connsiteY51" fmla="*/ 2517573 h 6858000"/>
              <a:gd name="connsiteX52" fmla="*/ 1179971 w 4897678"/>
              <a:gd name="connsiteY52" fmla="*/ 2259305 h 6858000"/>
              <a:gd name="connsiteX53" fmla="*/ 1180091 w 4897678"/>
              <a:gd name="connsiteY53" fmla="*/ 2154737 h 6858000"/>
              <a:gd name="connsiteX54" fmla="*/ 1173497 w 4897678"/>
              <a:gd name="connsiteY54" fmla="*/ 2118139 h 6858000"/>
              <a:gd name="connsiteX55" fmla="*/ 1168754 w 4897678"/>
              <a:gd name="connsiteY55" fmla="*/ 2064932 h 6858000"/>
              <a:gd name="connsiteX56" fmla="*/ 1175360 w 4897678"/>
              <a:gd name="connsiteY56" fmla="*/ 2031780 h 6858000"/>
              <a:gd name="connsiteX57" fmla="*/ 1175420 w 4897678"/>
              <a:gd name="connsiteY57" fmla="*/ 2025741 h 6858000"/>
              <a:gd name="connsiteX58" fmla="*/ 1192392 w 4897678"/>
              <a:gd name="connsiteY58" fmla="*/ 1985855 h 6858000"/>
              <a:gd name="connsiteX59" fmla="*/ 1240537 w 4897678"/>
              <a:gd name="connsiteY59" fmla="*/ 1810891 h 6858000"/>
              <a:gd name="connsiteX60" fmla="*/ 1262324 w 4897678"/>
              <a:gd name="connsiteY60" fmla="*/ 1680343 h 6858000"/>
              <a:gd name="connsiteX61" fmla="*/ 1264475 w 4897678"/>
              <a:gd name="connsiteY61" fmla="*/ 1634781 h 6858000"/>
              <a:gd name="connsiteX62" fmla="*/ 1268425 w 4897678"/>
              <a:gd name="connsiteY62" fmla="*/ 1558391 h 6858000"/>
              <a:gd name="connsiteX63" fmla="*/ 1263100 w 4897678"/>
              <a:gd name="connsiteY63" fmla="*/ 1489998 h 6858000"/>
              <a:gd name="connsiteX64" fmla="*/ 1286195 w 4897678"/>
              <a:gd name="connsiteY64" fmla="*/ 1421105 h 6858000"/>
              <a:gd name="connsiteX65" fmla="*/ 1298315 w 4897678"/>
              <a:gd name="connsiteY65" fmla="*/ 1361656 h 6858000"/>
              <a:gd name="connsiteX66" fmla="*/ 1294008 w 4897678"/>
              <a:gd name="connsiteY66" fmla="*/ 1357170 h 6858000"/>
              <a:gd name="connsiteX67" fmla="*/ 1295031 w 4897678"/>
              <a:gd name="connsiteY67" fmla="*/ 1349556 h 6858000"/>
              <a:gd name="connsiteX68" fmla="*/ 1301170 w 4897678"/>
              <a:gd name="connsiteY68" fmla="*/ 1345177 h 6858000"/>
              <a:gd name="connsiteX69" fmla="*/ 1337115 w 4897678"/>
              <a:gd name="connsiteY69" fmla="*/ 1249089 h 6858000"/>
              <a:gd name="connsiteX70" fmla="*/ 1335308 w 4897678"/>
              <a:gd name="connsiteY70" fmla="*/ 1164961 h 6858000"/>
              <a:gd name="connsiteX71" fmla="*/ 1365049 w 4897678"/>
              <a:gd name="connsiteY71" fmla="*/ 1102487 h 6858000"/>
              <a:gd name="connsiteX72" fmla="*/ 1380977 w 4897678"/>
              <a:gd name="connsiteY72" fmla="*/ 1051638 h 6858000"/>
              <a:gd name="connsiteX73" fmla="*/ 1360650 w 4897678"/>
              <a:gd name="connsiteY73" fmla="*/ 950605 h 6858000"/>
              <a:gd name="connsiteX74" fmla="*/ 1321700 w 4897678"/>
              <a:gd name="connsiteY74" fmla="*/ 890133 h 6858000"/>
              <a:gd name="connsiteX75" fmla="*/ 1306943 w 4897678"/>
              <a:gd name="connsiteY75" fmla="*/ 779617 h 6858000"/>
              <a:gd name="connsiteX76" fmla="*/ 1304115 w 4897678"/>
              <a:gd name="connsiteY76" fmla="*/ 737583 h 6858000"/>
              <a:gd name="connsiteX77" fmla="*/ 1363659 w 4897678"/>
              <a:gd name="connsiteY77" fmla="*/ 600848 h 6858000"/>
              <a:gd name="connsiteX78" fmla="*/ 1357066 w 4897678"/>
              <a:gd name="connsiteY78" fmla="*/ 530653 h 6858000"/>
              <a:gd name="connsiteX79" fmla="*/ 1373630 w 4897678"/>
              <a:gd name="connsiteY79" fmla="*/ 455615 h 6858000"/>
              <a:gd name="connsiteX80" fmla="*/ 1413997 w 4897678"/>
              <a:gd name="connsiteY80" fmla="*/ 334926 h 6858000"/>
              <a:gd name="connsiteX81" fmla="*/ 1442766 w 4897678"/>
              <a:gd name="connsiteY81" fmla="*/ 236597 h 6858000"/>
              <a:gd name="connsiteX82" fmla="*/ 1470206 w 4897678"/>
              <a:gd name="connsiteY82" fmla="*/ 182099 h 6858000"/>
              <a:gd name="connsiteX83" fmla="*/ 1462879 w 4897678"/>
              <a:gd name="connsiteY83" fmla="*/ 128551 h 6858000"/>
              <a:gd name="connsiteX84" fmla="*/ 1481070 w 4897678"/>
              <a:gd name="connsiteY84" fmla="*/ 69025 h 6858000"/>
              <a:gd name="connsiteX85" fmla="*/ 1504205 w 4897678"/>
              <a:gd name="connsiteY85" fmla="*/ 42915 h 6858000"/>
              <a:gd name="connsiteX86" fmla="*/ 1553576 w 4897678"/>
              <a:gd name="connsiteY86"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604868 w 4897678"/>
              <a:gd name="connsiteY32" fmla="*/ 4966224 h 6858000"/>
              <a:gd name="connsiteX33" fmla="*/ 739205 w 4897678"/>
              <a:gd name="connsiteY33" fmla="*/ 4844222 h 6858000"/>
              <a:gd name="connsiteX34" fmla="*/ 916267 w 4897678"/>
              <a:gd name="connsiteY34" fmla="*/ 4639226 h 6858000"/>
              <a:gd name="connsiteX35" fmla="*/ 960970 w 4897678"/>
              <a:gd name="connsiteY35" fmla="*/ 4458968 h 6858000"/>
              <a:gd name="connsiteX36" fmla="*/ 974467 w 4897678"/>
              <a:gd name="connsiteY36" fmla="*/ 4400454 h 6858000"/>
              <a:gd name="connsiteX37" fmla="*/ 1019252 w 4897678"/>
              <a:gd name="connsiteY37" fmla="*/ 4326337 h 6858000"/>
              <a:gd name="connsiteX38" fmla="*/ 1097435 w 4897678"/>
              <a:gd name="connsiteY38" fmla="*/ 4004432 h 6858000"/>
              <a:gd name="connsiteX39" fmla="*/ 1115477 w 4897678"/>
              <a:gd name="connsiteY39" fmla="*/ 3887430 h 6858000"/>
              <a:gd name="connsiteX40" fmla="*/ 1129980 w 4897678"/>
              <a:gd name="connsiteY40" fmla="*/ 3841018 h 6858000"/>
              <a:gd name="connsiteX41" fmla="*/ 1128054 w 4897678"/>
              <a:gd name="connsiteY41" fmla="*/ 3833633 h 6858000"/>
              <a:gd name="connsiteX42" fmla="*/ 1144766 w 4897678"/>
              <a:gd name="connsiteY42" fmla="*/ 3703595 h 6858000"/>
              <a:gd name="connsiteX43" fmla="*/ 1146269 w 4897678"/>
              <a:gd name="connsiteY43" fmla="*/ 3675779 h 6858000"/>
              <a:gd name="connsiteX44" fmla="*/ 1145250 w 4897678"/>
              <a:gd name="connsiteY44" fmla="*/ 3673177 h 6858000"/>
              <a:gd name="connsiteX45" fmla="*/ 1145144 w 4897678"/>
              <a:gd name="connsiteY45" fmla="*/ 3399727 h 6858000"/>
              <a:gd name="connsiteX46" fmla="*/ 1153102 w 4897678"/>
              <a:gd name="connsiteY46" fmla="*/ 3022588 h 6858000"/>
              <a:gd name="connsiteX47" fmla="*/ 1187493 w 4897678"/>
              <a:gd name="connsiteY47" fmla="*/ 2780324 h 6858000"/>
              <a:gd name="connsiteX48" fmla="*/ 1174471 w 4897678"/>
              <a:gd name="connsiteY48" fmla="*/ 2636046 h 6858000"/>
              <a:gd name="connsiteX49" fmla="*/ 1173030 w 4897678"/>
              <a:gd name="connsiteY49" fmla="*/ 2517573 h 6858000"/>
              <a:gd name="connsiteX50" fmla="*/ 1179971 w 4897678"/>
              <a:gd name="connsiteY50" fmla="*/ 2259305 h 6858000"/>
              <a:gd name="connsiteX51" fmla="*/ 1180091 w 4897678"/>
              <a:gd name="connsiteY51" fmla="*/ 2154737 h 6858000"/>
              <a:gd name="connsiteX52" fmla="*/ 1173497 w 4897678"/>
              <a:gd name="connsiteY52" fmla="*/ 2118139 h 6858000"/>
              <a:gd name="connsiteX53" fmla="*/ 1168754 w 4897678"/>
              <a:gd name="connsiteY53" fmla="*/ 2064932 h 6858000"/>
              <a:gd name="connsiteX54" fmla="*/ 1175360 w 4897678"/>
              <a:gd name="connsiteY54" fmla="*/ 2031780 h 6858000"/>
              <a:gd name="connsiteX55" fmla="*/ 1175420 w 4897678"/>
              <a:gd name="connsiteY55" fmla="*/ 2025741 h 6858000"/>
              <a:gd name="connsiteX56" fmla="*/ 1192392 w 4897678"/>
              <a:gd name="connsiteY56" fmla="*/ 1985855 h 6858000"/>
              <a:gd name="connsiteX57" fmla="*/ 1240537 w 4897678"/>
              <a:gd name="connsiteY57" fmla="*/ 1810891 h 6858000"/>
              <a:gd name="connsiteX58" fmla="*/ 1262324 w 4897678"/>
              <a:gd name="connsiteY58" fmla="*/ 1680343 h 6858000"/>
              <a:gd name="connsiteX59" fmla="*/ 1264475 w 4897678"/>
              <a:gd name="connsiteY59" fmla="*/ 1634781 h 6858000"/>
              <a:gd name="connsiteX60" fmla="*/ 1268425 w 4897678"/>
              <a:gd name="connsiteY60" fmla="*/ 1558391 h 6858000"/>
              <a:gd name="connsiteX61" fmla="*/ 1263100 w 4897678"/>
              <a:gd name="connsiteY61" fmla="*/ 1489998 h 6858000"/>
              <a:gd name="connsiteX62" fmla="*/ 1286195 w 4897678"/>
              <a:gd name="connsiteY62" fmla="*/ 1421105 h 6858000"/>
              <a:gd name="connsiteX63" fmla="*/ 1298315 w 4897678"/>
              <a:gd name="connsiteY63" fmla="*/ 1361656 h 6858000"/>
              <a:gd name="connsiteX64" fmla="*/ 1294008 w 4897678"/>
              <a:gd name="connsiteY64" fmla="*/ 1357170 h 6858000"/>
              <a:gd name="connsiteX65" fmla="*/ 1295031 w 4897678"/>
              <a:gd name="connsiteY65" fmla="*/ 1349556 h 6858000"/>
              <a:gd name="connsiteX66" fmla="*/ 1301170 w 4897678"/>
              <a:gd name="connsiteY66" fmla="*/ 1345177 h 6858000"/>
              <a:gd name="connsiteX67" fmla="*/ 1337115 w 4897678"/>
              <a:gd name="connsiteY67" fmla="*/ 1249089 h 6858000"/>
              <a:gd name="connsiteX68" fmla="*/ 1335308 w 4897678"/>
              <a:gd name="connsiteY68" fmla="*/ 1164961 h 6858000"/>
              <a:gd name="connsiteX69" fmla="*/ 1365049 w 4897678"/>
              <a:gd name="connsiteY69" fmla="*/ 1102487 h 6858000"/>
              <a:gd name="connsiteX70" fmla="*/ 1380977 w 4897678"/>
              <a:gd name="connsiteY70" fmla="*/ 1051638 h 6858000"/>
              <a:gd name="connsiteX71" fmla="*/ 1360650 w 4897678"/>
              <a:gd name="connsiteY71" fmla="*/ 950605 h 6858000"/>
              <a:gd name="connsiteX72" fmla="*/ 1321700 w 4897678"/>
              <a:gd name="connsiteY72" fmla="*/ 890133 h 6858000"/>
              <a:gd name="connsiteX73" fmla="*/ 1306943 w 4897678"/>
              <a:gd name="connsiteY73" fmla="*/ 779617 h 6858000"/>
              <a:gd name="connsiteX74" fmla="*/ 1304115 w 4897678"/>
              <a:gd name="connsiteY74" fmla="*/ 737583 h 6858000"/>
              <a:gd name="connsiteX75" fmla="*/ 1363659 w 4897678"/>
              <a:gd name="connsiteY75" fmla="*/ 600848 h 6858000"/>
              <a:gd name="connsiteX76" fmla="*/ 1357066 w 4897678"/>
              <a:gd name="connsiteY76" fmla="*/ 530653 h 6858000"/>
              <a:gd name="connsiteX77" fmla="*/ 1373630 w 4897678"/>
              <a:gd name="connsiteY77" fmla="*/ 455615 h 6858000"/>
              <a:gd name="connsiteX78" fmla="*/ 1413997 w 4897678"/>
              <a:gd name="connsiteY78" fmla="*/ 334926 h 6858000"/>
              <a:gd name="connsiteX79" fmla="*/ 1442766 w 4897678"/>
              <a:gd name="connsiteY79" fmla="*/ 236597 h 6858000"/>
              <a:gd name="connsiteX80" fmla="*/ 1470206 w 4897678"/>
              <a:gd name="connsiteY80" fmla="*/ 182099 h 6858000"/>
              <a:gd name="connsiteX81" fmla="*/ 1462879 w 4897678"/>
              <a:gd name="connsiteY81" fmla="*/ 128551 h 6858000"/>
              <a:gd name="connsiteX82" fmla="*/ 1481070 w 4897678"/>
              <a:gd name="connsiteY82" fmla="*/ 69025 h 6858000"/>
              <a:gd name="connsiteX83" fmla="*/ 1504205 w 4897678"/>
              <a:gd name="connsiteY83" fmla="*/ 42915 h 6858000"/>
              <a:gd name="connsiteX84" fmla="*/ 1553576 w 4897678"/>
              <a:gd name="connsiteY84"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52856 w 4897678"/>
              <a:gd name="connsiteY7" fmla="*/ 6696748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7678" h="6858000">
                <a:moveTo>
                  <a:pt x="1553576" y="0"/>
                </a:moveTo>
                <a:lnTo>
                  <a:pt x="4897678" y="0"/>
                </a:lnTo>
                <a:lnTo>
                  <a:pt x="4897678" y="6858000"/>
                </a:lnTo>
                <a:lnTo>
                  <a:pt x="0" y="6858000"/>
                </a:lnTo>
                <a:lnTo>
                  <a:pt x="153" y="6857440"/>
                </a:lnTo>
                <a:cubicBezTo>
                  <a:pt x="5083" y="6847546"/>
                  <a:pt x="14234" y="6832974"/>
                  <a:pt x="30867" y="6809563"/>
                </a:cubicBezTo>
                <a:cubicBezTo>
                  <a:pt x="24219" y="6797941"/>
                  <a:pt x="28810" y="6785613"/>
                  <a:pt x="42695" y="6765511"/>
                </a:cubicBezTo>
                <a:cubicBezTo>
                  <a:pt x="59269" y="6727996"/>
                  <a:pt x="20378" y="6732956"/>
                  <a:pt x="52856" y="6696748"/>
                </a:cubicBezTo>
                <a:lnTo>
                  <a:pt x="97271" y="6623770"/>
                </a:lnTo>
                <a:cubicBezTo>
                  <a:pt x="100242" y="6627814"/>
                  <a:pt x="102661" y="6576527"/>
                  <a:pt x="109528" y="6561395"/>
                </a:cubicBezTo>
                <a:cubicBezTo>
                  <a:pt x="121751" y="6529041"/>
                  <a:pt x="144143" y="6527264"/>
                  <a:pt x="134058" y="6505906"/>
                </a:cubicBezTo>
                <a:lnTo>
                  <a:pt x="130808" y="6500603"/>
                </a:lnTo>
                <a:lnTo>
                  <a:pt x="133434" y="6493382"/>
                </a:lnTo>
                <a:cubicBezTo>
                  <a:pt x="135405" y="6489789"/>
                  <a:pt x="182615" y="6458140"/>
                  <a:pt x="185390" y="6460270"/>
                </a:cubicBezTo>
                <a:cubicBezTo>
                  <a:pt x="187037" y="6425066"/>
                  <a:pt x="177989" y="6431680"/>
                  <a:pt x="195994" y="6404216"/>
                </a:cubicBezTo>
                <a:cubicBezTo>
                  <a:pt x="194733" y="6376164"/>
                  <a:pt x="248157" y="6408016"/>
                  <a:pt x="277225" y="6346762"/>
                </a:cubicBezTo>
                <a:lnTo>
                  <a:pt x="279592" y="6292076"/>
                </a:lnTo>
                <a:lnTo>
                  <a:pt x="279475" y="6223342"/>
                </a:lnTo>
                <a:lnTo>
                  <a:pt x="310206" y="6270812"/>
                </a:lnTo>
                <a:lnTo>
                  <a:pt x="321064" y="6227890"/>
                </a:lnTo>
                <a:lnTo>
                  <a:pt x="282704" y="6117636"/>
                </a:lnTo>
                <a:cubicBezTo>
                  <a:pt x="287578" y="6073252"/>
                  <a:pt x="228632" y="6103262"/>
                  <a:pt x="257561" y="6050242"/>
                </a:cubicBezTo>
                <a:cubicBezTo>
                  <a:pt x="261977" y="6008758"/>
                  <a:pt x="252117" y="5979642"/>
                  <a:pt x="266735" y="5939124"/>
                </a:cubicBezTo>
                <a:cubicBezTo>
                  <a:pt x="257326" y="5930296"/>
                  <a:pt x="254506" y="5918965"/>
                  <a:pt x="272947" y="5897456"/>
                </a:cubicBezTo>
                <a:lnTo>
                  <a:pt x="302110" y="5763866"/>
                </a:lnTo>
                <a:cubicBezTo>
                  <a:pt x="289286" y="5751252"/>
                  <a:pt x="326941" y="5730258"/>
                  <a:pt x="311387" y="5718432"/>
                </a:cubicBezTo>
                <a:cubicBezTo>
                  <a:pt x="309659" y="5692261"/>
                  <a:pt x="290822" y="5641050"/>
                  <a:pt x="291749" y="5606846"/>
                </a:cubicBezTo>
                <a:cubicBezTo>
                  <a:pt x="355141" y="5518667"/>
                  <a:pt x="362905" y="5574781"/>
                  <a:pt x="386282" y="5513206"/>
                </a:cubicBezTo>
                <a:cubicBezTo>
                  <a:pt x="400400" y="5463532"/>
                  <a:pt x="435499" y="5431641"/>
                  <a:pt x="445799" y="5395474"/>
                </a:cubicBezTo>
                <a:lnTo>
                  <a:pt x="532017" y="5284615"/>
                </a:lnTo>
                <a:lnTo>
                  <a:pt x="506013" y="5187685"/>
                </a:lnTo>
                <a:cubicBezTo>
                  <a:pt x="539823" y="5141843"/>
                  <a:pt x="550113" y="5030691"/>
                  <a:pt x="604868" y="4966224"/>
                </a:cubicBezTo>
                <a:lnTo>
                  <a:pt x="739205" y="4844222"/>
                </a:lnTo>
                <a:lnTo>
                  <a:pt x="916267" y="4639226"/>
                </a:lnTo>
                <a:cubicBezTo>
                  <a:pt x="940414" y="4565414"/>
                  <a:pt x="921973" y="4546524"/>
                  <a:pt x="960970" y="4458968"/>
                </a:cubicBezTo>
                <a:cubicBezTo>
                  <a:pt x="944678" y="4442947"/>
                  <a:pt x="969490" y="4417006"/>
                  <a:pt x="974467" y="4400454"/>
                </a:cubicBezTo>
                <a:cubicBezTo>
                  <a:pt x="982773" y="4380936"/>
                  <a:pt x="1007298" y="4366877"/>
                  <a:pt x="1019252" y="4326337"/>
                </a:cubicBezTo>
                <a:cubicBezTo>
                  <a:pt x="1036267" y="4260393"/>
                  <a:pt x="1059530" y="4136055"/>
                  <a:pt x="1097435" y="4004432"/>
                </a:cubicBezTo>
                <a:cubicBezTo>
                  <a:pt x="1106825" y="3966554"/>
                  <a:pt x="1101080" y="3928762"/>
                  <a:pt x="1115477" y="3887430"/>
                </a:cubicBezTo>
                <a:lnTo>
                  <a:pt x="1129980" y="3841018"/>
                </a:lnTo>
                <a:lnTo>
                  <a:pt x="1128054" y="3833633"/>
                </a:lnTo>
                <a:lnTo>
                  <a:pt x="1144766" y="3703595"/>
                </a:lnTo>
                <a:cubicBezTo>
                  <a:pt x="1147066" y="3696849"/>
                  <a:pt x="1148103" y="3688315"/>
                  <a:pt x="1146269" y="3675779"/>
                </a:cubicBezTo>
                <a:lnTo>
                  <a:pt x="1145250" y="3673177"/>
                </a:lnTo>
                <a:cubicBezTo>
                  <a:pt x="1145215" y="3582027"/>
                  <a:pt x="1145179" y="3490877"/>
                  <a:pt x="1145144" y="3399727"/>
                </a:cubicBezTo>
                <a:cubicBezTo>
                  <a:pt x="1147083" y="3299532"/>
                  <a:pt x="1148035" y="3137700"/>
                  <a:pt x="1153102" y="3022588"/>
                </a:cubicBezTo>
                <a:cubicBezTo>
                  <a:pt x="1180646" y="2922794"/>
                  <a:pt x="1174532" y="2884035"/>
                  <a:pt x="1187493" y="2780324"/>
                </a:cubicBezTo>
                <a:cubicBezTo>
                  <a:pt x="1158375" y="2741828"/>
                  <a:pt x="1179569" y="2688494"/>
                  <a:pt x="1174471" y="2636046"/>
                </a:cubicBezTo>
                <a:cubicBezTo>
                  <a:pt x="1166636" y="2600315"/>
                  <a:pt x="1172113" y="2580363"/>
                  <a:pt x="1173030" y="2517573"/>
                </a:cubicBezTo>
                <a:lnTo>
                  <a:pt x="1179971" y="2259305"/>
                </a:lnTo>
                <a:cubicBezTo>
                  <a:pt x="1185659" y="2235860"/>
                  <a:pt x="1188526" y="2166165"/>
                  <a:pt x="1180091" y="2154737"/>
                </a:cubicBezTo>
                <a:cubicBezTo>
                  <a:pt x="1178839" y="2140566"/>
                  <a:pt x="1182896" y="2122956"/>
                  <a:pt x="1173497" y="2118139"/>
                </a:cubicBezTo>
                <a:cubicBezTo>
                  <a:pt x="1162334" y="2109329"/>
                  <a:pt x="1182925" y="2054984"/>
                  <a:pt x="1168754" y="2064932"/>
                </a:cubicBezTo>
                <a:cubicBezTo>
                  <a:pt x="1172297" y="2055306"/>
                  <a:pt x="1174348" y="2043912"/>
                  <a:pt x="1175360" y="2031780"/>
                </a:cubicBezTo>
                <a:lnTo>
                  <a:pt x="1175420" y="2025741"/>
                </a:lnTo>
                <a:lnTo>
                  <a:pt x="1192392" y="1985855"/>
                </a:lnTo>
                <a:cubicBezTo>
                  <a:pt x="1215175" y="1923519"/>
                  <a:pt x="1226212" y="1866045"/>
                  <a:pt x="1240537" y="1810891"/>
                </a:cubicBezTo>
                <a:cubicBezTo>
                  <a:pt x="1259067" y="1728006"/>
                  <a:pt x="1217317" y="1786031"/>
                  <a:pt x="1262324" y="1680343"/>
                </a:cubicBezTo>
                <a:cubicBezTo>
                  <a:pt x="1253348" y="1670409"/>
                  <a:pt x="1255203" y="1657385"/>
                  <a:pt x="1264475" y="1634781"/>
                </a:cubicBezTo>
                <a:cubicBezTo>
                  <a:pt x="1272659" y="1594593"/>
                  <a:pt x="1244427" y="1600697"/>
                  <a:pt x="1268425" y="1558391"/>
                </a:cubicBezTo>
                <a:lnTo>
                  <a:pt x="1263100" y="1489998"/>
                </a:lnTo>
                <a:cubicBezTo>
                  <a:pt x="1266865" y="1493313"/>
                  <a:pt x="1282717" y="1437353"/>
                  <a:pt x="1286195" y="1421105"/>
                </a:cubicBezTo>
                <a:cubicBezTo>
                  <a:pt x="1291230" y="1386887"/>
                  <a:pt x="1312727" y="1380369"/>
                  <a:pt x="1298315" y="1361656"/>
                </a:cubicBezTo>
                <a:lnTo>
                  <a:pt x="1294008" y="1357170"/>
                </a:lnTo>
                <a:lnTo>
                  <a:pt x="1295031" y="1349556"/>
                </a:lnTo>
                <a:cubicBezTo>
                  <a:pt x="1296189" y="1345624"/>
                  <a:pt x="1298003" y="1343687"/>
                  <a:pt x="1301170" y="1345177"/>
                </a:cubicBezTo>
                <a:cubicBezTo>
                  <a:pt x="1295263" y="1310433"/>
                  <a:pt x="1325388" y="1279763"/>
                  <a:pt x="1337115" y="1249089"/>
                </a:cubicBezTo>
                <a:cubicBezTo>
                  <a:pt x="1329895" y="1221954"/>
                  <a:pt x="1319987" y="1231008"/>
                  <a:pt x="1335308" y="1164961"/>
                </a:cubicBezTo>
                <a:lnTo>
                  <a:pt x="1365049" y="1102487"/>
                </a:lnTo>
                <a:lnTo>
                  <a:pt x="1380977" y="1051638"/>
                </a:lnTo>
                <a:lnTo>
                  <a:pt x="1360650" y="950605"/>
                </a:lnTo>
                <a:cubicBezTo>
                  <a:pt x="1355937" y="906205"/>
                  <a:pt x="1304757" y="948105"/>
                  <a:pt x="1321700" y="890133"/>
                </a:cubicBezTo>
                <a:cubicBezTo>
                  <a:pt x="1317159" y="848662"/>
                  <a:pt x="1301312" y="822322"/>
                  <a:pt x="1306943" y="779617"/>
                </a:cubicBezTo>
                <a:cubicBezTo>
                  <a:pt x="1295866" y="773001"/>
                  <a:pt x="1365734" y="737413"/>
                  <a:pt x="1379157" y="712462"/>
                </a:cubicBezTo>
                <a:cubicBezTo>
                  <a:pt x="1379148" y="666884"/>
                  <a:pt x="1363668" y="646426"/>
                  <a:pt x="1363659" y="600848"/>
                </a:cubicBezTo>
                <a:cubicBezTo>
                  <a:pt x="1348438" y="591261"/>
                  <a:pt x="1399800" y="523813"/>
                  <a:pt x="1382080" y="515581"/>
                </a:cubicBezTo>
                <a:cubicBezTo>
                  <a:pt x="1374807" y="490382"/>
                  <a:pt x="1380026" y="489229"/>
                  <a:pt x="1373630" y="455615"/>
                </a:cubicBezTo>
                <a:cubicBezTo>
                  <a:pt x="1416738" y="355936"/>
                  <a:pt x="1404304" y="400073"/>
                  <a:pt x="1413997" y="334926"/>
                </a:cubicBezTo>
                <a:cubicBezTo>
                  <a:pt x="1426411" y="275061"/>
                  <a:pt x="1398828" y="323811"/>
                  <a:pt x="1442766" y="236597"/>
                </a:cubicBezTo>
                <a:cubicBezTo>
                  <a:pt x="1447404" y="215198"/>
                  <a:pt x="1470995" y="203409"/>
                  <a:pt x="1470206" y="182099"/>
                </a:cubicBezTo>
                <a:cubicBezTo>
                  <a:pt x="1444766" y="154163"/>
                  <a:pt x="1500097" y="157505"/>
                  <a:pt x="1502900" y="143623"/>
                </a:cubicBezTo>
                <a:cubicBezTo>
                  <a:pt x="1502294" y="125456"/>
                  <a:pt x="1501687" y="107288"/>
                  <a:pt x="1501081" y="89121"/>
                </a:cubicBezTo>
                <a:cubicBezTo>
                  <a:pt x="1511343" y="67775"/>
                  <a:pt x="1521898" y="78177"/>
                  <a:pt x="1539225" y="52964"/>
                </a:cubicBezTo>
                <a:lnTo>
                  <a:pt x="1553576"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2">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8365" y="603622"/>
            <a:ext cx="4799189" cy="56599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Placeholder 13" descr="A hand holding a magnifying glass next to a bag of coins&#10;&#10;Description automatically generated">
            <a:extLst>
              <a:ext uri="{FF2B5EF4-FFF2-40B4-BE49-F238E27FC236}">
                <a16:creationId xmlns:a16="http://schemas.microsoft.com/office/drawing/2014/main" id="{E23C26E6-7A76-5575-A775-54918764808A}"/>
              </a:ext>
            </a:extLst>
          </p:cNvPr>
          <p:cNvPicPr>
            <a:picLocks noChangeAspect="1"/>
          </p:cNvPicPr>
          <p:nvPr/>
        </p:nvPicPr>
        <p:blipFill rotWithShape="1">
          <a:blip r:embed="rId3"/>
          <a:srcRect l="6990" r="37909" b="1"/>
          <a:stretch/>
        </p:blipFill>
        <p:spPr>
          <a:xfrm>
            <a:off x="6798365" y="543882"/>
            <a:ext cx="4623340" cy="5558806"/>
          </a:xfrm>
          <a:prstGeom prst="rect">
            <a:avLst/>
          </a:prstGeom>
          <a:noFill/>
        </p:spPr>
      </p:pic>
      <p:sp>
        <p:nvSpPr>
          <p:cNvPr id="23" name="Rectangle 6">
            <a:extLst>
              <a:ext uri="{FF2B5EF4-FFF2-40B4-BE49-F238E27FC236}">
                <a16:creationId xmlns:a16="http://schemas.microsoft.com/office/drawing/2014/main" id="{A0895C2A-D37E-4F06-AE58-CC875F83C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9317" y="407547"/>
            <a:ext cx="924532" cy="422479"/>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0E2A98-43ED-A2ED-41DD-408A6DDA5767}"/>
              </a:ext>
            </a:extLst>
          </p:cNvPr>
          <p:cNvPicPr>
            <a:picLocks noChangeAspect="1"/>
          </p:cNvPicPr>
          <p:nvPr/>
        </p:nvPicPr>
        <p:blipFill>
          <a:blip r:embed="rId4"/>
          <a:stretch>
            <a:fillRect/>
          </a:stretch>
        </p:blipFill>
        <p:spPr>
          <a:xfrm>
            <a:off x="-104799" y="5596893"/>
            <a:ext cx="7772400" cy="1271186"/>
          </a:xfrm>
          <a:prstGeom prst="rect">
            <a:avLst/>
          </a:prstGeom>
        </p:spPr>
      </p:pic>
    </p:spTree>
    <p:extLst>
      <p:ext uri="{BB962C8B-B14F-4D97-AF65-F5344CB8AC3E}">
        <p14:creationId xmlns:p14="http://schemas.microsoft.com/office/powerpoint/2010/main" val="338395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055DB7F7-37BC-284A-91A3-5A018A516A50}"/>
              </a:ext>
            </a:extLst>
          </p:cNvPr>
          <p:cNvSpPr/>
          <p:nvPr/>
        </p:nvSpPr>
        <p:spPr>
          <a:xfrm>
            <a:off x="206829" y="473529"/>
            <a:ext cx="5889171" cy="29554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AU" b="0" i="1" u="none" strike="noStrike" baseline="0" dirty="0">
                <a:latin typeface="Calibri" panose="020F0502020204030204" pitchFamily="34" charset="0"/>
              </a:rPr>
              <a:t>The first thing she [counsellor] said… "you don’t look like a problem gambler. </a:t>
            </a:r>
            <a:r>
              <a:rPr lang="en-AU" i="1" dirty="0">
                <a:latin typeface="Calibri" panose="020F0502020204030204" pitchFamily="34" charset="0"/>
              </a:rPr>
              <a:t>Y</a:t>
            </a:r>
            <a:r>
              <a:rPr lang="en-AU" b="0" i="1" u="none" strike="noStrike" baseline="0" dirty="0">
                <a:latin typeface="Calibri" panose="020F0502020204030204" pitchFamily="34" charset="0"/>
              </a:rPr>
              <a:t>ou're too pretty to be hooked on the pokies" and I thought, “What the hell?” "and then she goes “Oh, I know how you feel, I'm addicted to the beach" … I just didn't make anymore appointments. </a:t>
            </a:r>
          </a:p>
          <a:p>
            <a:pPr lvl="1"/>
            <a:r>
              <a:rPr lang="en-AU" i="1" dirty="0">
                <a:latin typeface="Calibri" panose="020F0502020204030204" pitchFamily="34" charset="0"/>
              </a:rPr>
              <a:t>	</a:t>
            </a:r>
            <a:r>
              <a:rPr lang="en-AU" b="0" i="0" u="none" strike="noStrike" baseline="0" dirty="0">
                <a:latin typeface="Calibri" panose="020F0502020204030204" pitchFamily="34" charset="0"/>
              </a:rPr>
              <a:t>– G7F, 40s  </a:t>
            </a:r>
          </a:p>
        </p:txBody>
      </p:sp>
      <p:sp>
        <p:nvSpPr>
          <p:cNvPr id="5" name="Content Placeholder 4">
            <a:extLst>
              <a:ext uri="{FF2B5EF4-FFF2-40B4-BE49-F238E27FC236}">
                <a16:creationId xmlns:a16="http://schemas.microsoft.com/office/drawing/2014/main" id="{4C11E79E-C1E5-7FBD-AB94-DB2DE4D34064}"/>
              </a:ext>
            </a:extLst>
          </p:cNvPr>
          <p:cNvSpPr>
            <a:spLocks noGrp="1"/>
          </p:cNvSpPr>
          <p:nvPr>
            <p:ph idx="1"/>
          </p:nvPr>
        </p:nvSpPr>
        <p:spPr>
          <a:xfrm>
            <a:off x="6302830" y="2818720"/>
            <a:ext cx="5492929" cy="327047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AU" sz="1800" b="0" i="1" u="none" strike="noStrike" baseline="0" dirty="0">
                <a:latin typeface="Calibri" panose="020F0502020204030204" pitchFamily="34" charset="0"/>
              </a:rPr>
              <a:t>I call up </a:t>
            </a:r>
            <a:r>
              <a:rPr lang="en-AU" sz="1800" i="1" u="none" strike="noStrike" baseline="0" dirty="0">
                <a:latin typeface="Calibri" panose="020F0502020204030204" pitchFamily="34" charset="0"/>
              </a:rPr>
              <a:t>Gamblers Help line. They were useless. They did nothing for me.</a:t>
            </a:r>
            <a:r>
              <a:rPr lang="en-AU" sz="1800" b="1" i="1" u="none" strike="noStrike" baseline="0" dirty="0">
                <a:latin typeface="Calibri" panose="020F0502020204030204" pitchFamily="34" charset="0"/>
              </a:rPr>
              <a:t> </a:t>
            </a:r>
            <a:r>
              <a:rPr lang="en-AU" sz="1800" b="0" i="1" u="none" strike="noStrike" baseline="0" dirty="0">
                <a:latin typeface="Calibri" panose="020F0502020204030204" pitchFamily="34" charset="0"/>
              </a:rPr>
              <a:t>The person that I was having sessions with had never walked into a hotel or seen a poker machine. They didn't understand what I was going through</a:t>
            </a:r>
            <a:r>
              <a:rPr lang="en-AU" i="1" dirty="0">
                <a:latin typeface="Calibri" panose="020F0502020204030204" pitchFamily="34" charset="0"/>
              </a:rPr>
              <a:t> .</a:t>
            </a:r>
            <a:r>
              <a:rPr lang="en-AU" sz="1800" b="0" i="1" u="none" strike="noStrike" baseline="0" dirty="0">
                <a:latin typeface="Calibri" panose="020F0502020204030204" pitchFamily="34" charset="0"/>
              </a:rPr>
              <a:t>.. All they said to me…[was] "oh when you get that feeling, go for a walk or take up a hobby" It's deeper than that….I've never spoken to anyone else about it. It did nothing for me.</a:t>
            </a:r>
          </a:p>
          <a:p>
            <a:pPr marL="457200" lvl="1" indent="0">
              <a:buNone/>
            </a:pPr>
            <a:r>
              <a:rPr lang="en-AU" sz="1400" b="0" i="0" u="none" strike="noStrike" baseline="0" dirty="0">
                <a:latin typeface="Calibri" panose="020F0502020204030204" pitchFamily="34" charset="0"/>
              </a:rPr>
              <a:t>– G1M, 40s</a:t>
            </a:r>
          </a:p>
        </p:txBody>
      </p:sp>
    </p:spTree>
    <p:extLst>
      <p:ext uri="{BB962C8B-B14F-4D97-AF65-F5344CB8AC3E}">
        <p14:creationId xmlns:p14="http://schemas.microsoft.com/office/powerpoint/2010/main" val="351384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A875-11CE-A6CC-EFD5-BB4750936A66}"/>
              </a:ext>
            </a:extLst>
          </p:cNvPr>
          <p:cNvSpPr>
            <a:spLocks noGrp="1"/>
          </p:cNvSpPr>
          <p:nvPr>
            <p:ph type="title"/>
          </p:nvPr>
        </p:nvSpPr>
        <p:spPr/>
        <p:txBody>
          <a:bodyPr/>
          <a:lstStyle/>
          <a:p>
            <a:r>
              <a:rPr lang="en-US" dirty="0"/>
              <a:t>The ecosystem</a:t>
            </a:r>
          </a:p>
        </p:txBody>
      </p:sp>
      <p:sp>
        <p:nvSpPr>
          <p:cNvPr id="3" name="Content Placeholder 2">
            <a:extLst>
              <a:ext uri="{FF2B5EF4-FFF2-40B4-BE49-F238E27FC236}">
                <a16:creationId xmlns:a16="http://schemas.microsoft.com/office/drawing/2014/main" id="{F9362EE6-E03A-4A92-A827-CCCD25695E70}"/>
              </a:ext>
            </a:extLst>
          </p:cNvPr>
          <p:cNvSpPr>
            <a:spLocks noGrp="1"/>
          </p:cNvSpPr>
          <p:nvPr>
            <p:ph idx="1"/>
          </p:nvPr>
        </p:nvSpPr>
        <p:spPr/>
        <p:txBody>
          <a:bodyPr/>
          <a:lstStyle/>
          <a:p>
            <a:r>
              <a:rPr lang="en-US" dirty="0"/>
              <a:t>Media and broadcasters, operators, manufacturers, IT&amp;T, software developers, sports codes</a:t>
            </a:r>
          </a:p>
          <a:p>
            <a:r>
              <a:rPr lang="en-US" dirty="0"/>
              <a:t>‘Responsible gambling’: the framing from which policy responses and intervention, and treatment are typically based </a:t>
            </a:r>
          </a:p>
        </p:txBody>
      </p:sp>
      <p:graphicFrame>
        <p:nvGraphicFramePr>
          <p:cNvPr id="4" name="Diagram 3">
            <a:extLst>
              <a:ext uri="{FF2B5EF4-FFF2-40B4-BE49-F238E27FC236}">
                <a16:creationId xmlns:a16="http://schemas.microsoft.com/office/drawing/2014/main" id="{DD3A818A-FFFF-40CB-B5AA-F14ED8F6E0CD}"/>
              </a:ext>
            </a:extLst>
          </p:cNvPr>
          <p:cNvGraphicFramePr/>
          <p:nvPr>
            <p:extLst>
              <p:ext uri="{D42A27DB-BD31-4B8C-83A1-F6EECF244321}">
                <p14:modId xmlns:p14="http://schemas.microsoft.com/office/powerpoint/2010/main" val="1323870733"/>
              </p:ext>
            </p:extLst>
          </p:nvPr>
        </p:nvGraphicFramePr>
        <p:xfrm>
          <a:off x="1015420" y="3794435"/>
          <a:ext cx="9808777" cy="1926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249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B5C1-BB10-9DBF-FAF3-CF5636B9B5B5}"/>
              </a:ext>
            </a:extLst>
          </p:cNvPr>
          <p:cNvSpPr>
            <a:spLocks noGrp="1"/>
          </p:cNvSpPr>
          <p:nvPr>
            <p:ph type="title"/>
          </p:nvPr>
        </p:nvSpPr>
        <p:spPr/>
        <p:txBody>
          <a:bodyPr/>
          <a:lstStyle/>
          <a:p>
            <a:r>
              <a:rPr lang="en-US" dirty="0"/>
              <a:t>The solutions</a:t>
            </a:r>
          </a:p>
        </p:txBody>
      </p:sp>
      <p:sp>
        <p:nvSpPr>
          <p:cNvPr id="3" name="Content Placeholder 2">
            <a:extLst>
              <a:ext uri="{FF2B5EF4-FFF2-40B4-BE49-F238E27FC236}">
                <a16:creationId xmlns:a16="http://schemas.microsoft.com/office/drawing/2014/main" id="{55744274-B9C6-88F3-086D-AFC8E5962D4C}"/>
              </a:ext>
            </a:extLst>
          </p:cNvPr>
          <p:cNvSpPr>
            <a:spLocks noGrp="1"/>
          </p:cNvSpPr>
          <p:nvPr>
            <p:ph idx="1"/>
          </p:nvPr>
        </p:nvSpPr>
        <p:spPr>
          <a:xfrm>
            <a:off x="592428" y="1687512"/>
            <a:ext cx="7390139" cy="4516063"/>
          </a:xfrm>
        </p:spPr>
        <p:txBody>
          <a:bodyPr>
            <a:normAutofit fontScale="92500" lnSpcReduction="10000"/>
          </a:bodyPr>
          <a:lstStyle/>
          <a:p>
            <a:r>
              <a:rPr lang="en-AU" dirty="0"/>
              <a:t>Disrupt systems, pathways, practices: population, system level approaches (public health)</a:t>
            </a:r>
          </a:p>
          <a:p>
            <a:endParaRPr lang="en-AU" dirty="0"/>
          </a:p>
          <a:p>
            <a:r>
              <a:rPr lang="en-US" dirty="0"/>
              <a:t>Strengthen democracy, strengthen regulation</a:t>
            </a:r>
          </a:p>
          <a:p>
            <a:pPr lvl="1"/>
            <a:r>
              <a:rPr lang="en-AU" dirty="0"/>
              <a:t>ban political donations</a:t>
            </a:r>
          </a:p>
          <a:p>
            <a:pPr lvl="1"/>
            <a:r>
              <a:rPr lang="en-AU" dirty="0"/>
              <a:t>enforce duty of care - tip-off and complaints systems, data sharing between regulators</a:t>
            </a:r>
          </a:p>
          <a:p>
            <a:pPr lvl="1"/>
            <a:r>
              <a:rPr lang="en-AU" dirty="0"/>
              <a:t>Increase penalties for non-compliance, suspend or remove licenses</a:t>
            </a:r>
          </a:p>
          <a:p>
            <a:pPr lvl="1"/>
            <a:r>
              <a:rPr lang="en-AU" dirty="0"/>
              <a:t>Invest fines in prevention - regulation and research</a:t>
            </a:r>
          </a:p>
          <a:p>
            <a:pPr lvl="1"/>
            <a:endParaRPr lang="en-AU" dirty="0"/>
          </a:p>
          <a:p>
            <a:r>
              <a:rPr lang="en-US" dirty="0"/>
              <a:t>Reducing harm will reduce profits</a:t>
            </a:r>
          </a:p>
          <a:p>
            <a:endParaRPr lang="en-US" dirty="0"/>
          </a:p>
          <a:p>
            <a:endParaRPr lang="en-US" dirty="0"/>
          </a:p>
        </p:txBody>
      </p:sp>
      <p:pic>
        <p:nvPicPr>
          <p:cNvPr id="4" name="Picture 2" descr="cover image: Victor Habbick Visions/Science Photo Library">
            <a:extLst>
              <a:ext uri="{FF2B5EF4-FFF2-40B4-BE49-F238E27FC236}">
                <a16:creationId xmlns:a16="http://schemas.microsoft.com/office/drawing/2014/main" id="{6B658AA3-83FC-854B-4C94-61185257FD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8339" y="1403817"/>
            <a:ext cx="3241746" cy="4351338"/>
          </a:xfrm>
          <a:prstGeom prst="rect">
            <a:avLst/>
          </a:prstGeom>
          <a:solidFill>
            <a:srgbClr val="FFFFFF"/>
          </a:solidFill>
        </p:spPr>
      </p:pic>
    </p:spTree>
    <p:extLst>
      <p:ext uri="{BB962C8B-B14F-4D97-AF65-F5344CB8AC3E}">
        <p14:creationId xmlns:p14="http://schemas.microsoft.com/office/powerpoint/2010/main" val="3120345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25AD-ED61-283C-66F1-C9A40A8B41F8}"/>
              </a:ext>
            </a:extLst>
          </p:cNvPr>
          <p:cNvSpPr>
            <a:spLocks noGrp="1"/>
          </p:cNvSpPr>
          <p:nvPr>
            <p:ph type="title"/>
          </p:nvPr>
        </p:nvSpPr>
        <p:spPr>
          <a:xfrm>
            <a:off x="648544" y="414481"/>
            <a:ext cx="11404209" cy="1325563"/>
          </a:xfrm>
        </p:spPr>
        <p:txBody>
          <a:bodyPr/>
          <a:lstStyle/>
          <a:p>
            <a:r>
              <a:rPr lang="en-AU" dirty="0"/>
              <a:t>Curbing the “suicidogenic” effects of gambling</a:t>
            </a:r>
          </a:p>
        </p:txBody>
      </p:sp>
      <p:sp>
        <p:nvSpPr>
          <p:cNvPr id="3" name="Content Placeholder 2">
            <a:extLst>
              <a:ext uri="{FF2B5EF4-FFF2-40B4-BE49-F238E27FC236}">
                <a16:creationId xmlns:a16="http://schemas.microsoft.com/office/drawing/2014/main" id="{56D53345-43C4-D3FE-99D9-993AE796482F}"/>
              </a:ext>
            </a:extLst>
          </p:cNvPr>
          <p:cNvSpPr>
            <a:spLocks noGrp="1"/>
          </p:cNvSpPr>
          <p:nvPr>
            <p:ph idx="1"/>
          </p:nvPr>
        </p:nvSpPr>
        <p:spPr>
          <a:xfrm>
            <a:off x="838200" y="1740044"/>
            <a:ext cx="10515600" cy="4351338"/>
          </a:xfrm>
        </p:spPr>
        <p:txBody>
          <a:bodyPr>
            <a:normAutofit/>
          </a:bodyPr>
          <a:lstStyle/>
          <a:p>
            <a:r>
              <a:rPr lang="en-AU" dirty="0"/>
              <a:t>Suicide prevention should be a feature of gambling regulation</a:t>
            </a:r>
          </a:p>
          <a:p>
            <a:r>
              <a:rPr lang="en-AU" dirty="0"/>
              <a:t>Data: visibility, transparency</a:t>
            </a:r>
          </a:p>
          <a:p>
            <a:pPr lvl="1"/>
            <a:r>
              <a:rPr lang="en-AU" dirty="0"/>
              <a:t>Regulators, operators, and people who gamble need accurate data</a:t>
            </a:r>
          </a:p>
          <a:p>
            <a:pPr lvl="1"/>
            <a:r>
              <a:rPr lang="en-AU" dirty="0"/>
              <a:t>Data vaults - requires universal account registration</a:t>
            </a:r>
          </a:p>
          <a:p>
            <a:r>
              <a:rPr lang="en-AU" dirty="0"/>
              <a:t>Improve evidence base for action</a:t>
            </a:r>
          </a:p>
          <a:p>
            <a:pPr lvl="1"/>
            <a:r>
              <a:rPr lang="en-AU" dirty="0"/>
              <a:t>Knowledge of harms requires substantial investment in </a:t>
            </a:r>
            <a:r>
              <a:rPr lang="en-AU" b="1" dirty="0"/>
              <a:t>independent</a:t>
            </a:r>
            <a:r>
              <a:rPr lang="en-AU" dirty="0"/>
              <a:t> research</a:t>
            </a:r>
          </a:p>
          <a:p>
            <a:pPr lvl="1"/>
            <a:r>
              <a:rPr lang="en-AU" dirty="0"/>
              <a:t>Constrain industry influence of policy, research, treatment</a:t>
            </a:r>
          </a:p>
          <a:p>
            <a:endParaRPr lang="en-AU" dirty="0"/>
          </a:p>
          <a:p>
            <a:pPr lvl="1"/>
            <a:endParaRPr lang="en-AU" dirty="0"/>
          </a:p>
          <a:p>
            <a:pPr lvl="1"/>
            <a:endParaRPr lang="en-AU" dirty="0"/>
          </a:p>
          <a:p>
            <a:pPr marL="457200" lvl="1" indent="0">
              <a:buNone/>
            </a:pPr>
            <a:endParaRPr lang="en-AU" dirty="0"/>
          </a:p>
          <a:p>
            <a:pPr marL="457200" lvl="1" indent="0">
              <a:buNone/>
            </a:pPr>
            <a:endParaRPr lang="en-AU" dirty="0"/>
          </a:p>
          <a:p>
            <a:pPr marL="457200" lvl="1" indent="0">
              <a:buNone/>
            </a:pPr>
            <a:endParaRPr lang="en-AU" dirty="0"/>
          </a:p>
          <a:p>
            <a:pPr marL="457200" lvl="1" indent="0">
              <a:buNone/>
            </a:pPr>
            <a:endParaRPr lang="en-AU" dirty="0"/>
          </a:p>
          <a:p>
            <a:pPr marL="457200" lvl="1" indent="0">
              <a:buNone/>
            </a:pPr>
            <a:endParaRPr lang="en-AU" dirty="0"/>
          </a:p>
        </p:txBody>
      </p:sp>
    </p:spTree>
    <p:extLst>
      <p:ext uri="{BB962C8B-B14F-4D97-AF65-F5344CB8AC3E}">
        <p14:creationId xmlns:p14="http://schemas.microsoft.com/office/powerpoint/2010/main" val="359507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E67AB-3E72-CCA0-BEC3-8DF7C335F6E6}"/>
              </a:ext>
            </a:extLst>
          </p:cNvPr>
          <p:cNvSpPr>
            <a:spLocks noGrp="1"/>
          </p:cNvSpPr>
          <p:nvPr>
            <p:ph idx="1"/>
          </p:nvPr>
        </p:nvSpPr>
        <p:spPr>
          <a:xfrm>
            <a:off x="201169" y="939825"/>
            <a:ext cx="11990831" cy="5274868"/>
          </a:xfrm>
        </p:spPr>
        <p:txBody>
          <a:bodyPr>
            <a:noAutofit/>
          </a:bodyPr>
          <a:lstStyle/>
          <a:p>
            <a:pPr marL="0" indent="0">
              <a:buNone/>
            </a:pPr>
            <a:r>
              <a:rPr lang="en-AU" sz="1400" dirty="0" err="1">
                <a:cs typeface="Arial" panose="020B0604020202020204" pitchFamily="34" charset="0"/>
              </a:rPr>
              <a:t>Chater</a:t>
            </a:r>
            <a:r>
              <a:rPr lang="en-AU" sz="1400" dirty="0">
                <a:cs typeface="Arial" panose="020B0604020202020204" pitchFamily="34" charset="0"/>
              </a:rPr>
              <a:t>, N. and G. Loewenstein, </a:t>
            </a:r>
            <a:r>
              <a:rPr lang="en-AU" sz="1400" i="1" dirty="0">
                <a:cs typeface="Arial" panose="020B0604020202020204" pitchFamily="34" charset="0"/>
              </a:rPr>
              <a:t>The </a:t>
            </a:r>
            <a:r>
              <a:rPr lang="en-AU" sz="1400" i="1" dirty="0" err="1">
                <a:cs typeface="Arial" panose="020B0604020202020204" pitchFamily="34" charset="0"/>
              </a:rPr>
              <a:t>i</a:t>
            </a:r>
            <a:r>
              <a:rPr lang="en-AU" sz="1400" i="1" dirty="0">
                <a:cs typeface="Arial" panose="020B0604020202020204" pitchFamily="34" charset="0"/>
              </a:rPr>
              <a:t>-frame and the s-frame: How focusing on individual-level solutions has led </a:t>
            </a:r>
            <a:r>
              <a:rPr lang="en-AU" sz="1400" i="1" dirty="0" err="1">
                <a:cs typeface="Arial" panose="020B0604020202020204" pitchFamily="34" charset="0"/>
              </a:rPr>
              <a:t>behavioral</a:t>
            </a:r>
            <a:r>
              <a:rPr lang="en-AU" sz="1400" i="1" dirty="0">
                <a:cs typeface="Arial" panose="020B0604020202020204" pitchFamily="34" charset="0"/>
              </a:rPr>
              <a:t> public policy astray. </a:t>
            </a:r>
            <a:r>
              <a:rPr lang="en-AU" sz="1400" i="1" dirty="0" err="1">
                <a:cs typeface="Arial" panose="020B0604020202020204" pitchFamily="34" charset="0"/>
              </a:rPr>
              <a:t>Behavioral</a:t>
            </a:r>
            <a:r>
              <a:rPr lang="en-AU" sz="1400" i="1" dirty="0">
                <a:cs typeface="Arial" panose="020B0604020202020204" pitchFamily="34" charset="0"/>
              </a:rPr>
              <a:t> and Brain Sciences, 2023.</a:t>
            </a:r>
            <a:r>
              <a:rPr lang="en-AU" sz="1400" dirty="0">
                <a:cs typeface="Arial" panose="020B0604020202020204" pitchFamily="34" charset="0"/>
              </a:rPr>
              <a:t> 46: p. e147</a:t>
            </a:r>
          </a:p>
          <a:p>
            <a:pPr marL="0" indent="0">
              <a:buNone/>
            </a:pPr>
            <a:r>
              <a:rPr lang="en-AU" sz="1400" dirty="0">
                <a:cs typeface="Arial" panose="020B0604020202020204" pitchFamily="34" charset="0"/>
              </a:rPr>
              <a:t>Hill, S.E. and S. Friel, ‘</a:t>
            </a:r>
            <a:r>
              <a:rPr lang="en-AU" sz="1400" i="1" dirty="0">
                <a:cs typeface="Arial" panose="020B0604020202020204" pitchFamily="34" charset="0"/>
              </a:rPr>
              <a:t>As Long as It Comes off as a Cigarette Ad, Not a Civil Rights Message</a:t>
            </a:r>
            <a:r>
              <a:rPr lang="en-AU" sz="1400" dirty="0">
                <a:cs typeface="Arial" panose="020B0604020202020204" pitchFamily="34" charset="0"/>
              </a:rPr>
              <a:t>’: Gender, Inequality and the Commercial Determinants of Health. International Journal of Environmental Research and Public Health, 2020</a:t>
            </a:r>
          </a:p>
          <a:p>
            <a:pPr marL="0" indent="0">
              <a:buNone/>
            </a:pPr>
            <a:r>
              <a:rPr lang="en-AU" sz="1400" dirty="0">
                <a:cs typeface="Arial" panose="020B0604020202020204" pitchFamily="34" charset="0"/>
              </a:rPr>
              <a:t>Gilmore, A.B., et al., </a:t>
            </a:r>
            <a:r>
              <a:rPr lang="en-AU" sz="1400" i="1" dirty="0">
                <a:cs typeface="Arial" panose="020B0604020202020204" pitchFamily="34" charset="0"/>
              </a:rPr>
              <a:t>Defining and conceptualising the commercial determinants of health</a:t>
            </a:r>
            <a:r>
              <a:rPr lang="en-AU" sz="1400" dirty="0">
                <a:cs typeface="Arial" panose="020B0604020202020204" pitchFamily="34" charset="0"/>
              </a:rPr>
              <a:t>. The Lancet, 2023</a:t>
            </a:r>
          </a:p>
          <a:p>
            <a:pPr marL="0" indent="0">
              <a:buNone/>
            </a:pPr>
            <a:r>
              <a:rPr lang="en-AU" sz="1400" i="0" u="none" strike="noStrike" dirty="0">
                <a:solidFill>
                  <a:schemeClr val="tx1"/>
                </a:solidFill>
                <a:effectLst/>
                <a:cs typeface="Arial" panose="020B0604020202020204" pitchFamily="34" charset="0"/>
              </a:rPr>
              <a:t>Karlsson, A. and A. </a:t>
            </a:r>
            <a:r>
              <a:rPr lang="en-AU" sz="1400" i="0" u="none" strike="noStrike" dirty="0" err="1">
                <a:solidFill>
                  <a:schemeClr val="tx1"/>
                </a:solidFill>
                <a:effectLst/>
                <a:cs typeface="Arial" panose="020B0604020202020204" pitchFamily="34" charset="0"/>
              </a:rPr>
              <a:t>Håkansson</a:t>
            </a:r>
            <a:r>
              <a:rPr lang="en-AU" sz="1400" i="0" u="none" strike="noStrike" dirty="0">
                <a:solidFill>
                  <a:schemeClr val="tx1"/>
                </a:solidFill>
                <a:effectLst/>
                <a:cs typeface="Arial" panose="020B0604020202020204" pitchFamily="34" charset="0"/>
              </a:rPr>
              <a:t>, </a:t>
            </a:r>
            <a:r>
              <a:rPr lang="en-AU" sz="1400" i="1" u="none" strike="noStrike" dirty="0">
                <a:solidFill>
                  <a:schemeClr val="tx1"/>
                </a:solidFill>
                <a:effectLst/>
                <a:cs typeface="Arial" panose="020B0604020202020204" pitchFamily="34" charset="0"/>
              </a:rPr>
              <a:t>Gambling disorder, increased mortality, suicidality, and associated comorbidity: A longitudinal nationwide register study.</a:t>
            </a:r>
            <a:r>
              <a:rPr lang="en-AU" sz="1400" i="0" u="none" strike="noStrike" dirty="0">
                <a:solidFill>
                  <a:schemeClr val="tx1"/>
                </a:solidFill>
                <a:effectLst/>
                <a:cs typeface="Arial" panose="020B0604020202020204" pitchFamily="34" charset="0"/>
              </a:rPr>
              <a:t> Journal of </a:t>
            </a:r>
            <a:r>
              <a:rPr lang="en-AU" sz="1400" i="0" u="none" strike="noStrike" dirty="0" err="1">
                <a:solidFill>
                  <a:schemeClr val="tx1"/>
                </a:solidFill>
                <a:effectLst/>
                <a:cs typeface="Arial" panose="020B0604020202020204" pitchFamily="34" charset="0"/>
              </a:rPr>
              <a:t>Behavioral</a:t>
            </a:r>
            <a:r>
              <a:rPr lang="en-AU" sz="1400" i="0" u="none" strike="noStrike" dirty="0">
                <a:solidFill>
                  <a:schemeClr val="tx1"/>
                </a:solidFill>
                <a:effectLst/>
                <a:cs typeface="Arial" panose="020B0604020202020204" pitchFamily="34" charset="0"/>
              </a:rPr>
              <a:t> Addictions, 2018. 7(4): p. 1091-1099.</a:t>
            </a:r>
            <a:endParaRPr lang="en-AU" sz="1400" dirty="0">
              <a:solidFill>
                <a:schemeClr val="tx1"/>
              </a:solidFill>
              <a:effectLst/>
              <a:cs typeface="Arial" panose="020B0604020202020204" pitchFamily="34" charset="0"/>
            </a:endParaRPr>
          </a:p>
          <a:p>
            <a:pPr marL="0" indent="0">
              <a:buNone/>
            </a:pPr>
            <a:r>
              <a:rPr lang="en-AU" sz="1400" dirty="0">
                <a:cs typeface="Arial" panose="020B0604020202020204" pitchFamily="34" charset="0"/>
              </a:rPr>
              <a:t>Levin, L. Submission to the parliamentary inquiry into online gambling harm, What is a data vault? Financial Counselling Australia, March 2023 </a:t>
            </a:r>
          </a:p>
          <a:p>
            <a:pPr marL="0" indent="0">
              <a:buNone/>
            </a:pPr>
            <a:r>
              <a:rPr lang="en-AU" sz="1050" b="0" i="0" u="none" strike="noStrike" dirty="0">
                <a:solidFill>
                  <a:srgbClr val="202020"/>
                </a:solidFill>
                <a:effectLst/>
                <a:latin typeface="Helvetica" pitchFamily="2" charset="0"/>
              </a:rPr>
              <a:t>Legg T, Hatchard J, Gilmore AB (2021) The Science for Profit Model—How and why corporations influence science and the use of science in policy and practice. PLOS ONE 16(6): e0253272. </a:t>
            </a:r>
          </a:p>
          <a:p>
            <a:pPr marL="0" indent="0">
              <a:buNone/>
            </a:pPr>
            <a:r>
              <a:rPr lang="en-AU" sz="1400" dirty="0"/>
              <a:t>Livingstone, C. &amp; A. Rintoul, Moving on from responsible gambling: a new discourse is needed to prevent and minimise harm from gambling. </a:t>
            </a:r>
            <a:r>
              <a:rPr lang="en-AU" sz="1400" i="1" dirty="0"/>
              <a:t>Public Health</a:t>
            </a:r>
            <a:r>
              <a:rPr lang="en-AU" sz="1400" dirty="0"/>
              <a:t>, 2020.</a:t>
            </a:r>
            <a:endParaRPr lang="en-AU" sz="1400" dirty="0">
              <a:cs typeface="Arial" panose="020B0604020202020204" pitchFamily="34" charset="0"/>
            </a:endParaRPr>
          </a:p>
          <a:p>
            <a:pPr marL="0" indent="0">
              <a:buNone/>
            </a:pPr>
            <a:r>
              <a:rPr lang="en-AU" sz="1400" dirty="0">
                <a:cs typeface="Arial" panose="020B0604020202020204" pitchFamily="34" charset="0"/>
              </a:rPr>
              <a:t>Livingstone, C. Gambling Technical Brief, WHO, 2024 (forthcoming)</a:t>
            </a:r>
          </a:p>
          <a:p>
            <a:pPr marL="0" indent="0">
              <a:buNone/>
            </a:pPr>
            <a:r>
              <a:rPr lang="en-AU" sz="1400" dirty="0">
                <a:cs typeface="Arial" panose="020B0604020202020204" pitchFamily="34" charset="0"/>
              </a:rPr>
              <a:t>Marionneau, V. and J. Nikkinen, Gambling-related suicides and suicidality: A review of qualitative evidence. Frontiers in Psychiatry, 2022. </a:t>
            </a:r>
          </a:p>
          <a:p>
            <a:pPr marL="0" indent="0">
              <a:buNone/>
            </a:pPr>
            <a:r>
              <a:rPr lang="en-AU" sz="1050" b="0" i="0" u="none" strike="noStrike" dirty="0">
                <a:solidFill>
                  <a:srgbClr val="181817"/>
                </a:solidFill>
                <a:effectLst/>
                <a:latin typeface="Noto Sans" panose="020B0604020202020204" pitchFamily="34" charset="0"/>
              </a:rPr>
              <a:t>Mills S, Whittle R, Ahmed R, Walsh T, Wessel M. Dark patterns and sludge audits: an integrated approach. </a:t>
            </a:r>
            <a:r>
              <a:rPr lang="en-AU" sz="1050" b="0" i="1" u="none" strike="noStrike" dirty="0">
                <a:solidFill>
                  <a:srgbClr val="181817"/>
                </a:solidFill>
                <a:effectLst/>
                <a:latin typeface="Noto Sans" panose="020B0604020202020204" pitchFamily="34" charset="0"/>
              </a:rPr>
              <a:t>Behavioural Public Policy</a:t>
            </a:r>
            <a:r>
              <a:rPr lang="en-AU" sz="1050" b="0" i="0" u="none" strike="noStrike" dirty="0">
                <a:solidFill>
                  <a:srgbClr val="181817"/>
                </a:solidFill>
                <a:effectLst/>
                <a:latin typeface="Noto Sans" panose="020B0604020202020204" pitchFamily="34" charset="0"/>
              </a:rPr>
              <a:t>. Published online 2023:1-27. doi:10.1017/bpp.2023.24</a:t>
            </a:r>
          </a:p>
          <a:p>
            <a:pPr marL="0" indent="0">
              <a:buNone/>
            </a:pPr>
            <a:r>
              <a:rPr lang="en-AU" sz="1400" dirty="0">
                <a:cs typeface="Arial" panose="020B0604020202020204" pitchFamily="34" charset="0"/>
              </a:rPr>
              <a:t>Nicoll, F., et al., </a:t>
            </a:r>
            <a:r>
              <a:rPr lang="en-AU" sz="1400" i="1" dirty="0">
                <a:cs typeface="Arial" panose="020B0604020202020204" pitchFamily="34" charset="0"/>
              </a:rPr>
              <a:t>What are Critical Gambling Studies? Critical Gambling Studies, 2022. </a:t>
            </a:r>
            <a:r>
              <a:rPr lang="en-AU" sz="1400" dirty="0">
                <a:cs typeface="Arial" panose="020B0604020202020204" pitchFamily="34" charset="0"/>
              </a:rPr>
              <a:t>3(1): p. </a:t>
            </a:r>
            <a:r>
              <a:rPr lang="en-AU" sz="1400" dirty="0" err="1">
                <a:cs typeface="Arial" panose="020B0604020202020204" pitchFamily="34" charset="0"/>
              </a:rPr>
              <a:t>i</a:t>
            </a:r>
            <a:r>
              <a:rPr lang="en-AU" sz="1400" dirty="0">
                <a:cs typeface="Arial" panose="020B0604020202020204" pitchFamily="34" charset="0"/>
              </a:rPr>
              <a:t>-v.</a:t>
            </a:r>
          </a:p>
          <a:p>
            <a:pPr marL="0" indent="0">
              <a:buNone/>
            </a:pPr>
            <a:r>
              <a:rPr lang="en-AU" sz="1400" dirty="0" err="1">
                <a:cs typeface="Arial" panose="020B0604020202020204" pitchFamily="34" charset="0"/>
              </a:rPr>
              <a:t>Odierna</a:t>
            </a:r>
            <a:r>
              <a:rPr lang="en-AU" sz="1400" dirty="0">
                <a:cs typeface="Arial" panose="020B0604020202020204" pitchFamily="34" charset="0"/>
              </a:rPr>
              <a:t>, D.H., et al., The cycle of bias in health research: a framework and toolbox for critical appraisal training. Accountability in research, 2013. 20(2): p. 127-141.</a:t>
            </a:r>
          </a:p>
          <a:p>
            <a:pPr marL="0" indent="0">
              <a:buNone/>
            </a:pPr>
            <a:r>
              <a:rPr lang="en-AU" sz="1400" dirty="0">
                <a:cs typeface="Arial" panose="020B0604020202020204" pitchFamily="34" charset="0"/>
              </a:rPr>
              <a:t>Rintoul, A., et al., </a:t>
            </a:r>
            <a:r>
              <a:rPr lang="en-AU" sz="1400" i="1" dirty="0">
                <a:cs typeface="Arial" panose="020B0604020202020204" pitchFamily="34" charset="0"/>
              </a:rPr>
              <a:t>Gambling-related suicide in Victoria, Australia: a population-based cross-sectional study. </a:t>
            </a:r>
            <a:r>
              <a:rPr lang="en-AU" sz="1400" dirty="0">
                <a:cs typeface="Arial" panose="020B0604020202020204" pitchFamily="34" charset="0"/>
              </a:rPr>
              <a:t>The Lancet Regional Health – Western Pacific</a:t>
            </a:r>
            <a:r>
              <a:rPr lang="en-AU" sz="1400" i="1" dirty="0">
                <a:cs typeface="Arial" panose="020B0604020202020204" pitchFamily="34" charset="0"/>
              </a:rPr>
              <a:t>, 2023</a:t>
            </a:r>
          </a:p>
          <a:p>
            <a:pPr marL="0" indent="0">
              <a:buNone/>
            </a:pPr>
            <a:r>
              <a:rPr lang="en-AU" sz="1400" dirty="0">
                <a:cs typeface="Arial" panose="020B0604020202020204" pitchFamily="34" charset="0"/>
              </a:rPr>
              <a:t>Wardle et al, The Lancet Public Health Commission on gambling, Lancet Public Health, October 2024 [online first]</a:t>
            </a:r>
          </a:p>
          <a:p>
            <a:pPr marL="0" indent="0">
              <a:buNone/>
            </a:pPr>
            <a:r>
              <a:rPr lang="en-AU" sz="1400" dirty="0" err="1">
                <a:cs typeface="Arial" panose="020B0604020202020204" pitchFamily="34" charset="0"/>
              </a:rPr>
              <a:t>Ukhova</a:t>
            </a:r>
            <a:r>
              <a:rPr lang="en-AU" sz="1400" dirty="0">
                <a:cs typeface="Arial" panose="020B0604020202020204" pitchFamily="34" charset="0"/>
              </a:rPr>
              <a:t>, D., et al., </a:t>
            </a:r>
            <a:r>
              <a:rPr lang="en-AU" sz="1400" i="1" dirty="0">
                <a:cs typeface="Arial" panose="020B0604020202020204" pitchFamily="34" charset="0"/>
              </a:rPr>
              <a:t>Public health approaches to gambling: a global review of legislative trends. </a:t>
            </a:r>
            <a:r>
              <a:rPr lang="en-AU" sz="1400" dirty="0">
                <a:cs typeface="Arial" panose="020B0604020202020204" pitchFamily="34" charset="0"/>
              </a:rPr>
              <a:t>The Lancet Public Health</a:t>
            </a:r>
            <a:r>
              <a:rPr lang="en-AU" sz="1400" i="1" dirty="0">
                <a:cs typeface="Arial" panose="020B0604020202020204" pitchFamily="34" charset="0"/>
              </a:rPr>
              <a:t>, 2023</a:t>
            </a:r>
          </a:p>
          <a:p>
            <a:pPr marL="0" indent="0">
              <a:buNone/>
            </a:pPr>
            <a:r>
              <a:rPr lang="en-AU" sz="1400" dirty="0">
                <a:cs typeface="Arial" panose="020B0604020202020204" pitchFamily="34" charset="0"/>
              </a:rPr>
              <a:t>van Schalkwyk, M.C.I., et al., Conceptualising the commercial determinants of suicide: broadening the lens on suicide and self-harm prevention. The Lancet Psychiatry, 2023. 10(5): p. 363-370</a:t>
            </a:r>
            <a:endParaRPr lang="en-AU" sz="1400" i="1" dirty="0">
              <a:cs typeface="Arial" panose="020B0604020202020204" pitchFamily="34" charset="0"/>
            </a:endParaRPr>
          </a:p>
          <a:p>
            <a:pPr marL="0" indent="0">
              <a:buNone/>
            </a:pPr>
            <a:endParaRPr lang="en-AU" sz="1400" i="1" dirty="0">
              <a:latin typeface="Arial" panose="020B0604020202020204" pitchFamily="34" charset="0"/>
              <a:cs typeface="Arial" panose="020B0604020202020204" pitchFamily="34" charset="0"/>
            </a:endParaRPr>
          </a:p>
          <a:p>
            <a:pPr marL="0" indent="0">
              <a:buNone/>
            </a:pPr>
            <a:endParaRPr lang="en-AU" sz="1400" i="1"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2A9188F-01C6-D87F-78BC-4FD60B383379}"/>
              </a:ext>
            </a:extLst>
          </p:cNvPr>
          <p:cNvSpPr txBox="1">
            <a:spLocks/>
          </p:cNvSpPr>
          <p:nvPr/>
        </p:nvSpPr>
        <p:spPr>
          <a:xfrm>
            <a:off x="201169" y="294756"/>
            <a:ext cx="11188337" cy="6450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References &amp; further reading</a:t>
            </a:r>
          </a:p>
        </p:txBody>
      </p:sp>
    </p:spTree>
    <p:extLst>
      <p:ext uri="{BB962C8B-B14F-4D97-AF65-F5344CB8AC3E}">
        <p14:creationId xmlns:p14="http://schemas.microsoft.com/office/powerpoint/2010/main" val="34606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7A27-F7B2-4040-A2F4-73CDCC74EE60}"/>
              </a:ext>
            </a:extLst>
          </p:cNvPr>
          <p:cNvSpPr>
            <a:spLocks noGrp="1"/>
          </p:cNvSpPr>
          <p:nvPr>
            <p:ph type="title"/>
          </p:nvPr>
        </p:nvSpPr>
        <p:spPr/>
        <p:txBody>
          <a:bodyPr/>
          <a:lstStyle/>
          <a:p>
            <a:r>
              <a:rPr lang="en-AU" dirty="0">
                <a:latin typeface="Helvetica Neue" panose="02000503000000020004" pitchFamily="2" charset="0"/>
                <a:ea typeface="Helvetica Neue" panose="02000503000000020004" pitchFamily="2" charset="0"/>
                <a:cs typeface="Helvetica Neue" panose="02000503000000020004" pitchFamily="2" charset="0"/>
              </a:rPr>
              <a:t>Disclosures</a:t>
            </a:r>
          </a:p>
        </p:txBody>
      </p:sp>
      <p:sp>
        <p:nvSpPr>
          <p:cNvPr id="5" name="Content Placeholder 2">
            <a:extLst>
              <a:ext uri="{FF2B5EF4-FFF2-40B4-BE49-F238E27FC236}">
                <a16:creationId xmlns:a16="http://schemas.microsoft.com/office/drawing/2014/main" id="{87AFF2DD-19D7-4FDE-B388-4D2D67CCD4D0}"/>
              </a:ext>
            </a:extLst>
          </p:cNvPr>
          <p:cNvSpPr>
            <a:spLocks noGrp="1"/>
          </p:cNvSpPr>
          <p:nvPr>
            <p:ph type="body" sz="quarter" idx="10"/>
          </p:nvPr>
        </p:nvSpPr>
        <p:spPr>
          <a:xfrm>
            <a:off x="481013" y="1196975"/>
            <a:ext cx="11188337" cy="5208100"/>
          </a:xfrm>
        </p:spPr>
        <p:txBody>
          <a:bodyPr>
            <a:normAutofit fontScale="85000" lnSpcReduction="10000"/>
          </a:bodyPr>
          <a:lstStyle/>
          <a:p>
            <a:pPr marL="457200" indent="-457200">
              <a:lnSpc>
                <a:spcPct val="170000"/>
              </a:lnSpc>
              <a:buFont typeface="Arial" panose="020B0604020202020204" pitchFamily="34" charset="0"/>
              <a:buChar char="•"/>
            </a:pPr>
            <a:r>
              <a:rPr lang="en-US" sz="2800" b="1" dirty="0">
                <a:latin typeface="Helvetica Neue" panose="02000503000000020004" pitchFamily="2" charset="0"/>
                <a:ea typeface="Helvetica Neue" panose="02000503000000020004" pitchFamily="2" charset="0"/>
                <a:cs typeface="Helvetica Neue" panose="02000503000000020004" pitchFamily="2" charset="0"/>
              </a:rPr>
              <a:t>Does not work for, consult to, own shares in or receive funding from any company or </a:t>
            </a:r>
            <a:r>
              <a:rPr lang="en-US" sz="2800" b="1" dirty="0" err="1">
                <a:latin typeface="Helvetica Neue" panose="02000503000000020004" pitchFamily="2" charset="0"/>
                <a:ea typeface="Helvetica Neue" panose="02000503000000020004" pitchFamily="2" charset="0"/>
                <a:cs typeface="Helvetica Neue" panose="02000503000000020004" pitchFamily="2" charset="0"/>
              </a:rPr>
              <a:t>organisation</a:t>
            </a:r>
            <a:r>
              <a:rPr lang="en-US" sz="2800" b="1" dirty="0">
                <a:latin typeface="Helvetica Neue" panose="02000503000000020004" pitchFamily="2" charset="0"/>
                <a:ea typeface="Helvetica Neue" panose="02000503000000020004" pitchFamily="2" charset="0"/>
                <a:cs typeface="Helvetica Neue" panose="02000503000000020004" pitchFamily="2" charset="0"/>
              </a:rPr>
              <a:t> that would benefit from this presentation</a:t>
            </a:r>
          </a:p>
          <a:p>
            <a:pPr marL="457200" indent="-457200">
              <a:lnSpc>
                <a:spcPct val="170000"/>
              </a:lnSpc>
              <a:buFont typeface="Arial" panose="020B0604020202020204" pitchFamily="34" charset="0"/>
              <a:buChar char="•"/>
            </a:pPr>
            <a:r>
              <a:rPr lang="en-US" sz="2100" dirty="0">
                <a:latin typeface="Helvetica Neue" panose="02000503000000020004" pitchFamily="2" charset="0"/>
                <a:ea typeface="Helvetica Neue" panose="02000503000000020004" pitchFamily="2" charset="0"/>
                <a:cs typeface="Helvetica Neue" panose="02000503000000020004" pitchFamily="2" charset="0"/>
              </a:rPr>
              <a:t>Employed by Federation University, Honorary @ University of Melbourne &amp; Monash University</a:t>
            </a:r>
          </a:p>
          <a:p>
            <a:pPr marL="457200" lvl="1" indent="-457200">
              <a:lnSpc>
                <a:spcPct val="170000"/>
              </a:lnSpc>
              <a:spcBef>
                <a:spcPts val="0"/>
              </a:spcBef>
              <a:spcAft>
                <a:spcPts val="1200"/>
              </a:spcAft>
            </a:pPr>
            <a:r>
              <a:rPr lang="en-US" sz="2100" dirty="0">
                <a:latin typeface="Helvetica Neue" panose="02000503000000020004" pitchFamily="2" charset="0"/>
                <a:ea typeface="Helvetica Neue" panose="02000503000000020004" pitchFamily="2" charset="0"/>
                <a:cs typeface="Helvetica Neue" panose="02000503000000020004" pitchFamily="2" charset="0"/>
              </a:rPr>
              <a:t>Receives/d funding from the Suicide Prevention Australia Research Fund, WHO, Monash University, ARC, Victorian Responsible Gambling Foundation, ANROWS, Department of Social Services, Winston Churchill Memorial Trust</a:t>
            </a:r>
          </a:p>
          <a:p>
            <a:pPr marL="457200" lvl="1" indent="-457200">
              <a:lnSpc>
                <a:spcPct val="170000"/>
              </a:lnSpc>
              <a:spcBef>
                <a:spcPts val="0"/>
              </a:spcBef>
              <a:spcAft>
                <a:spcPts val="1200"/>
              </a:spcAft>
            </a:pPr>
            <a:r>
              <a:rPr lang="en-US" sz="2100" dirty="0">
                <a:latin typeface="Helvetica Neue" panose="02000503000000020004" pitchFamily="2" charset="0"/>
                <a:ea typeface="Helvetica Neue" panose="02000503000000020004" pitchFamily="2" charset="0"/>
                <a:cs typeface="Helvetica Neue" panose="02000503000000020004" pitchFamily="2" charset="0"/>
              </a:rPr>
              <a:t>Honoraria from Auckland University of Technology, GREO (UK regulatory settlement funds)</a:t>
            </a:r>
          </a:p>
          <a:p>
            <a:pPr marL="457200" lvl="1" indent="-457200">
              <a:lnSpc>
                <a:spcPct val="170000"/>
              </a:lnSpc>
              <a:spcBef>
                <a:spcPts val="0"/>
              </a:spcBef>
              <a:spcAft>
                <a:spcPts val="1200"/>
              </a:spcAft>
            </a:pPr>
            <a:r>
              <a:rPr lang="en-US" sz="2100" dirty="0">
                <a:latin typeface="Helvetica Neue" panose="02000503000000020004" pitchFamily="2" charset="0"/>
                <a:ea typeface="Helvetica Neue" panose="02000503000000020004" pitchFamily="2" charset="0"/>
                <a:cs typeface="Helvetica Neue" panose="02000503000000020004" pitchFamily="2" charset="0"/>
              </a:rPr>
              <a:t>Partnered with Gambling Harm Lived Experience Experts for postdoctoral fellowship</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8494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1C8F-4448-1F14-81D8-C87B814BAD6F}"/>
              </a:ext>
            </a:extLst>
          </p:cNvPr>
          <p:cNvSpPr>
            <a:spLocks noGrp="1"/>
          </p:cNvSpPr>
          <p:nvPr>
            <p:ph type="title"/>
          </p:nvPr>
        </p:nvSpPr>
        <p:spPr>
          <a:xfrm>
            <a:off x="838200" y="365125"/>
            <a:ext cx="10515600" cy="1325563"/>
          </a:xfrm>
        </p:spPr>
        <p:txBody>
          <a:bodyPr anchor="ctr">
            <a:normAutofit/>
          </a:bodyPr>
          <a:lstStyle/>
          <a:p>
            <a:r>
              <a:rPr lang="en-US" dirty="0"/>
              <a:t>Gambling harms</a:t>
            </a:r>
          </a:p>
        </p:txBody>
      </p:sp>
      <p:pic>
        <p:nvPicPr>
          <p:cNvPr id="1026" name="Picture 2" descr="cover image: Victor Habbick Visions/Science Photo Library">
            <a:extLst>
              <a:ext uri="{FF2B5EF4-FFF2-40B4-BE49-F238E27FC236}">
                <a16:creationId xmlns:a16="http://schemas.microsoft.com/office/drawing/2014/main" id="{E109C338-77F1-30E1-0709-F5AD706E37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5865" y="1690688"/>
            <a:ext cx="3241746" cy="4351338"/>
          </a:xfrm>
          <a:prstGeom prst="rect">
            <a:avLst/>
          </a:prstGeom>
          <a:solidFill>
            <a:srgbClr val="FFFFFF"/>
          </a:solidFill>
        </p:spPr>
      </p:pic>
      <p:sp>
        <p:nvSpPr>
          <p:cNvPr id="3" name="Text Placeholder 2">
            <a:extLst>
              <a:ext uri="{FF2B5EF4-FFF2-40B4-BE49-F238E27FC236}">
                <a16:creationId xmlns:a16="http://schemas.microsoft.com/office/drawing/2014/main" id="{38AF61AC-C250-4681-8883-FDB61C6294AD}"/>
              </a:ext>
            </a:extLst>
          </p:cNvPr>
          <p:cNvSpPr>
            <a:spLocks noGrp="1"/>
          </p:cNvSpPr>
          <p:nvPr>
            <p:ph sz="half" idx="2"/>
          </p:nvPr>
        </p:nvSpPr>
        <p:spPr>
          <a:xfrm>
            <a:off x="5022775" y="1845472"/>
            <a:ext cx="6564173" cy="4351338"/>
          </a:xfrm>
        </p:spPr>
        <p:txBody>
          <a:bodyPr>
            <a:noAutofit/>
          </a:bodyPr>
          <a:lstStyle/>
          <a:p>
            <a:pPr marL="342900" indent="-342900">
              <a:buFont typeface="Arial" panose="020B0604020202020204" pitchFamily="34" charset="0"/>
              <a:buChar char="•"/>
            </a:pPr>
            <a:r>
              <a:rPr lang="en-US" sz="2000" dirty="0"/>
              <a:t>Australians are the worlds biggest gambling losers:</a:t>
            </a:r>
          </a:p>
          <a:p>
            <a:pPr lvl="1"/>
            <a:r>
              <a:rPr lang="en-US" sz="2000" dirty="0"/>
              <a:t>$32bn 2022-23 or $1,555 per adult </a:t>
            </a:r>
          </a:p>
          <a:p>
            <a:pPr marL="342900" indent="-342900"/>
            <a:r>
              <a:rPr lang="en-US" sz="2000" dirty="0"/>
              <a:t>Pareto principal: ~2% of gamblers produce ~80% losses</a:t>
            </a:r>
          </a:p>
          <a:p>
            <a:pPr marL="342900" indent="-342900">
              <a:buFont typeface="Arial" panose="020B0604020202020204" pitchFamily="34" charset="0"/>
              <a:buChar char="•"/>
            </a:pPr>
            <a:r>
              <a:rPr lang="en-US" sz="2000" dirty="0"/>
              <a:t>Harms concentrated in areas of social stress</a:t>
            </a:r>
          </a:p>
          <a:p>
            <a:pPr marL="342900" indent="-342900">
              <a:buFont typeface="Arial" panose="020B0604020202020204" pitchFamily="34" charset="0"/>
              <a:buChar char="•"/>
            </a:pPr>
            <a:r>
              <a:rPr lang="en-US" sz="2000" dirty="0"/>
              <a:t>For each “problem gambler” at least 6 others affected</a:t>
            </a:r>
          </a:p>
          <a:p>
            <a:pPr marL="342900" indent="-342900">
              <a:buFont typeface="Arial" panose="020B0604020202020204" pitchFamily="34" charset="0"/>
              <a:buChar char="•"/>
            </a:pPr>
            <a:r>
              <a:rPr lang="en-US" sz="2000" dirty="0"/>
              <a:t>Contributes to crime, family violence, child neglect, relationship breakdown</a:t>
            </a:r>
          </a:p>
          <a:p>
            <a:pPr marL="1028700" lvl="1" indent="-342900"/>
            <a:r>
              <a:rPr lang="en-AU" sz="2000" b="0" i="0" u="none" strike="noStrike" dirty="0">
                <a:effectLst/>
              </a:rPr>
              <a:t>10% increase in gambling expenditure associated with 7.4% increase in assaults</a:t>
            </a:r>
            <a:r>
              <a:rPr lang="en-US" sz="2000" b="0" i="0" u="none" strike="noStrike" dirty="0">
                <a:effectLst/>
              </a:rPr>
              <a:t> </a:t>
            </a:r>
            <a:r>
              <a:rPr lang="en-US" sz="1400" b="0" i="0" u="none" strike="noStrike" dirty="0">
                <a:effectLst/>
              </a:rPr>
              <a:t>(</a:t>
            </a:r>
            <a:r>
              <a:rPr lang="en-AU" sz="1400" b="0" i="0" u="none" strike="noStrike" dirty="0">
                <a:effectLst/>
              </a:rPr>
              <a:t>Yin Wan</a:t>
            </a:r>
            <a:r>
              <a:rPr lang="en-US" sz="1400" b="0" i="0" u="none" strike="noStrike" dirty="0">
                <a:effectLst/>
              </a:rPr>
              <a:t>, Wang, </a:t>
            </a:r>
            <a:r>
              <a:rPr lang="en-US" sz="1400" b="0" i="0" u="none" strike="noStrike" dirty="0" err="1">
                <a:effectLst/>
              </a:rPr>
              <a:t>Weatherburn</a:t>
            </a:r>
            <a:r>
              <a:rPr lang="en-US" sz="1400" b="0" i="0" u="none" strike="noStrike" dirty="0">
                <a:effectLst/>
              </a:rPr>
              <a:t> 2024)</a:t>
            </a:r>
            <a:endParaRPr lang="en-US" sz="1400" dirty="0"/>
          </a:p>
          <a:p>
            <a:pPr marL="342900" indent="-342900">
              <a:buFont typeface="Arial" panose="020B0604020202020204" pitchFamily="34" charset="0"/>
              <a:buChar char="•"/>
            </a:pPr>
            <a:r>
              <a:rPr lang="en-US" sz="2000" dirty="0"/>
              <a:t>Diverts spending from more productive areas of economy</a:t>
            </a:r>
          </a:p>
          <a:p>
            <a:pPr marL="0" indent="0">
              <a:buNone/>
            </a:pPr>
            <a:endParaRPr lang="en-US" sz="2000" dirty="0"/>
          </a:p>
        </p:txBody>
      </p:sp>
      <p:sp>
        <p:nvSpPr>
          <p:cNvPr id="5" name="TextBox 4">
            <a:extLst>
              <a:ext uri="{FF2B5EF4-FFF2-40B4-BE49-F238E27FC236}">
                <a16:creationId xmlns:a16="http://schemas.microsoft.com/office/drawing/2014/main" id="{7DC1D5D3-7720-DE8C-5B8F-BED6E8102383}"/>
              </a:ext>
            </a:extLst>
          </p:cNvPr>
          <p:cNvSpPr txBox="1"/>
          <p:nvPr/>
        </p:nvSpPr>
        <p:spPr>
          <a:xfrm>
            <a:off x="527712" y="6279132"/>
            <a:ext cx="5568288" cy="369332"/>
          </a:xfrm>
          <a:prstGeom prst="rect">
            <a:avLst/>
          </a:prstGeom>
          <a:noFill/>
        </p:spPr>
        <p:txBody>
          <a:bodyPr wrap="square" rtlCol="0">
            <a:spAutoFit/>
          </a:bodyPr>
          <a:lstStyle/>
          <a:p>
            <a:r>
              <a:rPr lang="en-US" dirty="0">
                <a:hlinkClick r:id="rId4"/>
              </a:rPr>
              <a:t>https://www.thelancet.com/commissions/gambling</a:t>
            </a:r>
            <a:r>
              <a:rPr lang="en-US" dirty="0"/>
              <a:t> </a:t>
            </a:r>
          </a:p>
        </p:txBody>
      </p:sp>
    </p:spTree>
    <p:extLst>
      <p:ext uri="{BB962C8B-B14F-4D97-AF65-F5344CB8AC3E}">
        <p14:creationId xmlns:p14="http://schemas.microsoft.com/office/powerpoint/2010/main" val="2226460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01BC-EED7-9E1F-E543-F0CB8A716456}"/>
              </a:ext>
            </a:extLst>
          </p:cNvPr>
          <p:cNvSpPr>
            <a:spLocks noGrp="1"/>
          </p:cNvSpPr>
          <p:nvPr>
            <p:ph type="title"/>
          </p:nvPr>
        </p:nvSpPr>
        <p:spPr/>
        <p:txBody>
          <a:bodyPr/>
          <a:lstStyle/>
          <a:p>
            <a:r>
              <a:rPr lang="en-AU" dirty="0">
                <a:latin typeface="Helvetica Neue" panose="02000503000000020004" pitchFamily="2" charset="0"/>
                <a:ea typeface="Helvetica Neue" panose="02000503000000020004" pitchFamily="2" charset="0"/>
                <a:cs typeface="Helvetica Neue" panose="02000503000000020004" pitchFamily="2" charset="0"/>
              </a:rPr>
              <a:t>Gambling and links with suicide</a:t>
            </a:r>
          </a:p>
        </p:txBody>
      </p:sp>
      <p:sp>
        <p:nvSpPr>
          <p:cNvPr id="4" name="Text Placeholder 3">
            <a:extLst>
              <a:ext uri="{FF2B5EF4-FFF2-40B4-BE49-F238E27FC236}">
                <a16:creationId xmlns:a16="http://schemas.microsoft.com/office/drawing/2014/main" id="{C87E3459-A63B-7514-31C4-155F82DC8C73}"/>
              </a:ext>
            </a:extLst>
          </p:cNvPr>
          <p:cNvSpPr>
            <a:spLocks noGrp="1"/>
          </p:cNvSpPr>
          <p:nvPr>
            <p:ph type="body" sz="quarter" idx="20"/>
          </p:nvPr>
        </p:nvSpPr>
        <p:spPr/>
        <p:txBody>
          <a:bodyPr/>
          <a:lstStyle/>
          <a:p>
            <a:endParaRPr lang="en-AU"/>
          </a:p>
        </p:txBody>
      </p:sp>
      <p:sp>
        <p:nvSpPr>
          <p:cNvPr id="3" name="Text Placeholder 2">
            <a:extLst>
              <a:ext uri="{FF2B5EF4-FFF2-40B4-BE49-F238E27FC236}">
                <a16:creationId xmlns:a16="http://schemas.microsoft.com/office/drawing/2014/main" id="{92F8D04F-B85C-B23D-3892-D183FE06FDC2}"/>
              </a:ext>
            </a:extLst>
          </p:cNvPr>
          <p:cNvSpPr>
            <a:spLocks noGrp="1"/>
          </p:cNvSpPr>
          <p:nvPr>
            <p:ph type="body" sz="quarter" idx="10"/>
          </p:nvPr>
        </p:nvSpPr>
        <p:spPr>
          <a:xfrm>
            <a:off x="463732" y="1208789"/>
            <a:ext cx="11209337" cy="4201411"/>
          </a:xfrm>
        </p:spPr>
        <p:txBody>
          <a:bodyPr>
            <a:noAutofit/>
          </a:bodyPr>
          <a:lstStyle/>
          <a:p>
            <a:pPr marL="342900" indent="-342900">
              <a:lnSpc>
                <a:spcPct val="100000"/>
              </a:lnSpc>
              <a:buFont typeface="Arial" panose="020B0604020202020204" pitchFamily="34" charset="0"/>
              <a:buChar char="•"/>
            </a:pPr>
            <a:r>
              <a:rPr lang="en-AU" sz="2200" dirty="0">
                <a:latin typeface="Calibri" panose="020F0502020204030204" pitchFamily="34" charset="0"/>
                <a:ea typeface="Helvetica Neue" panose="02000503000000020004" pitchFamily="2" charset="0"/>
                <a:cs typeface="Calibri" panose="020F0502020204030204" pitchFamily="34" charset="0"/>
              </a:rPr>
              <a:t>Gambling causes/exacerbates mental distress and physical ill health – depression, anxiety, CVD, insomnia, skin disorders, malnutrition</a:t>
            </a:r>
          </a:p>
          <a:p>
            <a:pPr marL="1028700" lvl="1" indent="-342900">
              <a:lnSpc>
                <a:spcPct val="100000"/>
              </a:lnSpc>
            </a:pPr>
            <a:r>
              <a:rPr lang="en-AU" sz="2600" b="1" i="1" dirty="0">
                <a:latin typeface="Calibri" panose="020F0502020204030204" pitchFamily="34" charset="0"/>
                <a:ea typeface="Helvetica Neue" panose="02000503000000020004" pitchFamily="2" charset="0"/>
                <a:cs typeface="Calibri" panose="020F0502020204030204" pitchFamily="34" charset="0"/>
              </a:rPr>
              <a:t>At least </a:t>
            </a:r>
            <a:r>
              <a:rPr lang="en-AU" sz="2600" dirty="0">
                <a:latin typeface="Calibri" panose="020F0502020204030204" pitchFamily="34" charset="0"/>
                <a:ea typeface="Helvetica Neue" panose="02000503000000020004" pitchFamily="2" charset="0"/>
                <a:cs typeface="Calibri" panose="020F0502020204030204" pitchFamily="34" charset="0"/>
              </a:rPr>
              <a:t>4.2% of suicides in Victoria gambling-related</a:t>
            </a:r>
          </a:p>
          <a:p>
            <a:pPr marL="1028700" lvl="1" indent="-342900">
              <a:lnSpc>
                <a:spcPct val="100000"/>
              </a:lnSpc>
            </a:pPr>
            <a:r>
              <a:rPr lang="en-AU" sz="2600" dirty="0">
                <a:latin typeface="Calibri" panose="020F0502020204030204" pitchFamily="34" charset="0"/>
                <a:ea typeface="Helvetica Neue" panose="02000503000000020004" pitchFamily="2" charset="0"/>
                <a:cs typeface="Calibri" panose="020F0502020204030204" pitchFamily="34" charset="0"/>
              </a:rPr>
              <a:t>Irrational behaviour fuels deepening cycles of loss</a:t>
            </a:r>
          </a:p>
          <a:p>
            <a:pPr marL="1028700" lvl="1" indent="-342900">
              <a:lnSpc>
                <a:spcPct val="100000"/>
              </a:lnSpc>
            </a:pPr>
            <a:r>
              <a:rPr lang="en-AU" sz="2600" dirty="0">
                <a:latin typeface="Calibri" panose="020F0502020204030204" pitchFamily="34" charset="0"/>
                <a:ea typeface="Helvetica Neue" panose="02000503000000020004" pitchFamily="2" charset="0"/>
                <a:cs typeface="Calibri" panose="020F0502020204030204" pitchFamily="34" charset="0"/>
              </a:rPr>
              <a:t>Inaction on reform leads to sense of defeat</a:t>
            </a:r>
          </a:p>
          <a:p>
            <a:pPr marL="1028700" lvl="1" indent="-342900">
              <a:lnSpc>
                <a:spcPct val="100000"/>
              </a:lnSpc>
            </a:pPr>
            <a:r>
              <a:rPr lang="en-AU" sz="2600" dirty="0">
                <a:latin typeface="Calibri" panose="020F0502020204030204" pitchFamily="34" charset="0"/>
                <a:ea typeface="Helvetica Neue" panose="02000503000000020004" pitchFamily="2" charset="0"/>
                <a:cs typeface="Calibri" panose="020F0502020204030204" pitchFamily="34" charset="0"/>
              </a:rPr>
              <a:t>Stigma compounds harm AND prevents help-seeking</a:t>
            </a:r>
          </a:p>
          <a:p>
            <a:pPr marL="1028700" lvl="1" indent="-342900">
              <a:lnSpc>
                <a:spcPct val="100000"/>
              </a:lnSpc>
            </a:pPr>
            <a:r>
              <a:rPr lang="en-AU" sz="2600" dirty="0">
                <a:latin typeface="Calibri" panose="020F0502020204030204" pitchFamily="34" charset="0"/>
                <a:ea typeface="Helvetica Neue" panose="02000503000000020004" pitchFamily="2" charset="0"/>
                <a:cs typeface="Calibri" panose="020F0502020204030204" pitchFamily="34" charset="0"/>
              </a:rPr>
              <a:t>Help and support for gambling problems often inadequate, inappropriate</a:t>
            </a:r>
          </a:p>
          <a:p>
            <a:pPr>
              <a:lnSpc>
                <a:spcPct val="100000"/>
              </a:lnSpc>
            </a:pPr>
            <a:endParaRPr lang="en-AU" sz="2200" dirty="0">
              <a:latin typeface="Calibri" panose="020F0502020204030204" pitchFamily="34" charset="0"/>
              <a:ea typeface="Helvetica Neue" panose="02000503000000020004" pitchFamily="2" charset="0"/>
              <a:cs typeface="Calibri" panose="020F0502020204030204" pitchFamily="34" charset="0"/>
            </a:endParaRPr>
          </a:p>
          <a:p>
            <a:pPr marL="285750" indent="-285750">
              <a:buFont typeface="Arial" panose="020B0604020202020204" pitchFamily="34" charset="0"/>
              <a:buChar char="•"/>
            </a:pPr>
            <a:endParaRPr lang="en-AU" sz="2200" dirty="0">
              <a:latin typeface="Calibri" panose="020F0502020204030204" pitchFamily="34" charset="0"/>
              <a:ea typeface="Helvetica Neue" panose="02000503000000020004" pitchFamily="2" charset="0"/>
              <a:cs typeface="Calibri" panose="020F0502020204030204" pitchFamily="34" charset="0"/>
            </a:endParaRPr>
          </a:p>
          <a:p>
            <a:pPr marL="285750" indent="-285750">
              <a:buFont typeface="Arial" panose="020B0604020202020204" pitchFamily="34" charset="0"/>
              <a:buChar char="•"/>
            </a:pPr>
            <a:endParaRPr lang="en-AU" sz="2200" dirty="0">
              <a:latin typeface="Calibri" panose="020F0502020204030204" pitchFamily="34" charset="0"/>
              <a:ea typeface="Helvetica Neue" panose="02000503000000020004" pitchFamily="2" charset="0"/>
              <a:cs typeface="Calibri" panose="020F0502020204030204" pitchFamily="34" charset="0"/>
            </a:endParaRPr>
          </a:p>
          <a:p>
            <a:pPr marL="285750" indent="-285750">
              <a:buFont typeface="Arial" panose="020B0604020202020204" pitchFamily="34" charset="0"/>
              <a:buChar char="•"/>
            </a:pPr>
            <a:endParaRPr lang="en-AU" sz="2200" dirty="0">
              <a:latin typeface="Calibri" panose="020F0502020204030204" pitchFamily="34" charset="0"/>
              <a:ea typeface="Helvetica Neue" panose="02000503000000020004" pitchFamily="2"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68AA1AAF-1924-E366-4EA4-F50DAE6386F1}"/>
              </a:ext>
            </a:extLst>
          </p:cNvPr>
          <p:cNvSpPr/>
          <p:nvPr/>
        </p:nvSpPr>
        <p:spPr>
          <a:xfrm>
            <a:off x="3926262" y="4846836"/>
            <a:ext cx="7499655" cy="160474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b="0" i="1" u="none" strike="noStrike" baseline="0" dirty="0">
                <a:latin typeface="Helvetica Neue" panose="02000503000000020004" pitchFamily="2" charset="0"/>
                <a:ea typeface="Helvetica Neue" panose="02000503000000020004" pitchFamily="2" charset="0"/>
                <a:cs typeface="Helvetica Neue" panose="02000503000000020004" pitchFamily="2" charset="0"/>
              </a:rPr>
              <a:t>It felt like I was hitting things [machine] like a robot… I didn't even recognize I had a problem for 10 years and I had no food, I couldn't even afford milk, so if that's not like hijacking of the brain, yeah, I don't know what is</a:t>
            </a:r>
            <a:r>
              <a:rPr lang="en-AU" sz="1800" b="0" i="0" u="none" strike="noStrike" baseline="0" dirty="0">
                <a:latin typeface="Helvetica Neue" panose="02000503000000020004" pitchFamily="2" charset="0"/>
                <a:ea typeface="Helvetica Neue" panose="02000503000000020004" pitchFamily="2" charset="0"/>
                <a:cs typeface="Helvetica Neue" panose="02000503000000020004" pitchFamily="2" charset="0"/>
              </a:rPr>
              <a:t>. </a:t>
            </a:r>
            <a:r>
              <a:rPr lang="en-AU" sz="1600" dirty="0">
                <a:latin typeface="Helvetica Neue" panose="02000503000000020004" pitchFamily="2" charset="0"/>
                <a:ea typeface="Helvetica Neue" panose="02000503000000020004" pitchFamily="2" charset="0"/>
                <a:cs typeface="Helvetica Neue" panose="02000503000000020004" pitchFamily="2" charset="0"/>
              </a:rPr>
              <a:t> </a:t>
            </a:r>
            <a:r>
              <a:rPr lang="en-AU" sz="1600" i="1" dirty="0">
                <a:latin typeface="Helvetica Neue" panose="02000503000000020004" pitchFamily="2" charset="0"/>
                <a:ea typeface="Helvetica Neue" panose="02000503000000020004" pitchFamily="2" charset="0"/>
                <a:cs typeface="Helvetica Neue" panose="02000503000000020004" pitchFamily="2" charset="0"/>
              </a:rPr>
              <a:t>– </a:t>
            </a:r>
            <a:r>
              <a:rPr lang="en-AU" sz="1600" dirty="0">
                <a:latin typeface="Helvetica Neue" panose="02000503000000020004" pitchFamily="2" charset="0"/>
                <a:ea typeface="Helvetica Neue" panose="02000503000000020004" pitchFamily="2" charset="0"/>
                <a:cs typeface="Helvetica Neue" panose="02000503000000020004" pitchFamily="2" charset="0"/>
              </a:rPr>
              <a:t>G7F, 40s</a:t>
            </a:r>
          </a:p>
        </p:txBody>
      </p:sp>
    </p:spTree>
    <p:extLst>
      <p:ext uri="{BB962C8B-B14F-4D97-AF65-F5344CB8AC3E}">
        <p14:creationId xmlns:p14="http://schemas.microsoft.com/office/powerpoint/2010/main" val="378021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E5C2-780C-D62B-17D5-033528365E1A}"/>
              </a:ext>
            </a:extLst>
          </p:cNvPr>
          <p:cNvSpPr>
            <a:spLocks noGrp="1"/>
          </p:cNvSpPr>
          <p:nvPr>
            <p:ph type="title"/>
          </p:nvPr>
        </p:nvSpPr>
        <p:spPr/>
        <p:txBody>
          <a:bodyPr/>
          <a:lstStyle/>
          <a:p>
            <a:r>
              <a:rPr lang="en-AU" dirty="0"/>
              <a:t>“Responsible gambling”</a:t>
            </a:r>
          </a:p>
        </p:txBody>
      </p:sp>
      <p:sp>
        <p:nvSpPr>
          <p:cNvPr id="3" name="Text Placeholder 2">
            <a:extLst>
              <a:ext uri="{FF2B5EF4-FFF2-40B4-BE49-F238E27FC236}">
                <a16:creationId xmlns:a16="http://schemas.microsoft.com/office/drawing/2014/main" id="{32F8AD3D-9A08-2177-1F57-F652FC1B2328}"/>
              </a:ext>
            </a:extLst>
          </p:cNvPr>
          <p:cNvSpPr>
            <a:spLocks noGrp="1"/>
          </p:cNvSpPr>
          <p:nvPr>
            <p:ph type="body" sz="quarter" idx="10"/>
          </p:nvPr>
        </p:nvSpPr>
        <p:spPr>
          <a:xfrm>
            <a:off x="474233" y="1233622"/>
            <a:ext cx="11209337" cy="4745789"/>
          </a:xfrm>
        </p:spPr>
        <p:txBody>
          <a:bodyPr>
            <a:normAutofit/>
          </a:bodyPr>
          <a:lstStyle/>
          <a:p>
            <a:endParaRPr lang="en-AU" sz="1800" dirty="0"/>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r>
              <a:rPr lang="en-AU" sz="1800" dirty="0"/>
              <a:t>Gambling is harmless fun: “</a:t>
            </a:r>
            <a:r>
              <a:rPr lang="en-AU" sz="1800" i="1" dirty="0"/>
              <a:t>Harms occur only for a small minority, most gamble responsibly</a:t>
            </a:r>
            <a:r>
              <a:rPr lang="en-AU" sz="1800" dirty="0"/>
              <a:t>”</a:t>
            </a:r>
          </a:p>
          <a:p>
            <a:pPr marL="285750" indent="-285750">
              <a:buFont typeface="Arial" panose="020B0604020202020204" pitchFamily="34" charset="0"/>
              <a:buChar char="•"/>
            </a:pPr>
            <a:r>
              <a:rPr lang="en-AU" sz="1800" dirty="0"/>
              <a:t>Focus is on ”problem gamblers” emphasises ‘downstream’ measures</a:t>
            </a:r>
          </a:p>
          <a:p>
            <a:pPr marL="285750" indent="-285750">
              <a:buFont typeface="Arial" panose="020B0604020202020204" pitchFamily="34" charset="0"/>
              <a:buChar char="•"/>
            </a:pPr>
            <a:r>
              <a:rPr lang="en-AU" sz="1800" dirty="0"/>
              <a:t>Maintains status quo, individual orientation creates stigma and shame</a:t>
            </a:r>
          </a:p>
          <a:p>
            <a:pPr marL="285750" indent="-285750">
              <a:buFont typeface="Arial" panose="020B0604020202020204" pitchFamily="34" charset="0"/>
              <a:buChar char="•"/>
            </a:pPr>
            <a:r>
              <a:rPr lang="en-AU" sz="1800" dirty="0"/>
              <a:t>Suicide prevention has typically been approached as a mental health issue – clinical responses</a:t>
            </a:r>
          </a:p>
          <a:p>
            <a:pPr marL="285750" indent="-285750">
              <a:buFont typeface="Arial" panose="020B0604020202020204" pitchFamily="34" charset="0"/>
              <a:buChar char="•"/>
            </a:pPr>
            <a:r>
              <a:rPr lang="en-AU" sz="1800" b="1" i="1" dirty="0"/>
              <a:t>How we frame a problem determines how we approach solutions</a:t>
            </a:r>
          </a:p>
          <a:p>
            <a:r>
              <a:rPr lang="en-AU" sz="1800" dirty="0"/>
              <a:t> </a:t>
            </a:r>
          </a:p>
        </p:txBody>
      </p:sp>
      <p:pic>
        <p:nvPicPr>
          <p:cNvPr id="6" name="Picture 5">
            <a:extLst>
              <a:ext uri="{FF2B5EF4-FFF2-40B4-BE49-F238E27FC236}">
                <a16:creationId xmlns:a16="http://schemas.microsoft.com/office/drawing/2014/main" id="{FC3C4206-AFE5-FB51-AA6B-4865E4E50307}"/>
              </a:ext>
            </a:extLst>
          </p:cNvPr>
          <p:cNvPicPr>
            <a:picLocks noChangeAspect="1"/>
          </p:cNvPicPr>
          <p:nvPr/>
        </p:nvPicPr>
        <p:blipFill rotWithShape="1">
          <a:blip r:embed="rId3"/>
          <a:srcRect t="54844" r="14283"/>
          <a:stretch/>
        </p:blipFill>
        <p:spPr>
          <a:xfrm>
            <a:off x="6030731" y="452925"/>
            <a:ext cx="5872235" cy="1020777"/>
          </a:xfrm>
          <a:prstGeom prst="rect">
            <a:avLst/>
          </a:prstGeom>
        </p:spPr>
      </p:pic>
      <p:pic>
        <p:nvPicPr>
          <p:cNvPr id="4" name="Picture 3">
            <a:extLst>
              <a:ext uri="{FF2B5EF4-FFF2-40B4-BE49-F238E27FC236}">
                <a16:creationId xmlns:a16="http://schemas.microsoft.com/office/drawing/2014/main" id="{88549C08-268E-2575-F296-65A3D1A328DB}"/>
              </a:ext>
            </a:extLst>
          </p:cNvPr>
          <p:cNvPicPr>
            <a:picLocks noChangeAspect="1"/>
          </p:cNvPicPr>
          <p:nvPr/>
        </p:nvPicPr>
        <p:blipFill>
          <a:blip r:embed="rId4"/>
          <a:stretch>
            <a:fillRect/>
          </a:stretch>
        </p:blipFill>
        <p:spPr>
          <a:xfrm>
            <a:off x="75837" y="4762636"/>
            <a:ext cx="7472149" cy="2095364"/>
          </a:xfrm>
          <a:prstGeom prst="rect">
            <a:avLst/>
          </a:prstGeom>
        </p:spPr>
      </p:pic>
    </p:spTree>
    <p:extLst>
      <p:ext uri="{BB962C8B-B14F-4D97-AF65-F5344CB8AC3E}">
        <p14:creationId xmlns:p14="http://schemas.microsoft.com/office/powerpoint/2010/main" val="669284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78EC09-481C-431A-C33C-6BC3F8CEEB79}"/>
              </a:ext>
            </a:extLst>
          </p:cNvPr>
          <p:cNvSpPr>
            <a:spLocks noGrp="1"/>
          </p:cNvSpPr>
          <p:nvPr>
            <p:ph type="title"/>
          </p:nvPr>
        </p:nvSpPr>
        <p:spPr>
          <a:xfrm>
            <a:off x="839788" y="365125"/>
            <a:ext cx="4685249" cy="1325563"/>
          </a:xfrm>
        </p:spPr>
        <p:txBody>
          <a:bodyPr anchor="ctr">
            <a:normAutofit fontScale="90000"/>
          </a:bodyPr>
          <a:lstStyle/>
          <a:p>
            <a:r>
              <a:rPr lang="en-AU" dirty="0"/>
              <a:t>Commercial determinants of health &amp; suicide</a:t>
            </a:r>
          </a:p>
        </p:txBody>
      </p:sp>
      <p:sp>
        <p:nvSpPr>
          <p:cNvPr id="2" name="Text Placeholder 2">
            <a:extLst>
              <a:ext uri="{FF2B5EF4-FFF2-40B4-BE49-F238E27FC236}">
                <a16:creationId xmlns:a16="http://schemas.microsoft.com/office/drawing/2014/main" id="{96B53AAE-58FB-74F3-0BC9-98EED06428FF}"/>
              </a:ext>
            </a:extLst>
          </p:cNvPr>
          <p:cNvSpPr>
            <a:spLocks noGrp="1"/>
          </p:cNvSpPr>
          <p:nvPr>
            <p:ph sz="half" idx="2"/>
          </p:nvPr>
        </p:nvSpPr>
        <p:spPr>
          <a:xfrm>
            <a:off x="418596" y="2326281"/>
            <a:ext cx="5259388" cy="4170150"/>
          </a:xfrm>
        </p:spPr>
        <p:txBody>
          <a:bodyPr>
            <a:normAutofit/>
          </a:bodyPr>
          <a:lstStyle/>
          <a:p>
            <a:endParaRPr lang="en-AU" sz="1600" dirty="0"/>
          </a:p>
          <a:p>
            <a:r>
              <a:rPr lang="en-AU" sz="1600" b="1" dirty="0">
                <a:solidFill>
                  <a:schemeClr val="accent6">
                    <a:lumMod val="75000"/>
                  </a:schemeClr>
                </a:solidFill>
              </a:rPr>
              <a:t>“</a:t>
            </a:r>
            <a:r>
              <a:rPr lang="en-AU" sz="1600" b="1" i="1" dirty="0">
                <a:solidFill>
                  <a:schemeClr val="accent6">
                    <a:lumMod val="75000"/>
                  </a:schemeClr>
                </a:solidFill>
              </a:rPr>
              <a:t>the systems, practices and pathways through which commercial actors drive health and equity</a:t>
            </a:r>
            <a:r>
              <a:rPr lang="en-AU" sz="1600" b="1" dirty="0">
                <a:solidFill>
                  <a:schemeClr val="accent6">
                    <a:lumMod val="75000"/>
                  </a:schemeClr>
                </a:solidFill>
              </a:rPr>
              <a:t>”  </a:t>
            </a:r>
            <a:r>
              <a:rPr lang="en-AU" sz="1600" dirty="0">
                <a:solidFill>
                  <a:schemeClr val="accent6"/>
                </a:solidFill>
              </a:rPr>
              <a:t>- Gilmore et al, 2023</a:t>
            </a:r>
          </a:p>
          <a:p>
            <a:r>
              <a:rPr lang="en-AU" sz="1600" dirty="0"/>
              <a:t>Commercial practices also undermine suicide prevention efforts – van Schalkwyk… Knipe et al, 2023</a:t>
            </a:r>
          </a:p>
          <a:p>
            <a:r>
              <a:rPr lang="en-AU" sz="1600" dirty="0"/>
              <a:t>Gambling an exemplar case</a:t>
            </a:r>
          </a:p>
          <a:p>
            <a:r>
              <a:rPr lang="en-AU" sz="1600" dirty="0"/>
              <a:t>Depletes financial, social, and biological resources rapidly</a:t>
            </a:r>
          </a:p>
          <a:p>
            <a:r>
              <a:rPr lang="en-AU" sz="1600" dirty="0"/>
              <a:t>Few constraints on predatory practices, limited regulation</a:t>
            </a:r>
          </a:p>
        </p:txBody>
      </p:sp>
      <p:pic>
        <p:nvPicPr>
          <p:cNvPr id="3" name="Picture 2">
            <a:extLst>
              <a:ext uri="{FF2B5EF4-FFF2-40B4-BE49-F238E27FC236}">
                <a16:creationId xmlns:a16="http://schemas.microsoft.com/office/drawing/2014/main" id="{2DB57ED3-8B9B-065A-0D85-756DFB901830}"/>
              </a:ext>
            </a:extLst>
          </p:cNvPr>
          <p:cNvPicPr>
            <a:picLocks noChangeAspect="1"/>
          </p:cNvPicPr>
          <p:nvPr/>
        </p:nvPicPr>
        <p:blipFill>
          <a:blip r:embed="rId3"/>
          <a:stretch>
            <a:fillRect/>
          </a:stretch>
        </p:blipFill>
        <p:spPr>
          <a:xfrm>
            <a:off x="5826539" y="4335758"/>
            <a:ext cx="6252516" cy="2157117"/>
          </a:xfrm>
          <a:prstGeom prst="rect">
            <a:avLst/>
          </a:prstGeom>
          <a:noFill/>
        </p:spPr>
      </p:pic>
      <p:pic>
        <p:nvPicPr>
          <p:cNvPr id="4" name="Picture 3">
            <a:extLst>
              <a:ext uri="{FF2B5EF4-FFF2-40B4-BE49-F238E27FC236}">
                <a16:creationId xmlns:a16="http://schemas.microsoft.com/office/drawing/2014/main" id="{9B4DF153-D940-6CCA-AF96-945D3B1BA18D}"/>
              </a:ext>
            </a:extLst>
          </p:cNvPr>
          <p:cNvPicPr>
            <a:picLocks noChangeAspect="1"/>
          </p:cNvPicPr>
          <p:nvPr/>
        </p:nvPicPr>
        <p:blipFill>
          <a:blip r:embed="rId4"/>
          <a:stretch>
            <a:fillRect/>
          </a:stretch>
        </p:blipFill>
        <p:spPr>
          <a:xfrm>
            <a:off x="6123649" y="165608"/>
            <a:ext cx="5228563" cy="4170150"/>
          </a:xfrm>
          <a:prstGeom prst="rect">
            <a:avLst/>
          </a:prstGeom>
        </p:spPr>
      </p:pic>
    </p:spTree>
    <p:extLst>
      <p:ext uri="{BB962C8B-B14F-4D97-AF65-F5344CB8AC3E}">
        <p14:creationId xmlns:p14="http://schemas.microsoft.com/office/powerpoint/2010/main" val="105944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8573E12-F1B4-4411-91BC-8D226E822E40}"/>
              </a:ext>
            </a:extLst>
          </p:cNvPr>
          <p:cNvGraphicFramePr>
            <a:graphicFrameLocks noGrp="1"/>
          </p:cNvGraphicFramePr>
          <p:nvPr>
            <p:ph idx="1"/>
            <p:extLst>
              <p:ext uri="{D42A27DB-BD31-4B8C-83A1-F6EECF244321}">
                <p14:modId xmlns:p14="http://schemas.microsoft.com/office/powerpoint/2010/main" val="2614458668"/>
              </p:ext>
            </p:extLst>
          </p:nvPr>
        </p:nvGraphicFramePr>
        <p:xfrm>
          <a:off x="513292" y="854606"/>
          <a:ext cx="9490732" cy="5560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7C486984-668E-7E85-8985-D6343AD67808}"/>
              </a:ext>
            </a:extLst>
          </p:cNvPr>
          <p:cNvSpPr txBox="1"/>
          <p:nvPr/>
        </p:nvSpPr>
        <p:spPr>
          <a:xfrm>
            <a:off x="128922" y="9758"/>
            <a:ext cx="11165416" cy="1089529"/>
          </a:xfrm>
          <a:prstGeom prst="rect">
            <a:avLst/>
          </a:prstGeom>
        </p:spPr>
        <p:txBody>
          <a:bodyPr vert="horz" lIns="91440" tIns="45720" rIns="91440" bIns="45720" rtlCol="0" anchor="ctr">
            <a:normAutofit/>
          </a:bodyPr>
          <a:lstStyle>
            <a:lvl1pPr>
              <a:lnSpc>
                <a:spcPct val="90000"/>
              </a:lnSpc>
              <a:spcBef>
                <a:spcPct val="0"/>
              </a:spcBef>
              <a:buNone/>
              <a:defRPr sz="3600" b="0" i="0">
                <a:solidFill>
                  <a:srgbClr val="041243"/>
                </a:solidFill>
                <a:latin typeface="Arial" panose="020B0604020202020204" pitchFamily="34" charset="0"/>
                <a:ea typeface="+mj-ea"/>
                <a:cs typeface="Arial" panose="020B0604020202020204" pitchFamily="34" charset="0"/>
              </a:defRPr>
            </a:lvl1pPr>
          </a:lstStyle>
          <a:p>
            <a:pPr algn="ctr"/>
            <a:r>
              <a:rPr lang="en-AU" sz="2400" dirty="0">
                <a:latin typeface="Helvetica Neue" panose="02000503000000020004" pitchFamily="2" charset="0"/>
                <a:ea typeface="Helvetica Neue" panose="02000503000000020004" pitchFamily="2" charset="0"/>
                <a:cs typeface="Helvetica Neue" panose="02000503000000020004" pitchFamily="2" charset="0"/>
              </a:rPr>
              <a:t>The commercial determinants of gambling-related suicide</a:t>
            </a:r>
          </a:p>
        </p:txBody>
      </p:sp>
      <p:sp>
        <p:nvSpPr>
          <p:cNvPr id="15" name="TextBox 14">
            <a:extLst>
              <a:ext uri="{FF2B5EF4-FFF2-40B4-BE49-F238E27FC236}">
                <a16:creationId xmlns:a16="http://schemas.microsoft.com/office/drawing/2014/main" id="{E3B5F8BD-C1D8-630F-8B59-7B05D1FEDF18}"/>
              </a:ext>
            </a:extLst>
          </p:cNvPr>
          <p:cNvSpPr txBox="1"/>
          <p:nvPr/>
        </p:nvSpPr>
        <p:spPr>
          <a:xfrm rot="18229207">
            <a:off x="2282394" y="1904794"/>
            <a:ext cx="989859" cy="369332"/>
          </a:xfrm>
          <a:prstGeom prst="rect">
            <a:avLst/>
          </a:prstGeom>
          <a:noFill/>
        </p:spPr>
        <p:txBody>
          <a:bodyPr wrap="square" rtlCol="0">
            <a:spAutoFit/>
          </a:bodyPr>
          <a:lstStyle/>
          <a:p>
            <a:r>
              <a:rPr lang="en-AU" dirty="0"/>
              <a:t>STIGMA</a:t>
            </a:r>
          </a:p>
        </p:txBody>
      </p:sp>
      <p:grpSp>
        <p:nvGrpSpPr>
          <p:cNvPr id="70" name="Group 69">
            <a:extLst>
              <a:ext uri="{FF2B5EF4-FFF2-40B4-BE49-F238E27FC236}">
                <a16:creationId xmlns:a16="http://schemas.microsoft.com/office/drawing/2014/main" id="{D8E28526-3867-40CC-6213-C5B423479503}"/>
              </a:ext>
            </a:extLst>
          </p:cNvPr>
          <p:cNvGrpSpPr/>
          <p:nvPr/>
        </p:nvGrpSpPr>
        <p:grpSpPr>
          <a:xfrm>
            <a:off x="2148705" y="854606"/>
            <a:ext cx="9380866" cy="5776645"/>
            <a:chOff x="2148705" y="854606"/>
            <a:chExt cx="9380866" cy="5776645"/>
          </a:xfrm>
        </p:grpSpPr>
        <p:grpSp>
          <p:nvGrpSpPr>
            <p:cNvPr id="69" name="Group 68">
              <a:extLst>
                <a:ext uri="{FF2B5EF4-FFF2-40B4-BE49-F238E27FC236}">
                  <a16:creationId xmlns:a16="http://schemas.microsoft.com/office/drawing/2014/main" id="{DEE09577-DEB7-E36B-E3DB-386E5D0F136F}"/>
                </a:ext>
              </a:extLst>
            </p:cNvPr>
            <p:cNvGrpSpPr/>
            <p:nvPr/>
          </p:nvGrpSpPr>
          <p:grpSpPr>
            <a:xfrm>
              <a:off x="2148705" y="854606"/>
              <a:ext cx="9380866" cy="5776645"/>
              <a:chOff x="2148705" y="854606"/>
              <a:chExt cx="9380866" cy="5776645"/>
            </a:xfrm>
          </p:grpSpPr>
          <p:cxnSp>
            <p:nvCxnSpPr>
              <p:cNvPr id="49" name="Straight Arrow Connector 48">
                <a:extLst>
                  <a:ext uri="{FF2B5EF4-FFF2-40B4-BE49-F238E27FC236}">
                    <a16:creationId xmlns:a16="http://schemas.microsoft.com/office/drawing/2014/main" id="{F1B91A3A-724F-BDF7-D9B4-B285B631EEC3}"/>
                  </a:ext>
                </a:extLst>
              </p:cNvPr>
              <p:cNvCxnSpPr>
                <a:cxnSpLocks/>
              </p:cNvCxnSpPr>
              <p:nvPr/>
            </p:nvCxnSpPr>
            <p:spPr>
              <a:xfrm>
                <a:off x="6355750" y="1285002"/>
                <a:ext cx="20404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8B6B86EF-1EBE-A9A7-7973-06F0049F3764}"/>
                  </a:ext>
                </a:extLst>
              </p:cNvPr>
              <p:cNvCxnSpPr>
                <a:cxnSpLocks/>
              </p:cNvCxnSpPr>
              <p:nvPr/>
            </p:nvCxnSpPr>
            <p:spPr>
              <a:xfrm flipV="1">
                <a:off x="6486525" y="2267735"/>
                <a:ext cx="1936080" cy="2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07CB76A0-1AE1-F855-AFBE-5E65705B45A8}"/>
                  </a:ext>
                </a:extLst>
              </p:cNvPr>
              <p:cNvGrpSpPr/>
              <p:nvPr/>
            </p:nvGrpSpPr>
            <p:grpSpPr>
              <a:xfrm>
                <a:off x="4264730" y="5747134"/>
                <a:ext cx="1988925" cy="572320"/>
                <a:chOff x="4268897" y="5718071"/>
                <a:chExt cx="1984406" cy="602622"/>
              </a:xfrm>
            </p:grpSpPr>
            <p:sp>
              <p:nvSpPr>
                <p:cNvPr id="8" name="TextBox 7">
                  <a:extLst>
                    <a:ext uri="{FF2B5EF4-FFF2-40B4-BE49-F238E27FC236}">
                      <a16:creationId xmlns:a16="http://schemas.microsoft.com/office/drawing/2014/main" id="{10CCB3A7-D69D-1241-74AD-F148E3678265}"/>
                    </a:ext>
                  </a:extLst>
                </p:cNvPr>
                <p:cNvSpPr txBox="1"/>
                <p:nvPr/>
              </p:nvSpPr>
              <p:spPr>
                <a:xfrm>
                  <a:off x="5555814" y="5733400"/>
                  <a:ext cx="697489" cy="259259"/>
                </a:xfrm>
                <a:prstGeom prst="rect">
                  <a:avLst/>
                </a:prstGeom>
                <a:noFill/>
                <a:ln>
                  <a:noFill/>
                </a:ln>
              </p:spPr>
              <p:txBody>
                <a:bodyPr wrap="square" rtlCol="0">
                  <a:spAutoFit/>
                </a:bodyPr>
                <a:lstStyle/>
                <a:p>
                  <a:pPr algn="ctr"/>
                  <a:r>
                    <a:rPr lang="en-AU" sz="1000" dirty="0"/>
                    <a:t>Suicide</a:t>
                  </a:r>
                </a:p>
              </p:txBody>
            </p:sp>
            <p:grpSp>
              <p:nvGrpSpPr>
                <p:cNvPr id="40" name="Group 39">
                  <a:extLst>
                    <a:ext uri="{FF2B5EF4-FFF2-40B4-BE49-F238E27FC236}">
                      <a16:creationId xmlns:a16="http://schemas.microsoft.com/office/drawing/2014/main" id="{0073353D-331E-C8BF-C4F8-F26CA5C50D87}"/>
                    </a:ext>
                  </a:extLst>
                </p:cNvPr>
                <p:cNvGrpSpPr/>
                <p:nvPr/>
              </p:nvGrpSpPr>
              <p:grpSpPr>
                <a:xfrm>
                  <a:off x="4268897" y="5718071"/>
                  <a:ext cx="1845407" cy="602622"/>
                  <a:chOff x="4268897" y="5718071"/>
                  <a:chExt cx="1845407" cy="602622"/>
                </a:xfrm>
              </p:grpSpPr>
              <p:sp>
                <p:nvSpPr>
                  <p:cNvPr id="6" name="TextBox 5">
                    <a:extLst>
                      <a:ext uri="{FF2B5EF4-FFF2-40B4-BE49-F238E27FC236}">
                        <a16:creationId xmlns:a16="http://schemas.microsoft.com/office/drawing/2014/main" id="{98BFAEE1-3BE0-233F-3399-9A3D5AD04729}"/>
                      </a:ext>
                    </a:extLst>
                  </p:cNvPr>
                  <p:cNvSpPr txBox="1"/>
                  <p:nvPr/>
                </p:nvSpPr>
                <p:spPr>
                  <a:xfrm>
                    <a:off x="4555620" y="6061436"/>
                    <a:ext cx="1558684" cy="259257"/>
                  </a:xfrm>
                  <a:prstGeom prst="rect">
                    <a:avLst/>
                  </a:prstGeom>
                  <a:noFill/>
                  <a:ln>
                    <a:noFill/>
                  </a:ln>
                </p:spPr>
                <p:txBody>
                  <a:bodyPr wrap="square" rtlCol="0">
                    <a:spAutoFit/>
                  </a:bodyPr>
                  <a:lstStyle/>
                  <a:p>
                    <a:pPr algn="ctr"/>
                    <a:r>
                      <a:rPr lang="en-AU" sz="1000" dirty="0"/>
                      <a:t>Access to lethal means</a:t>
                    </a:r>
                  </a:p>
                </p:txBody>
              </p:sp>
              <p:sp>
                <p:nvSpPr>
                  <p:cNvPr id="7" name="TextBox 6">
                    <a:extLst>
                      <a:ext uri="{FF2B5EF4-FFF2-40B4-BE49-F238E27FC236}">
                        <a16:creationId xmlns:a16="http://schemas.microsoft.com/office/drawing/2014/main" id="{6EA8D116-B8B1-F26C-EED8-70945835122E}"/>
                      </a:ext>
                    </a:extLst>
                  </p:cNvPr>
                  <p:cNvSpPr txBox="1"/>
                  <p:nvPr/>
                </p:nvSpPr>
                <p:spPr>
                  <a:xfrm>
                    <a:off x="4268897" y="5718071"/>
                    <a:ext cx="803251" cy="259257"/>
                  </a:xfrm>
                  <a:prstGeom prst="rect">
                    <a:avLst/>
                  </a:prstGeom>
                  <a:noFill/>
                  <a:ln>
                    <a:noFill/>
                  </a:ln>
                </p:spPr>
                <p:txBody>
                  <a:bodyPr wrap="square" rtlCol="0">
                    <a:spAutoFit/>
                  </a:bodyPr>
                  <a:lstStyle/>
                  <a:p>
                    <a:pPr algn="ctr"/>
                    <a:r>
                      <a:rPr lang="en-AU" sz="1000" dirty="0"/>
                      <a:t>Self harm</a:t>
                    </a:r>
                  </a:p>
                </p:txBody>
              </p:sp>
              <p:cxnSp>
                <p:nvCxnSpPr>
                  <p:cNvPr id="14" name="Straight Arrow Connector 13">
                    <a:extLst>
                      <a:ext uri="{FF2B5EF4-FFF2-40B4-BE49-F238E27FC236}">
                        <a16:creationId xmlns:a16="http://schemas.microsoft.com/office/drawing/2014/main" id="{B5DC0CD7-1A30-E9A2-2606-3DB9D23149F3}"/>
                      </a:ext>
                    </a:extLst>
                  </p:cNvPr>
                  <p:cNvCxnSpPr>
                    <a:cxnSpLocks/>
                  </p:cNvCxnSpPr>
                  <p:nvPr/>
                </p:nvCxnSpPr>
                <p:spPr>
                  <a:xfrm>
                    <a:off x="4952826" y="5853040"/>
                    <a:ext cx="6321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E85DAFC6-E0EC-48A2-7E91-4B3F698E1F28}"/>
                  </a:ext>
                </a:extLst>
              </p:cNvPr>
              <p:cNvSpPr txBox="1"/>
              <p:nvPr/>
            </p:nvSpPr>
            <p:spPr>
              <a:xfrm>
                <a:off x="8396245" y="5506328"/>
                <a:ext cx="3133106" cy="1124923"/>
              </a:xfrm>
              <a:prstGeom prst="rect">
                <a:avLst/>
              </a:prstGeom>
              <a:noFill/>
              <a:ln>
                <a:solidFill>
                  <a:schemeClr val="accent1"/>
                </a:solidFill>
              </a:ln>
            </p:spPr>
            <p:txBody>
              <a:bodyPr wrap="square" rtlCol="0">
                <a:spAutoFit/>
              </a:bodyPr>
              <a:lstStyle>
                <a:defPPr>
                  <a:defRPr lang="en-US"/>
                </a:defPPr>
                <a:lvl1pPr marL="171450" lvl="0" indent="-171450" defTabSz="1422400">
                  <a:lnSpc>
                    <a:spcPct val="90000"/>
                  </a:lnSpc>
                  <a:spcBef>
                    <a:spcPct val="0"/>
                  </a:spcBef>
                  <a:spcAft>
                    <a:spcPct val="35000"/>
                  </a:spcAft>
                  <a:buFont typeface="Arial" panose="020B0604020202020204" pitchFamily="34" charset="0"/>
                  <a:buChar char="•"/>
                  <a:defRPr sz="1000"/>
                </a:lvl1pPr>
              </a:lstStyle>
              <a:p>
                <a:r>
                  <a:rPr lang="en-AU" sz="1100" dirty="0"/>
                  <a:t>Extending ‘time on device’: losses disguised as wins, unbalanced reels, near misses, free spins, celebratory sounds, images</a:t>
                </a:r>
              </a:p>
              <a:p>
                <a:r>
                  <a:rPr lang="en-AU" sz="1100" dirty="0"/>
                  <a:t>Intensity: bet size, reward frequency, spin rate</a:t>
                </a:r>
              </a:p>
              <a:p>
                <a:r>
                  <a:rPr lang="en-AU" sz="1100" dirty="0"/>
                  <a:t>Accessibility: digitisation, online, long opening hours, venue density</a:t>
                </a:r>
              </a:p>
            </p:txBody>
          </p:sp>
          <p:sp>
            <p:nvSpPr>
              <p:cNvPr id="3" name="TextBox 2">
                <a:extLst>
                  <a:ext uri="{FF2B5EF4-FFF2-40B4-BE49-F238E27FC236}">
                    <a16:creationId xmlns:a16="http://schemas.microsoft.com/office/drawing/2014/main" id="{0F473DF4-804F-AB1C-CA14-C75C68CEC5C8}"/>
                  </a:ext>
                </a:extLst>
              </p:cNvPr>
              <p:cNvSpPr txBox="1"/>
              <p:nvPr/>
            </p:nvSpPr>
            <p:spPr>
              <a:xfrm>
                <a:off x="8422824" y="4512042"/>
                <a:ext cx="3106747" cy="879472"/>
              </a:xfrm>
              <a:prstGeom prst="rect">
                <a:avLst/>
              </a:prstGeom>
              <a:noFill/>
              <a:ln>
                <a:solidFill>
                  <a:schemeClr val="accent1"/>
                </a:solidFill>
              </a:ln>
            </p:spPr>
            <p:txBody>
              <a:bodyPr wrap="square" rtlCol="0">
                <a:spAutoFit/>
              </a:bodyPr>
              <a:lstStyle>
                <a:defPPr>
                  <a:defRPr lang="en-US"/>
                </a:defPPr>
                <a:lvl1pPr marL="171450" lvl="0" indent="-171450" defTabSz="1422400">
                  <a:lnSpc>
                    <a:spcPct val="90000"/>
                  </a:lnSpc>
                  <a:spcBef>
                    <a:spcPct val="0"/>
                  </a:spcBef>
                  <a:spcAft>
                    <a:spcPct val="35000"/>
                  </a:spcAft>
                  <a:buFont typeface="Arial" panose="020B0604020202020204" pitchFamily="34" charset="0"/>
                  <a:buChar char="•"/>
                  <a:defRPr sz="1000"/>
                </a:lvl1pPr>
              </a:lstStyle>
              <a:p>
                <a:r>
                  <a:rPr lang="en-AU" sz="1100" dirty="0"/>
                  <a:t>Dark patterns - Nagging, slugging </a:t>
                </a:r>
              </a:p>
              <a:p>
                <a:r>
                  <a:rPr lang="en-AU" sz="1100" dirty="0"/>
                  <a:t>Data driven ‘tuned advertising’</a:t>
                </a:r>
              </a:p>
              <a:p>
                <a:r>
                  <a:rPr lang="en-AU" sz="1100" dirty="0"/>
                  <a:t>Funding ‘good causes’</a:t>
                </a:r>
              </a:p>
              <a:p>
                <a:r>
                  <a:rPr lang="en-AU" sz="1100" dirty="0"/>
                  <a:t>Overstating employment benefits</a:t>
                </a:r>
              </a:p>
            </p:txBody>
          </p:sp>
          <p:sp>
            <p:nvSpPr>
              <p:cNvPr id="5" name="TextBox 4">
                <a:extLst>
                  <a:ext uri="{FF2B5EF4-FFF2-40B4-BE49-F238E27FC236}">
                    <a16:creationId xmlns:a16="http://schemas.microsoft.com/office/drawing/2014/main" id="{CE5F985C-40F3-76F7-F667-9FC8ED0578CF}"/>
                  </a:ext>
                </a:extLst>
              </p:cNvPr>
              <p:cNvSpPr txBox="1"/>
              <p:nvPr/>
            </p:nvSpPr>
            <p:spPr>
              <a:xfrm>
                <a:off x="8422604" y="3703632"/>
                <a:ext cx="3106747" cy="760978"/>
              </a:xfrm>
              <a:prstGeom prst="rect">
                <a:avLst/>
              </a:prstGeom>
              <a:noFill/>
              <a:ln>
                <a:solidFill>
                  <a:schemeClr val="accent1"/>
                </a:solidFill>
              </a:ln>
            </p:spPr>
            <p:txBody>
              <a:bodyPr wrap="square" rtlCol="0">
                <a:spAutoFit/>
              </a:bodyPr>
              <a:lstStyle>
                <a:defPPr>
                  <a:defRPr lang="en-US"/>
                </a:defPPr>
                <a:lvl1pPr marL="171450" lvl="0" indent="-171450" defTabSz="1422400">
                  <a:lnSpc>
                    <a:spcPct val="90000"/>
                  </a:lnSpc>
                  <a:spcBef>
                    <a:spcPct val="0"/>
                  </a:spcBef>
                  <a:spcAft>
                    <a:spcPct val="35000"/>
                  </a:spcAft>
                  <a:buFont typeface="Arial" panose="020B0604020202020204" pitchFamily="34" charset="0"/>
                  <a:buChar char="•"/>
                  <a:defRPr sz="1000"/>
                </a:lvl1pPr>
              </a:lstStyle>
              <a:p>
                <a:r>
                  <a:rPr lang="en-AU" sz="1100" dirty="0"/>
                  <a:t>Industry funded research supports industry to deny, dismiss, distract, delay, dismay, distort, deceive </a:t>
                </a:r>
              </a:p>
              <a:p>
                <a:r>
                  <a:rPr lang="en-AU" sz="1100" dirty="0"/>
                  <a:t>Biased evidence base “harms  small minority”:</a:t>
                </a:r>
              </a:p>
            </p:txBody>
          </p:sp>
          <p:sp>
            <p:nvSpPr>
              <p:cNvPr id="10" name="TextBox 9">
                <a:extLst>
                  <a:ext uri="{FF2B5EF4-FFF2-40B4-BE49-F238E27FC236}">
                    <a16:creationId xmlns:a16="http://schemas.microsoft.com/office/drawing/2014/main" id="{18AB75E6-CF45-9CF4-83B6-5802E35D5743}"/>
                  </a:ext>
                </a:extLst>
              </p:cNvPr>
              <p:cNvSpPr txBox="1"/>
              <p:nvPr/>
            </p:nvSpPr>
            <p:spPr>
              <a:xfrm>
                <a:off x="8409424" y="2935366"/>
                <a:ext cx="3106747" cy="667875"/>
              </a:xfrm>
              <a:prstGeom prst="rect">
                <a:avLst/>
              </a:prstGeom>
              <a:noFill/>
              <a:ln>
                <a:solidFill>
                  <a:schemeClr val="accent1"/>
                </a:solidFill>
              </a:ln>
            </p:spPr>
            <p:txBody>
              <a:bodyPr wrap="square" rtlCol="0">
                <a:spAutoFit/>
              </a:bodyPr>
              <a:lstStyle>
                <a:defPPr>
                  <a:defRPr lang="en-US"/>
                </a:defPPr>
                <a:lvl1pPr marL="171450" lvl="0" indent="-171450" defTabSz="1422400">
                  <a:lnSpc>
                    <a:spcPct val="90000"/>
                  </a:lnSpc>
                  <a:spcBef>
                    <a:spcPct val="0"/>
                  </a:spcBef>
                  <a:spcAft>
                    <a:spcPct val="35000"/>
                  </a:spcAft>
                  <a:buFont typeface="Arial" panose="020B0604020202020204" pitchFamily="34" charset="0"/>
                  <a:buChar char="•"/>
                  <a:defRPr sz="1000"/>
                </a:lvl1pPr>
              </a:lstStyle>
              <a:p>
                <a:r>
                  <a:rPr lang="en-AU" sz="1100" dirty="0"/>
                  <a:t>Lobbying</a:t>
                </a:r>
              </a:p>
              <a:p>
                <a:r>
                  <a:rPr lang="en-AU" sz="1100" dirty="0"/>
                  <a:t>Donations</a:t>
                </a:r>
              </a:p>
              <a:p>
                <a:r>
                  <a:rPr lang="en-AU" sz="1100" dirty="0"/>
                  <a:t>‘Revolving door’ between ecosystem &amp; politics</a:t>
                </a:r>
              </a:p>
            </p:txBody>
          </p:sp>
          <p:sp>
            <p:nvSpPr>
              <p:cNvPr id="13" name="Arrow: Curved Down 12">
                <a:extLst>
                  <a:ext uri="{FF2B5EF4-FFF2-40B4-BE49-F238E27FC236}">
                    <a16:creationId xmlns:a16="http://schemas.microsoft.com/office/drawing/2014/main" id="{AE840BF9-2A35-F76E-43E0-D0BF2139ED8A}"/>
                  </a:ext>
                </a:extLst>
              </p:cNvPr>
              <p:cNvSpPr/>
              <p:nvPr/>
            </p:nvSpPr>
            <p:spPr>
              <a:xfrm>
                <a:off x="2348433" y="854606"/>
                <a:ext cx="6068019" cy="2006926"/>
              </a:xfrm>
              <a:prstGeom prst="curvedDownArrow">
                <a:avLst>
                  <a:gd name="adj1" fmla="val 25000"/>
                  <a:gd name="adj2" fmla="val 50000"/>
                  <a:gd name="adj3" fmla="val 26797"/>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TextBox 15">
                <a:extLst>
                  <a:ext uri="{FF2B5EF4-FFF2-40B4-BE49-F238E27FC236}">
                    <a16:creationId xmlns:a16="http://schemas.microsoft.com/office/drawing/2014/main" id="{A8788C6F-1592-6F10-C02D-DCC1F3E4CE82}"/>
                  </a:ext>
                </a:extLst>
              </p:cNvPr>
              <p:cNvSpPr txBox="1"/>
              <p:nvPr/>
            </p:nvSpPr>
            <p:spPr>
              <a:xfrm rot="2929553">
                <a:off x="7102826" y="1688792"/>
                <a:ext cx="1023956" cy="338554"/>
              </a:xfrm>
              <a:prstGeom prst="rect">
                <a:avLst/>
              </a:prstGeom>
              <a:noFill/>
            </p:spPr>
            <p:txBody>
              <a:bodyPr wrap="square" rtlCol="0">
                <a:spAutoFit/>
              </a:bodyPr>
              <a:lstStyle/>
              <a:p>
                <a:r>
                  <a:rPr lang="en-AU" sz="1600" dirty="0"/>
                  <a:t>SHAME</a:t>
                </a:r>
              </a:p>
            </p:txBody>
          </p:sp>
          <p:sp>
            <p:nvSpPr>
              <p:cNvPr id="19" name="TextBox 18">
                <a:extLst>
                  <a:ext uri="{FF2B5EF4-FFF2-40B4-BE49-F238E27FC236}">
                    <a16:creationId xmlns:a16="http://schemas.microsoft.com/office/drawing/2014/main" id="{C3409656-BECC-14FF-AEEC-57043A736FF0}"/>
                  </a:ext>
                </a:extLst>
              </p:cNvPr>
              <p:cNvSpPr txBox="1"/>
              <p:nvPr/>
            </p:nvSpPr>
            <p:spPr>
              <a:xfrm>
                <a:off x="8416450" y="872776"/>
                <a:ext cx="3112903" cy="430887"/>
              </a:xfrm>
              <a:prstGeom prst="rect">
                <a:avLst/>
              </a:prstGeom>
              <a:noFill/>
              <a:ln>
                <a:solidFill>
                  <a:schemeClr val="accent1"/>
                </a:solidFill>
              </a:ln>
            </p:spPr>
            <p:txBody>
              <a:bodyPr wrap="square" rtlCol="0">
                <a:spAutoFit/>
              </a:bodyPr>
              <a:lstStyle/>
              <a:p>
                <a:r>
                  <a:rPr lang="en-AU" sz="1100" dirty="0"/>
                  <a:t>Operators, manufacturers, banks, IT&amp;T, software &amp; game developers, media, broadcasters, sport codes</a:t>
                </a:r>
              </a:p>
            </p:txBody>
          </p:sp>
          <p:cxnSp>
            <p:nvCxnSpPr>
              <p:cNvPr id="22" name="Straight Arrow Connector 21">
                <a:extLst>
                  <a:ext uri="{FF2B5EF4-FFF2-40B4-BE49-F238E27FC236}">
                    <a16:creationId xmlns:a16="http://schemas.microsoft.com/office/drawing/2014/main" id="{F3548F5C-C831-1289-B077-16DB5974D01C}"/>
                  </a:ext>
                </a:extLst>
              </p:cNvPr>
              <p:cNvCxnSpPr>
                <a:cxnSpLocks/>
              </p:cNvCxnSpPr>
              <p:nvPr/>
            </p:nvCxnSpPr>
            <p:spPr>
              <a:xfrm flipV="1">
                <a:off x="5267032" y="5875325"/>
                <a:ext cx="0" cy="24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9F40A1-315A-701F-80AD-91AD0AE5165E}"/>
                  </a:ext>
                </a:extLst>
              </p:cNvPr>
              <p:cNvCxnSpPr>
                <a:cxnSpLocks/>
              </p:cNvCxnSpPr>
              <p:nvPr/>
            </p:nvCxnSpPr>
            <p:spPr>
              <a:xfrm flipV="1">
                <a:off x="6486525" y="3155240"/>
                <a:ext cx="1936080" cy="2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04867DCA-324B-6741-ED5E-ACA29CD6203F}"/>
                  </a:ext>
                </a:extLst>
              </p:cNvPr>
              <p:cNvCxnSpPr>
                <a:cxnSpLocks/>
              </p:cNvCxnSpPr>
              <p:nvPr/>
            </p:nvCxnSpPr>
            <p:spPr>
              <a:xfrm flipV="1">
                <a:off x="6486525" y="4117265"/>
                <a:ext cx="1936080" cy="2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7B193AEE-AA19-E490-1A4A-5F4A97B62FC2}"/>
                  </a:ext>
                </a:extLst>
              </p:cNvPr>
              <p:cNvCxnSpPr>
                <a:cxnSpLocks/>
              </p:cNvCxnSpPr>
              <p:nvPr/>
            </p:nvCxnSpPr>
            <p:spPr>
              <a:xfrm flipV="1">
                <a:off x="6486525" y="4983641"/>
                <a:ext cx="1936080" cy="2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911CEFEB-907D-1CA9-4D60-33DC03313777}"/>
                  </a:ext>
                </a:extLst>
              </p:cNvPr>
              <p:cNvCxnSpPr>
                <a:cxnSpLocks/>
              </p:cNvCxnSpPr>
              <p:nvPr/>
            </p:nvCxnSpPr>
            <p:spPr>
              <a:xfrm>
                <a:off x="6083474" y="5702861"/>
                <a:ext cx="23204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10A8BC31-BD54-957C-CBA5-05421B54D7B9}"/>
                  </a:ext>
                </a:extLst>
              </p:cNvPr>
              <p:cNvSpPr txBox="1"/>
              <p:nvPr/>
            </p:nvSpPr>
            <p:spPr>
              <a:xfrm>
                <a:off x="8422604" y="1348493"/>
                <a:ext cx="3106748" cy="1514261"/>
              </a:xfrm>
              <a:prstGeom prst="rect">
                <a:avLst/>
              </a:prstGeom>
              <a:noFill/>
              <a:ln>
                <a:solidFill>
                  <a:schemeClr val="accent1"/>
                </a:solidFill>
              </a:ln>
            </p:spPr>
            <p:txBody>
              <a:bodyPr wrap="square" rtlCol="0">
                <a:spAutoFit/>
              </a:bodyPr>
              <a:lstStyle/>
              <a:p>
                <a:pPr marL="171450" lvl="0" indent="-171450" algn="l" defTabSz="1422400">
                  <a:spcBef>
                    <a:spcPct val="0"/>
                  </a:spcBef>
                  <a:spcAft>
                    <a:spcPct val="35000"/>
                  </a:spcAft>
                  <a:buFont typeface="Arial" panose="020B0604020202020204" pitchFamily="34" charset="0"/>
                  <a:buChar char="•"/>
                </a:pPr>
                <a:r>
                  <a:rPr lang="en-AU" sz="1100" dirty="0"/>
                  <a:t>Reliance</a:t>
                </a:r>
                <a:r>
                  <a:rPr lang="en-AU" sz="1100" kern="1200" dirty="0"/>
                  <a:t> on gambling tax revenues</a:t>
                </a:r>
              </a:p>
              <a:p>
                <a:pPr marL="171450" lvl="0" indent="-171450" algn="l" defTabSz="1422400">
                  <a:spcBef>
                    <a:spcPct val="0"/>
                  </a:spcBef>
                  <a:spcAft>
                    <a:spcPct val="35000"/>
                  </a:spcAft>
                  <a:buFont typeface="Arial" panose="020B0604020202020204" pitchFamily="34" charset="0"/>
                  <a:buChar char="•"/>
                </a:pPr>
                <a:r>
                  <a:rPr lang="en-AU" sz="1100" kern="1200" dirty="0"/>
                  <a:t>Industry influenced ‘help’ services do not </a:t>
                </a:r>
                <a:r>
                  <a:rPr lang="en-AU" sz="1100" dirty="0"/>
                  <a:t>meet </a:t>
                </a:r>
                <a:r>
                  <a:rPr lang="en-AU" sz="1100" kern="1200" dirty="0"/>
                  <a:t>needs</a:t>
                </a:r>
              </a:p>
              <a:p>
                <a:pPr marL="171450" lvl="0" indent="-171450" algn="l" defTabSz="1422400">
                  <a:spcBef>
                    <a:spcPct val="0"/>
                  </a:spcBef>
                  <a:spcAft>
                    <a:spcPct val="35000"/>
                  </a:spcAft>
                  <a:buFont typeface="Arial" panose="020B0604020202020204" pitchFamily="34" charset="0"/>
                  <a:buChar char="•"/>
                </a:pPr>
                <a:r>
                  <a:rPr lang="en-AU" sz="1100" dirty="0"/>
                  <a:t>Legal system criminalises those harmed, not executives overseeing illegal activity </a:t>
                </a:r>
              </a:p>
              <a:p>
                <a:pPr marL="171450" lvl="0" indent="-171450" algn="l" defTabSz="1422400">
                  <a:spcBef>
                    <a:spcPct val="0"/>
                  </a:spcBef>
                  <a:spcAft>
                    <a:spcPct val="35000"/>
                  </a:spcAft>
                  <a:buFont typeface="Arial" panose="020B0604020202020204" pitchFamily="34" charset="0"/>
                  <a:buChar char="•"/>
                </a:pPr>
                <a:r>
                  <a:rPr lang="en-AU" sz="1100" kern="1200" dirty="0"/>
                  <a:t>Corrosion of democracy</a:t>
                </a:r>
              </a:p>
              <a:p>
                <a:pPr marL="171450" lvl="0" indent="-171450" algn="l" defTabSz="1422400">
                  <a:spcBef>
                    <a:spcPct val="0"/>
                  </a:spcBef>
                  <a:spcAft>
                    <a:spcPct val="35000"/>
                  </a:spcAft>
                  <a:buFont typeface="Arial" panose="020B0604020202020204" pitchFamily="34" charset="0"/>
                  <a:buChar char="•"/>
                </a:pPr>
                <a:r>
                  <a:rPr lang="en-AU" sz="1100" kern="1200" dirty="0"/>
                  <a:t>Risky</a:t>
                </a:r>
                <a:r>
                  <a:rPr lang="en-AU" sz="1100" dirty="0"/>
                  <a:t> work, poor employment standards</a:t>
                </a:r>
                <a:endParaRPr lang="en-AU" sz="1100" kern="1200" dirty="0"/>
              </a:p>
            </p:txBody>
          </p:sp>
          <p:sp>
            <p:nvSpPr>
              <p:cNvPr id="66" name="Arrow: Curved Left 65">
                <a:extLst>
                  <a:ext uri="{FF2B5EF4-FFF2-40B4-BE49-F238E27FC236}">
                    <a16:creationId xmlns:a16="http://schemas.microsoft.com/office/drawing/2014/main" id="{EF9F1DAE-175E-33A6-0C92-3443F12F8686}"/>
                  </a:ext>
                </a:extLst>
              </p:cNvPr>
              <p:cNvSpPr/>
              <p:nvPr/>
            </p:nvSpPr>
            <p:spPr>
              <a:xfrm rot="5400000">
                <a:off x="4176377" y="2392448"/>
                <a:ext cx="1988426" cy="6043770"/>
              </a:xfrm>
              <a:prstGeom prst="curvedLeftArrow">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67" name="TextBox 66">
              <a:extLst>
                <a:ext uri="{FF2B5EF4-FFF2-40B4-BE49-F238E27FC236}">
                  <a16:creationId xmlns:a16="http://schemas.microsoft.com/office/drawing/2014/main" id="{66737A11-F228-D538-DBD4-EC537A1E5A68}"/>
                </a:ext>
              </a:extLst>
            </p:cNvPr>
            <p:cNvSpPr txBox="1"/>
            <p:nvPr/>
          </p:nvSpPr>
          <p:spPr>
            <a:xfrm rot="3206012">
              <a:off x="2238435" y="5151428"/>
              <a:ext cx="1559711" cy="369332"/>
            </a:xfrm>
            <a:prstGeom prst="rect">
              <a:avLst/>
            </a:prstGeom>
            <a:noFill/>
          </p:spPr>
          <p:txBody>
            <a:bodyPr wrap="square" rtlCol="0">
              <a:spAutoFit/>
            </a:bodyPr>
            <a:lstStyle/>
            <a:p>
              <a:r>
                <a:rPr lang="en-AU" dirty="0"/>
                <a:t>“</a:t>
              </a:r>
              <a:r>
                <a:rPr lang="en-AU" sz="1600" dirty="0"/>
                <a:t>RESPONSIBLE</a:t>
              </a:r>
              <a:r>
                <a:rPr lang="en-AU" dirty="0">
                  <a:solidFill>
                    <a:schemeClr val="bg1"/>
                  </a:solidFill>
                </a:rPr>
                <a:t> </a:t>
              </a:r>
            </a:p>
          </p:txBody>
        </p:sp>
        <p:sp>
          <p:nvSpPr>
            <p:cNvPr id="68" name="TextBox 67">
              <a:extLst>
                <a:ext uri="{FF2B5EF4-FFF2-40B4-BE49-F238E27FC236}">
                  <a16:creationId xmlns:a16="http://schemas.microsoft.com/office/drawing/2014/main" id="{347F34DF-C650-47C7-725A-E35F24FFBC47}"/>
                </a:ext>
              </a:extLst>
            </p:cNvPr>
            <p:cNvSpPr txBox="1"/>
            <p:nvPr/>
          </p:nvSpPr>
          <p:spPr>
            <a:xfrm rot="18634197">
              <a:off x="6726396" y="5226470"/>
              <a:ext cx="1559711" cy="369332"/>
            </a:xfrm>
            <a:prstGeom prst="rect">
              <a:avLst/>
            </a:prstGeom>
            <a:noFill/>
          </p:spPr>
          <p:txBody>
            <a:bodyPr wrap="square" rtlCol="0">
              <a:spAutoFit/>
            </a:bodyPr>
            <a:lstStyle/>
            <a:p>
              <a:r>
                <a:rPr lang="en-AU" sz="1600" dirty="0"/>
                <a:t>GAMBLING</a:t>
              </a:r>
              <a:r>
                <a:rPr lang="en-AU" dirty="0"/>
                <a:t>” </a:t>
              </a:r>
            </a:p>
          </p:txBody>
        </p:sp>
      </p:grpSp>
      <p:sp>
        <p:nvSpPr>
          <p:cNvPr id="71" name="TextBox 70">
            <a:extLst>
              <a:ext uri="{FF2B5EF4-FFF2-40B4-BE49-F238E27FC236}">
                <a16:creationId xmlns:a16="http://schemas.microsoft.com/office/drawing/2014/main" id="{70AA1528-2331-0D8F-C398-0A6BAAE2B640}"/>
              </a:ext>
            </a:extLst>
          </p:cNvPr>
          <p:cNvSpPr txBox="1"/>
          <p:nvPr/>
        </p:nvSpPr>
        <p:spPr>
          <a:xfrm rot="18539453">
            <a:off x="2501238" y="1658288"/>
            <a:ext cx="1023956" cy="338554"/>
          </a:xfrm>
          <a:prstGeom prst="rect">
            <a:avLst/>
          </a:prstGeom>
          <a:noFill/>
        </p:spPr>
        <p:txBody>
          <a:bodyPr wrap="square" rtlCol="0">
            <a:spAutoFit/>
          </a:bodyPr>
          <a:lstStyle/>
          <a:p>
            <a:r>
              <a:rPr lang="en-AU" sz="1600" dirty="0"/>
              <a:t>STIGMA</a:t>
            </a:r>
          </a:p>
        </p:txBody>
      </p:sp>
    </p:spTree>
    <p:extLst>
      <p:ext uri="{BB962C8B-B14F-4D97-AF65-F5344CB8AC3E}">
        <p14:creationId xmlns:p14="http://schemas.microsoft.com/office/powerpoint/2010/main" val="416571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3461-979F-4A4B-F18C-9D4B60FCA57B}"/>
              </a:ext>
            </a:extLst>
          </p:cNvPr>
          <p:cNvSpPr>
            <a:spLocks noGrp="1"/>
          </p:cNvSpPr>
          <p:nvPr>
            <p:ph type="title"/>
          </p:nvPr>
        </p:nvSpPr>
        <p:spPr/>
        <p:txBody>
          <a:bodyPr/>
          <a:lstStyle/>
          <a:p>
            <a:r>
              <a:rPr lang="en-AU" dirty="0"/>
              <a:t>Products: ‘playing to extinction’</a:t>
            </a:r>
          </a:p>
        </p:txBody>
      </p:sp>
      <p:sp>
        <p:nvSpPr>
          <p:cNvPr id="3" name="Content Placeholder 2">
            <a:extLst>
              <a:ext uri="{FF2B5EF4-FFF2-40B4-BE49-F238E27FC236}">
                <a16:creationId xmlns:a16="http://schemas.microsoft.com/office/drawing/2014/main" id="{DE5462F2-9E4C-7B18-48D6-EA34EEC1B038}"/>
              </a:ext>
            </a:extLst>
          </p:cNvPr>
          <p:cNvSpPr>
            <a:spLocks noGrp="1"/>
          </p:cNvSpPr>
          <p:nvPr>
            <p:ph idx="1"/>
          </p:nvPr>
        </p:nvSpPr>
        <p:spPr>
          <a:xfrm>
            <a:off x="838199" y="1825625"/>
            <a:ext cx="6927762" cy="4351338"/>
          </a:xfrm>
        </p:spPr>
        <p:txBody>
          <a:bodyPr>
            <a:normAutofit/>
          </a:bodyPr>
          <a:lstStyle/>
          <a:p>
            <a:r>
              <a:rPr lang="en-AU" dirty="0"/>
              <a:t>Regulation not keeping pace</a:t>
            </a:r>
          </a:p>
          <a:p>
            <a:endParaRPr lang="en-AU" dirty="0"/>
          </a:p>
          <a:p>
            <a:pPr lvl="1"/>
            <a:r>
              <a:rPr lang="en-AU" dirty="0"/>
              <a:t>Intense, immersive, automated, routinised</a:t>
            </a:r>
          </a:p>
          <a:p>
            <a:pPr lvl="1"/>
            <a:endParaRPr lang="en-AU" dirty="0"/>
          </a:p>
          <a:p>
            <a:pPr lvl="1"/>
            <a:r>
              <a:rPr lang="en-AU" dirty="0"/>
              <a:t>Few (no) limits on losses</a:t>
            </a:r>
          </a:p>
          <a:p>
            <a:pPr lvl="1"/>
            <a:endParaRPr lang="en-AU" dirty="0"/>
          </a:p>
          <a:p>
            <a:pPr lvl="1"/>
            <a:r>
              <a:rPr lang="en-AU" dirty="0"/>
              <a:t>Widely available, 24/7 online</a:t>
            </a:r>
          </a:p>
          <a:p>
            <a:pPr lvl="1"/>
            <a:endParaRPr lang="en-AU" dirty="0"/>
          </a:p>
          <a:p>
            <a:pPr lvl="1"/>
            <a:r>
              <a:rPr lang="en-AU" dirty="0"/>
              <a:t>Dark patterns – nagging, sludging</a:t>
            </a:r>
          </a:p>
          <a:p>
            <a:endParaRPr lang="en-AU" dirty="0"/>
          </a:p>
          <a:p>
            <a:endParaRPr lang="en-AU" dirty="0"/>
          </a:p>
          <a:p>
            <a:endParaRPr lang="en-AU" dirty="0"/>
          </a:p>
        </p:txBody>
      </p:sp>
      <p:pic>
        <p:nvPicPr>
          <p:cNvPr id="5" name="Picture 4">
            <a:extLst>
              <a:ext uri="{FF2B5EF4-FFF2-40B4-BE49-F238E27FC236}">
                <a16:creationId xmlns:a16="http://schemas.microsoft.com/office/drawing/2014/main" id="{3BAB7485-A60D-336E-61C2-D5672D061D52}"/>
              </a:ext>
            </a:extLst>
          </p:cNvPr>
          <p:cNvPicPr>
            <a:picLocks noChangeAspect="1"/>
          </p:cNvPicPr>
          <p:nvPr/>
        </p:nvPicPr>
        <p:blipFill>
          <a:blip r:embed="rId3"/>
          <a:stretch>
            <a:fillRect/>
          </a:stretch>
        </p:blipFill>
        <p:spPr>
          <a:xfrm>
            <a:off x="8443580" y="528183"/>
            <a:ext cx="2878929" cy="5964692"/>
          </a:xfrm>
          <a:prstGeom prst="rect">
            <a:avLst/>
          </a:prstGeom>
        </p:spPr>
      </p:pic>
      <p:sp>
        <p:nvSpPr>
          <p:cNvPr id="8" name="Oval 7">
            <a:extLst>
              <a:ext uri="{FF2B5EF4-FFF2-40B4-BE49-F238E27FC236}">
                <a16:creationId xmlns:a16="http://schemas.microsoft.com/office/drawing/2014/main" id="{DD436993-9379-BC8E-9AA6-525E89240B75}"/>
              </a:ext>
            </a:extLst>
          </p:cNvPr>
          <p:cNvSpPr/>
          <p:nvPr/>
        </p:nvSpPr>
        <p:spPr>
          <a:xfrm>
            <a:off x="9233897" y="4001294"/>
            <a:ext cx="1298294" cy="6574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0944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DB3E47-DBE9-90CE-02A9-DC3BAA559FC4}"/>
              </a:ext>
            </a:extLst>
          </p:cNvPr>
          <p:cNvSpPr>
            <a:spLocks noGrp="1"/>
          </p:cNvSpPr>
          <p:nvPr>
            <p:ph idx="1"/>
          </p:nvPr>
        </p:nvSpPr>
        <p:spPr>
          <a:xfrm>
            <a:off x="838200" y="1453243"/>
            <a:ext cx="10515600" cy="4151426"/>
          </a:xfrm>
        </p:spPr>
        <p:txBody>
          <a:bodyPr>
            <a:normAutofit/>
          </a:bodyPr>
          <a:lstStyle/>
          <a:p>
            <a:pPr marL="0" indent="0">
              <a:buNone/>
            </a:pPr>
            <a:r>
              <a:rPr lang="en-AU" dirty="0"/>
              <a:t>e.g. </a:t>
            </a:r>
            <a:r>
              <a:rPr lang="en-AU" dirty="0" err="1"/>
              <a:t>ClubGRANTS</a:t>
            </a:r>
            <a:r>
              <a:rPr lang="en-AU" dirty="0"/>
              <a:t> NSW 					Triceratops fossil 									Melbourne Museum</a:t>
            </a:r>
          </a:p>
          <a:p>
            <a:endParaRPr lang="en-AU" dirty="0">
              <a:hlinkClick r:id="rId5"/>
            </a:endParaRPr>
          </a:p>
          <a:p>
            <a:endParaRPr lang="en-AU" dirty="0">
              <a:hlinkClick r:id="rId5"/>
            </a:endParaRPr>
          </a:p>
          <a:p>
            <a:endParaRPr lang="en-AU" dirty="0">
              <a:hlinkClick r:id="rId5"/>
            </a:endParaRPr>
          </a:p>
          <a:p>
            <a:endParaRPr lang="en-AU" dirty="0">
              <a:hlinkClick r:id="rId5"/>
            </a:endParaRPr>
          </a:p>
          <a:p>
            <a:endParaRPr lang="en-AU" dirty="0">
              <a:hlinkClick r:id="rId5"/>
            </a:endParaRPr>
          </a:p>
          <a:p>
            <a:endParaRPr lang="en-AU" dirty="0">
              <a:hlinkClick r:id="rId5"/>
            </a:endParaRPr>
          </a:p>
          <a:p>
            <a:endParaRPr lang="en-AU" dirty="0">
              <a:hlinkClick r:id="rId5"/>
            </a:endParaRPr>
          </a:p>
          <a:p>
            <a:endParaRPr lang="en-AU" dirty="0">
              <a:hlinkClick r:id="rId5"/>
            </a:endParaRPr>
          </a:p>
          <a:p>
            <a:endParaRPr lang="en-AU" dirty="0">
              <a:hlinkClick r:id="rId5"/>
            </a:endParaRPr>
          </a:p>
        </p:txBody>
      </p:sp>
      <p:pic>
        <p:nvPicPr>
          <p:cNvPr id="4" name="ClubGRANTS Tradies Gymea and Elouera Surf Life Saving Club">
            <a:hlinkClick r:id="" action="ppaction://media"/>
            <a:extLst>
              <a:ext uri="{FF2B5EF4-FFF2-40B4-BE49-F238E27FC236}">
                <a16:creationId xmlns:a16="http://schemas.microsoft.com/office/drawing/2014/main" id="{F709CD49-AD7E-98B4-9CA6-814A6828A8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2750" y="2088844"/>
            <a:ext cx="6222697" cy="3500267"/>
          </a:xfrm>
          <a:prstGeom prst="rect">
            <a:avLst/>
          </a:prstGeom>
        </p:spPr>
      </p:pic>
      <p:sp>
        <p:nvSpPr>
          <p:cNvPr id="2" name="Title 1">
            <a:extLst>
              <a:ext uri="{FF2B5EF4-FFF2-40B4-BE49-F238E27FC236}">
                <a16:creationId xmlns:a16="http://schemas.microsoft.com/office/drawing/2014/main" id="{729715B9-4B83-05F6-121B-2D4E54FB1E53}"/>
              </a:ext>
            </a:extLst>
          </p:cNvPr>
          <p:cNvSpPr>
            <a:spLocks noGrp="1"/>
          </p:cNvSpPr>
          <p:nvPr>
            <p:ph type="title"/>
          </p:nvPr>
        </p:nvSpPr>
        <p:spPr>
          <a:xfrm>
            <a:off x="838200" y="143234"/>
            <a:ext cx="10515600" cy="1325563"/>
          </a:xfrm>
        </p:spPr>
        <p:txBody>
          <a:bodyPr/>
          <a:lstStyle/>
          <a:p>
            <a:r>
              <a:rPr lang="en-AU" dirty="0"/>
              <a:t>‘Good causes’: a legitimation tactic</a:t>
            </a:r>
          </a:p>
        </p:txBody>
      </p:sp>
      <p:pic>
        <p:nvPicPr>
          <p:cNvPr id="7" name="Picture 6" descr="A dinosaur skeleton in a museum&#10;&#10;Description automatically generated">
            <a:extLst>
              <a:ext uri="{FF2B5EF4-FFF2-40B4-BE49-F238E27FC236}">
                <a16:creationId xmlns:a16="http://schemas.microsoft.com/office/drawing/2014/main" id="{05EA2B5F-719A-6C84-1792-2738D46E5024}"/>
              </a:ext>
            </a:extLst>
          </p:cNvPr>
          <p:cNvPicPr>
            <a:picLocks noChangeAspect="1"/>
          </p:cNvPicPr>
          <p:nvPr/>
        </p:nvPicPr>
        <p:blipFill rotWithShape="1">
          <a:blip r:embed="rId7">
            <a:extLst>
              <a:ext uri="{28A0092B-C50C-407E-A947-70E740481C1C}">
                <a14:useLocalDpi xmlns:a14="http://schemas.microsoft.com/office/drawing/2010/main" val="0"/>
              </a:ext>
            </a:extLst>
          </a:blip>
          <a:srcRect l="14575" t="21073" r="17577" b="17253"/>
          <a:stretch/>
        </p:blipFill>
        <p:spPr>
          <a:xfrm>
            <a:off x="7639948" y="2264269"/>
            <a:ext cx="4377240" cy="2984135"/>
          </a:xfrm>
          <a:prstGeom prst="rect">
            <a:avLst/>
          </a:prstGeom>
        </p:spPr>
      </p:pic>
    </p:spTree>
    <p:extLst>
      <p:ext uri="{BB962C8B-B14F-4D97-AF65-F5344CB8AC3E}">
        <p14:creationId xmlns:p14="http://schemas.microsoft.com/office/powerpoint/2010/main" val="12137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50890</TotalTime>
  <Words>2617</Words>
  <Application>Microsoft Office PowerPoint</Application>
  <PresentationFormat>Widescreen</PresentationFormat>
  <Paragraphs>219</Paragraphs>
  <Slides>17</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BwModelica-ExtraBold</vt:lpstr>
      <vt:lpstr>Calibri</vt:lpstr>
      <vt:lpstr>Calibri Light</vt:lpstr>
      <vt:lpstr>Helvetica</vt:lpstr>
      <vt:lpstr>Helvetica Neue</vt:lpstr>
      <vt:lpstr>Helvetica Neue LT Std 45 Light</vt:lpstr>
      <vt:lpstr>Helvetica Neue LT Std 75</vt:lpstr>
      <vt:lpstr>Noto Sans</vt:lpstr>
      <vt:lpstr>proximanova</vt:lpstr>
      <vt:lpstr>Wingdings</vt:lpstr>
      <vt:lpstr>Office Theme</vt:lpstr>
      <vt:lpstr>Preventing gambling-related suicide</vt:lpstr>
      <vt:lpstr>Disclosures</vt:lpstr>
      <vt:lpstr>Gambling harms</vt:lpstr>
      <vt:lpstr>Gambling and links with suicide</vt:lpstr>
      <vt:lpstr>“Responsible gambling”</vt:lpstr>
      <vt:lpstr>Commercial determinants of health &amp; suicide</vt:lpstr>
      <vt:lpstr>PowerPoint Presentation</vt:lpstr>
      <vt:lpstr>Products: ‘playing to extinction’</vt:lpstr>
      <vt:lpstr>‘Good causes’: a legitimation tactic</vt:lpstr>
      <vt:lpstr>Misuse of science</vt:lpstr>
      <vt:lpstr>Political influence</vt:lpstr>
      <vt:lpstr>System influence</vt:lpstr>
      <vt:lpstr>PowerPoint Presentation</vt:lpstr>
      <vt:lpstr>The ecosystem</vt:lpstr>
      <vt:lpstr>The solutions</vt:lpstr>
      <vt:lpstr>Curbing the “suicidogenic” effects of gambling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Rintoul</dc:creator>
  <cp:lastModifiedBy>SB 3</cp:lastModifiedBy>
  <cp:revision>68</cp:revision>
  <dcterms:created xsi:type="dcterms:W3CDTF">2023-10-13T04:30:49Z</dcterms:created>
  <dcterms:modified xsi:type="dcterms:W3CDTF">2024-11-28T01:01:14Z</dcterms:modified>
</cp:coreProperties>
</file>